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5B7BDD-B870-43C9-B282-AF089F697C21}">
  <a:tblStyle styleId="{D25B7BDD-B870-43C9-B282-AF089F697C2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3" autoAdjust="0"/>
    <p:restoredTop sz="80374" autoAdjust="0"/>
  </p:normalViewPr>
  <p:slideViewPr>
    <p:cSldViewPr snapToGrid="0" showGuides="1">
      <p:cViewPr varScale="1">
        <p:scale>
          <a:sx n="81" d="100"/>
          <a:sy n="81" d="100"/>
        </p:scale>
        <p:origin x="9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6.9.23 with 22-24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708292394"/>
              </p:ext>
            </p:extLst>
          </p:nvPr>
        </p:nvGraphicFramePr>
        <p:xfrm>
          <a:off x="363415" y="2105213"/>
          <a:ext cx="4089832" cy="1476175"/>
        </p:xfrm>
        <a:graphic>
          <a:graphicData uri="http://schemas.openxmlformats.org/drawingml/2006/table">
            <a:tbl>
              <a:tblPr>
                <a:noFill/>
                <a:tableStyleId>{D25B7BDD-B870-43C9-B282-AF089F697C21}</a:tableStyleId>
              </a:tblPr>
              <a:tblGrid>
                <a:gridCol w="2618200">
                  <a:extLst>
                    <a:ext uri="{9D8B030D-6E8A-4147-A177-3AD203B41FA5}">
                      <a16:colId xmlns:a16="http://schemas.microsoft.com/office/drawing/2014/main" val="20000"/>
                    </a:ext>
                  </a:extLst>
                </a:gridCol>
                <a:gridCol w="1471632">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 </a:t>
                      </a:r>
                      <a:r>
                        <a:rPr lang="en-US" sz="2400" b="1" dirty="0" err="1">
                          <a:solidFill>
                            <a:schemeClr val="dk2"/>
                          </a:solidFill>
                          <a:latin typeface="Calibri"/>
                          <a:ea typeface="Calibri"/>
                          <a:cs typeface="Calibri"/>
                          <a:sym typeface="Calibri"/>
                        </a:rPr>
                        <a:t>Vrain</a:t>
                      </a:r>
                      <a:r>
                        <a:rPr lang="en-US" sz="2400" b="1" dirty="0">
                          <a:solidFill>
                            <a:schemeClr val="dk2"/>
                          </a:solidFill>
                          <a:latin typeface="Calibri"/>
                          <a:ea typeface="Calibri"/>
                          <a:cs typeface="Calibri"/>
                          <a:sym typeface="Calibri"/>
                        </a:rPr>
                        <a:t> Valley School District </a:t>
                      </a:r>
                      <a:r>
                        <a:rPr lang="en-US" b="1" dirty="0">
                          <a:solidFill>
                            <a:schemeClr val="dk2"/>
                          </a:solidFill>
                          <a:latin typeface="Calibri"/>
                          <a:ea typeface="Calibri"/>
                          <a:cs typeface="Calibri"/>
                          <a:sym typeface="Calibri"/>
                        </a:rPr>
                        <a:t>(23-24)</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$56,000-$60,275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$58,000 </a:t>
            </a:r>
            <a:r>
              <a:rPr lang="en-US" sz="2400" dirty="0">
                <a:solidFill>
                  <a:srgbClr val="7030A0"/>
                </a:solidFill>
                <a:latin typeface="Arial"/>
                <a:ea typeface="Arial"/>
                <a:cs typeface="Arial"/>
                <a:sym typeface="Arial"/>
              </a:rPr>
              <a:t>= </a:t>
            </a:r>
            <a:r>
              <a:rPr lang="en-US" sz="2400" dirty="0">
                <a:solidFill>
                  <a:srgbClr val="7030A0"/>
                </a:solidFill>
              </a:rPr>
              <a:t>$38.98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878797948"/>
              </p:ext>
            </p:extLst>
          </p:nvPr>
        </p:nvGraphicFramePr>
        <p:xfrm>
          <a:off x="351539" y="2213997"/>
          <a:ext cx="5538621" cy="1476175"/>
        </p:xfrm>
        <a:graphic>
          <a:graphicData uri="http://schemas.openxmlformats.org/drawingml/2006/table">
            <a:tbl>
              <a:tblPr>
                <a:noFill/>
                <a:tableStyleId>{D25B7BDD-B870-43C9-B282-AF089F697C21}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57371">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 </a:t>
                      </a:r>
                      <a:r>
                        <a:rPr lang="en-US" sz="2400" b="1" dirty="0" err="1">
                          <a:solidFill>
                            <a:schemeClr val="dk2"/>
                          </a:solidFill>
                          <a:latin typeface="Calibri"/>
                          <a:ea typeface="Calibri"/>
                          <a:cs typeface="Calibri"/>
                          <a:sym typeface="Calibri"/>
                        </a:rPr>
                        <a:t>Vrain</a:t>
                      </a:r>
                      <a:r>
                        <a:rPr lang="en-US" sz="2400" b="1" dirty="0">
                          <a:solidFill>
                            <a:schemeClr val="dk2"/>
                          </a:solidFill>
                          <a:latin typeface="Calibri"/>
                          <a:ea typeface="Calibri"/>
                          <a:cs typeface="Calibri"/>
                          <a:sym typeface="Calibri"/>
                        </a:rPr>
                        <a:t> Valley School District </a:t>
                      </a:r>
                      <a:r>
                        <a:rPr lang="en-US" b="1" dirty="0">
                          <a:solidFill>
                            <a:schemeClr val="dk2"/>
                          </a:solidFill>
                          <a:latin typeface="Calibri"/>
                          <a:ea typeface="Calibri"/>
                          <a:cs typeface="Calibri"/>
                          <a:sym typeface="Calibri"/>
                        </a:rPr>
                        <a:t>(23-24)</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$56,000-$60,275</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$62,300-$67,565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$65,000 </a:t>
            </a:r>
            <a:r>
              <a:rPr lang="en-US" sz="2400" dirty="0">
                <a:solidFill>
                  <a:srgbClr val="7030A0"/>
                </a:solidFill>
                <a:latin typeface="Arial"/>
                <a:ea typeface="Arial"/>
                <a:cs typeface="Arial"/>
                <a:sym typeface="Arial"/>
              </a:rPr>
              <a:t>= </a:t>
            </a:r>
            <a:r>
              <a:rPr lang="en-US" sz="2400" dirty="0">
                <a:solidFill>
                  <a:srgbClr val="7030A0"/>
                </a:solidFill>
              </a:rPr>
              <a:t>$43.68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000213953"/>
              </p:ext>
            </p:extLst>
          </p:nvPr>
        </p:nvGraphicFramePr>
        <p:xfrm>
          <a:off x="363415" y="2105213"/>
          <a:ext cx="8470400" cy="1476175"/>
        </p:xfrm>
        <a:graphic>
          <a:graphicData uri="http://schemas.openxmlformats.org/drawingml/2006/table">
            <a:tbl>
              <a:tblPr>
                <a:noFill/>
                <a:tableStyleId>{D25B7BDD-B870-43C9-B282-AF089F697C21}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 </a:t>
                      </a:r>
                      <a:r>
                        <a:rPr lang="en-US" sz="2400" b="1" dirty="0" err="1">
                          <a:solidFill>
                            <a:schemeClr val="dk2"/>
                          </a:solidFill>
                          <a:latin typeface="Calibri"/>
                          <a:ea typeface="Calibri"/>
                          <a:cs typeface="Calibri"/>
                          <a:sym typeface="Calibri"/>
                        </a:rPr>
                        <a:t>Vrain</a:t>
                      </a:r>
                      <a:r>
                        <a:rPr lang="en-US" sz="2400" b="1" dirty="0">
                          <a:solidFill>
                            <a:schemeClr val="dk2"/>
                          </a:solidFill>
                          <a:latin typeface="Calibri"/>
                          <a:ea typeface="Calibri"/>
                          <a:cs typeface="Calibri"/>
                          <a:sym typeface="Calibri"/>
                        </a:rPr>
                        <a:t> Valley School District </a:t>
                      </a:r>
                      <a:r>
                        <a:rPr lang="en-US" b="1" dirty="0">
                          <a:solidFill>
                            <a:schemeClr val="dk2"/>
                          </a:solidFill>
                          <a:latin typeface="Calibri"/>
                          <a:ea typeface="Calibri"/>
                          <a:cs typeface="Calibri"/>
                          <a:sym typeface="Calibri"/>
                        </a:rPr>
                        <a:t>(23-24)</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$56,000-$60,275</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$62,300-$67,565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$67,795-$76,275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$86,655-$95,575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$90,000 </a:t>
            </a:r>
            <a:r>
              <a:rPr lang="en-US" sz="2400" dirty="0">
                <a:solidFill>
                  <a:srgbClr val="7030A0"/>
                </a:solidFill>
                <a:latin typeface="Arial"/>
                <a:ea typeface="Arial"/>
                <a:cs typeface="Arial"/>
                <a:sym typeface="Arial"/>
              </a:rPr>
              <a:t>= </a:t>
            </a:r>
            <a:r>
              <a:rPr lang="en-US" sz="2400" dirty="0">
                <a:solidFill>
                  <a:srgbClr val="7030A0"/>
                </a:solidFill>
              </a:rPr>
              <a:t>$60.48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782904782"/>
              </p:ext>
            </p:extLst>
          </p:nvPr>
        </p:nvGraphicFramePr>
        <p:xfrm>
          <a:off x="342900" y="1919467"/>
          <a:ext cx="8458225" cy="3518823"/>
        </p:xfrm>
        <a:graphic>
          <a:graphicData uri="http://schemas.openxmlformats.org/drawingml/2006/table">
            <a:tbl>
              <a:tblPr>
                <a:noFill/>
                <a:tableStyleId>{D25B7BDD-B870-43C9-B282-AF089F697C21}</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215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$97,191</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$135,050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dirty="0">
                          <a:solidFill>
                            <a:srgbClr val="002060"/>
                          </a:solidFill>
                          <a:latin typeface="Calibri"/>
                          <a:ea typeface="Calibri"/>
                          <a:cs typeface="Calibri"/>
                          <a:sym typeface="Calibri"/>
                        </a:rPr>
                        <a:t>Director of Special Education </a:t>
                      </a:r>
                      <a:endParaRPr sz="2400" u="none" strike="noStrike" cap="none" dirty="0">
                        <a:solidFill>
                          <a:srgbClr val="FF000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248 days </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$114,615</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$158,278</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225 days </a:t>
                      </a: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$120,222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$166,021</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248 days </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$157,056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$216,888</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Deputy 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90000"/>
                        </a:lnSpc>
                        <a:spcBef>
                          <a:spcPts val="0"/>
                        </a:spcBef>
                        <a:spcAft>
                          <a:spcPts val="0"/>
                        </a:spcAft>
                        <a:buClr>
                          <a:schemeClr val="dk1"/>
                        </a:buClr>
                        <a:buSzTx/>
                        <a:buFont typeface="Arial"/>
                        <a:buNone/>
                        <a:tabLst/>
                        <a:defRPr/>
                      </a:pPr>
                      <a:r>
                        <a:rPr lang="en-US" sz="2000" dirty="0">
                          <a:solidFill>
                            <a:schemeClr val="dk1"/>
                          </a:solidFill>
                        </a:rPr>
                        <a:t>248 days </a:t>
                      </a:r>
                      <a:endParaRPr lang="en-US" sz="2000"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$189,339</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$216,888</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186 days</a:t>
            </a:r>
            <a:endParaRPr/>
          </a:p>
        </p:txBody>
      </p:sp>
      <p:sp>
        <p:nvSpPr>
          <p:cNvPr id="206" name="Google Shape;206;p29"/>
          <p:cNvSpPr txBox="1"/>
          <p:nvPr/>
        </p:nvSpPr>
        <p:spPr>
          <a:xfrm>
            <a:off x="3108960" y="5821471"/>
            <a:ext cx="550811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215 days </a:t>
            </a:r>
            <a:r>
              <a:rPr lang="en-US" sz="2000" dirty="0">
                <a:solidFill>
                  <a:srgbClr val="7030A0"/>
                </a:solidFill>
                <a:latin typeface="Arial"/>
                <a:ea typeface="Arial"/>
                <a:cs typeface="Arial"/>
                <a:sym typeface="Arial"/>
              </a:rPr>
              <a:t>contract → </a:t>
            </a:r>
            <a:r>
              <a:rPr lang="en-US" sz="2000" dirty="0">
                <a:solidFill>
                  <a:srgbClr val="7030A0"/>
                </a:solidFill>
              </a:rPr>
              <a:t>$115,000 </a:t>
            </a:r>
            <a:r>
              <a:rPr lang="en-US" sz="2000" dirty="0">
                <a:solidFill>
                  <a:srgbClr val="7030A0"/>
                </a:solidFill>
                <a:latin typeface="Arial"/>
                <a:ea typeface="Arial"/>
                <a:cs typeface="Arial"/>
                <a:sym typeface="Arial"/>
              </a:rPr>
              <a:t>= $66.86/hr.</a:t>
            </a:r>
            <a:endParaRPr dirty="0"/>
          </a:p>
          <a:p>
            <a:pPr marL="0" marR="0" lvl="0" indent="0" algn="ctr" rtl="0">
              <a:spcBef>
                <a:spcPts val="0"/>
              </a:spcBef>
              <a:spcAft>
                <a:spcPts val="0"/>
              </a:spcAft>
              <a:buNone/>
            </a:pPr>
            <a:r>
              <a:rPr lang="en-US" sz="2000" dirty="0">
                <a:solidFill>
                  <a:srgbClr val="7030A0"/>
                </a:solidFill>
              </a:rPr>
              <a:t>248 days </a:t>
            </a:r>
            <a:r>
              <a:rPr lang="en-US" sz="2000" dirty="0">
                <a:solidFill>
                  <a:srgbClr val="7030A0"/>
                </a:solidFill>
                <a:latin typeface="Arial"/>
                <a:ea typeface="Arial"/>
                <a:cs typeface="Arial"/>
                <a:sym typeface="Arial"/>
              </a:rPr>
              <a:t>contract → </a:t>
            </a:r>
            <a:r>
              <a:rPr lang="en-US" sz="2000" dirty="0">
                <a:solidFill>
                  <a:srgbClr val="7030A0"/>
                </a:solidFill>
              </a:rPr>
              <a:t>$200,000 </a:t>
            </a:r>
            <a:r>
              <a:rPr lang="en-US" sz="2000" dirty="0">
                <a:solidFill>
                  <a:srgbClr val="7030A0"/>
                </a:solidFill>
                <a:latin typeface="Arial"/>
                <a:ea typeface="Arial"/>
                <a:cs typeface="Arial"/>
                <a:sym typeface="Arial"/>
              </a:rPr>
              <a:t>= </a:t>
            </a:r>
            <a:r>
              <a:rPr lang="en-US" sz="2000" dirty="0">
                <a:solidFill>
                  <a:srgbClr val="7030A0"/>
                </a:solidFill>
              </a:rPr>
              <a:t>$100.80/</a:t>
            </a:r>
            <a:r>
              <a:rPr lang="en-US" sz="2000" dirty="0">
                <a:solidFill>
                  <a:srgbClr val="7030A0"/>
                </a:solidFill>
                <a:latin typeface="Arial"/>
                <a:ea typeface="Arial"/>
                <a:cs typeface="Arial"/>
                <a:sym typeface="Arial"/>
              </a:rPr>
              <a:t>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dirty="0">
                <a:solidFill>
                  <a:srgbClr val="272D41"/>
                </a:solidFill>
              </a:rPr>
              <a:t>T</a:t>
            </a:r>
            <a:r>
              <a:rPr lang="en-US" sz="4770" dirty="0">
                <a:solidFill>
                  <a:srgbClr val="272D41"/>
                </a:solidFill>
              </a:rPr>
              <a:t>otal Rewards</a:t>
            </a:r>
            <a:endParaRPr dirty="0">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$4,000-$11,070</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$1,300 -$3,900</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1015</Words>
  <Application>Microsoft Office PowerPoint</Application>
  <PresentationFormat>On-screen Show (4:3)</PresentationFormat>
  <Paragraphs>103</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5</cp:revision>
  <dcterms:modified xsi:type="dcterms:W3CDTF">2023-06-22T20:52:02Z</dcterms:modified>
</cp:coreProperties>
</file>