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9"/>
  </p:notesMasterIdLst>
  <p:sldIdLst>
    <p:sldId id="256" r:id="rId3"/>
    <p:sldId id="545" r:id="rId4"/>
    <p:sldId id="546" r:id="rId5"/>
    <p:sldId id="541" r:id="rId6"/>
    <p:sldId id="547" r:id="rId7"/>
    <p:sldId id="275"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643E"/>
    <a:srgbClr val="00407D"/>
    <a:srgbClr val="272D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737" autoAdjust="0"/>
    <p:restoredTop sz="80299" autoAdjust="0"/>
  </p:normalViewPr>
  <p:slideViewPr>
    <p:cSldViewPr snapToGrid="0">
      <p:cViewPr varScale="1">
        <p:scale>
          <a:sx n="92" d="100"/>
          <a:sy n="92" d="100"/>
        </p:scale>
        <p:origin x="153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53390D-AAFA-47F3-9473-0B6567F1EF02}" type="datetimeFigureOut">
              <a:rPr lang="en-US" smtClean="0"/>
              <a:t>7/31/26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7E0338-313F-4126-A8A4-C23C84E22391}" type="slidenum">
              <a:rPr lang="en-US" smtClean="0"/>
              <a:t>‹#›</a:t>
            </a:fld>
            <a:endParaRPr lang="en-US"/>
          </a:p>
        </p:txBody>
      </p:sp>
    </p:spTree>
    <p:extLst>
      <p:ext uri="{BB962C8B-B14F-4D97-AF65-F5344CB8AC3E}">
        <p14:creationId xmlns:p14="http://schemas.microsoft.com/office/powerpoint/2010/main" val="69888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7.31.26 with 2025-2026 and 2026-2027 salary schedules</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“Here are starting salaries for some districts in our area.  You can see that starting salaries range from $</a:t>
            </a:r>
            <a:r>
              <a:rPr lang="en-US" dirty="0" err="1"/>
              <a:t>xxxx</a:t>
            </a:r>
            <a:r>
              <a:rPr lang="en-US" dirty="0"/>
              <a:t> to $</a:t>
            </a:r>
            <a:r>
              <a:rPr lang="en-US" dirty="0" err="1"/>
              <a:t>yyyyy</a:t>
            </a:r>
            <a:r>
              <a:rPr lang="en-US" dirty="0"/>
              <a:t>. Teachers have a school year contract that is typically XXX days. That means a starting teachers hourly wage is about $YY per hour. Teachers also get paid for any extra work they do outside of teaching classes. I’ll show you more on that in a minute.”</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t>RECOMMENDATION: </a:t>
            </a:r>
            <a:r>
              <a:rPr lang="en-US" dirty="0"/>
              <a:t>Please use local teacher salary data.  We have found that when you don’t, it’s met with much skepticism and does not help the audience see why teachers rate their lives highly all across the country. You can look on the Teacher Salary Data section of the GFO website for your area: </a:t>
            </a:r>
            <a:r>
              <a:rPr lang="en-US" b="1" dirty="0"/>
              <a:t>https://getthefactsout.org/teacher-salary-data/ </a:t>
            </a:r>
            <a:r>
              <a:rPr lang="en-US" dirty="0"/>
              <a:t>If you do not see your area, please fill out a request so that GFO can find data for your area: </a:t>
            </a:r>
            <a:r>
              <a:rPr lang="en-US" sz="1200" b="1" dirty="0">
                <a:solidFill>
                  <a:srgbClr val="EF643E"/>
                </a:solidFill>
                <a:latin typeface="Calibri" panose="020F0502020204030204" pitchFamily="34" charset="0"/>
                <a:cs typeface="Calibri" panose="020F0502020204030204" pitchFamily="34" charset="0"/>
              </a:rPr>
              <a:t>https://tinyurl.com/data-request</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3308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7.31.26 with 2025-2026 and 2026-2027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“After 5 years of teaching in the district, you can see there are pre-determined steps or increases in salary that a teacher receives. There are also often cost of living raises to these schedules that get negotiated later. We also show teachers with an MA or MS in this table because over half of teachers earn a master’s degree before they are 30.  Most people don’t know that there are programs all over the country designed for practicing teachers to earn their MA while teaching full-time. Our districts provide an increase for additional education which you can see in this table.”</a:t>
            </a:r>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70132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7.31.26 with 2025-2026 and 2026-2027 salary schedules</a:t>
            </a:r>
          </a:p>
          <a:p>
            <a:pPr marL="0" lvl="0" indent="0" algn="l" rtl="0">
              <a:spcBef>
                <a:spcPts val="0"/>
              </a:spcBef>
              <a:spcAft>
                <a:spcPts val="0"/>
              </a:spcAft>
              <a:buClr>
                <a:schemeClr val="dk1"/>
              </a:buClr>
              <a:buSzPts val="1200"/>
              <a:buFont typeface="Calibri"/>
              <a:buNone/>
            </a:pPr>
            <a:endParaRPr lang="en-US" b="1" dirty="0"/>
          </a:p>
          <a:p>
            <a:pPr marL="0" lvl="0" indent="0" algn="l" rtl="0">
              <a:spcBef>
                <a:spcPts val="0"/>
              </a:spcBef>
              <a:spcAft>
                <a:spcPts val="0"/>
              </a:spcAft>
              <a:buClr>
                <a:schemeClr val="dk1"/>
              </a:buClr>
              <a:buSzPts val="1200"/>
              <a:buFont typeface="Calibri"/>
              <a:buNone/>
            </a:pPr>
            <a:r>
              <a:rPr lang="en-US" b="0" dirty="0"/>
              <a:t>“Here are salaries at Mid-Career for our area.  You can see some very sizeable increases have built over the years.  This is a combination longevity and loyalty reward. Part is due to experience but also to reward those who stay with the district.“ </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0" dirty="0"/>
              <a:t>“The range shown here is for someone who just earned their MA right at Year 15, that’s the lower number, and the higher number is someone who earned their MA a few years ago and has since taken more courses. The higher number is for someone who has taken quite a few more courses 15 -20 over the years since they earned their masters.”</a:t>
            </a: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11019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200"/>
              <a:buFont typeface="Calibri"/>
              <a:buNone/>
            </a:pPr>
            <a:r>
              <a:rPr lang="en-US" dirty="0"/>
              <a:t>Updated 7.31.26 with 2025-2026 and 2026-2027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“If you would like to help lots of teachers, and therefore hundreds of students per year, by supporting the building and all the teachers’ work in the building, consider becoming an administrator or direct a STEM innovation center.</a:t>
            </a:r>
            <a:endParaRPr lang="en-US" b="1" dirty="0"/>
          </a:p>
          <a:p>
            <a:pPr marL="0" lvl="0" indent="0" algn="l" rtl="0">
              <a:spcBef>
                <a:spcPts val="0"/>
              </a:spcBef>
              <a:spcAft>
                <a:spcPts val="0"/>
              </a:spcAft>
              <a:buClr>
                <a:schemeClr val="dk1"/>
              </a:buClr>
              <a:buSzPts val="1200"/>
              <a:buFont typeface="Calibri"/>
              <a:buNone/>
            </a:pPr>
            <a:r>
              <a:rPr lang="en-US" b="0" dirty="0"/>
              <a:t>After several years of teaching experience, you can move into administration if you like. </a:t>
            </a:r>
          </a:p>
          <a:p>
            <a:pPr marL="0" lvl="0" indent="0" algn="l" rtl="0">
              <a:spcBef>
                <a:spcPts val="0"/>
              </a:spcBef>
              <a:spcAft>
                <a:spcPts val="0"/>
              </a:spcAft>
              <a:buClr>
                <a:schemeClr val="dk1"/>
              </a:buClr>
              <a:buSzPts val="1200"/>
              <a:buFont typeface="Calibri"/>
              <a:buNone/>
            </a:pPr>
            <a:r>
              <a:rPr lang="en-US" b="0" dirty="0"/>
              <a:t>These contracts are a bit longer: 225 Days is 45 / 52 weeks per year. Plus, you still have leave (annual, sick, bereavement, etc..) during the 45 weeks.“</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1" dirty="0"/>
              <a:t>Side point</a:t>
            </a:r>
            <a:r>
              <a:rPr lang="en-US" b="0" dirty="0"/>
              <a:t>: It’s good to have people with a range of backgrounds in administration and it’s less common to have STEM since there are fewer STEM teachers, they are in high demand, and those that are there often don’t have a formal STEM background.</a:t>
            </a:r>
          </a:p>
          <a:p>
            <a:endParaRPr lang="en-US" dirty="0"/>
          </a:p>
        </p:txBody>
      </p:sp>
      <p:sp>
        <p:nvSpPr>
          <p:cNvPr id="4" name="Slide Number Placeholder 3"/>
          <p:cNvSpPr>
            <a:spLocks noGrp="1"/>
          </p:cNvSpPr>
          <p:nvPr>
            <p:ph type="sldNum" sz="quarter" idx="5"/>
          </p:nvPr>
        </p:nvSpPr>
        <p:spPr/>
        <p:txBody>
          <a:bodyPr/>
          <a:lstStyle/>
          <a:p>
            <a:fld id="{B47E0338-313F-4126-A8A4-C23C84E22391}" type="slidenum">
              <a:rPr lang="en-US" smtClean="0"/>
              <a:t>5</a:t>
            </a:fld>
            <a:endParaRPr lang="en-US"/>
          </a:p>
        </p:txBody>
      </p:sp>
    </p:spTree>
    <p:extLst>
      <p:ext uri="{BB962C8B-B14F-4D97-AF65-F5344CB8AC3E}">
        <p14:creationId xmlns:p14="http://schemas.microsoft.com/office/powerpoint/2010/main" val="1758669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75: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75: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7.31.26 with 2025-2026 and 2026-2027 salary schedules</a:t>
            </a:r>
          </a:p>
          <a:p>
            <a:pPr marL="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Clr>
                <a:schemeClr val="dk1"/>
              </a:buClr>
              <a:buSzPts val="1200"/>
              <a:buFont typeface="Calibri"/>
              <a:buNone/>
            </a:pPr>
            <a:r>
              <a:rPr lang="en-US" dirty="0"/>
              <a:t>“All of the salaries that we just discussed are “base salaries” Just the minimum teachers receive. But most teachers do more than that.  When teachers coach, sponsor clubs, sub for another teacher, tutor, all of that comes with negotiated stipends/bonuses. The middle 50% range for these activities is $1 - $8K per year.  Some teachers like to do multiple activities and tell us that it’s not unreasonable to add $12 - $18K to their salary doing these types of activities.”</a:t>
            </a:r>
            <a:endParaRPr dirty="0"/>
          </a:p>
        </p:txBody>
      </p:sp>
      <p:sp>
        <p:nvSpPr>
          <p:cNvPr id="352" name="Google Shape;352;p75: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48900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660257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02619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150C59-D01F-4303-9971-EB52C9538060}" type="datetimeFigureOut">
              <a:rPr lang="en-US" smtClean="0"/>
              <a:pPr/>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2664778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02060"/>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3200">
                <a:solidFill>
                  <a:srgbClr val="002060"/>
                </a:solidFill>
              </a:defRPr>
            </a:lvl1pPr>
            <a:lvl2pPr>
              <a:defRPr sz="3200">
                <a:solidFill>
                  <a:srgbClr val="002060"/>
                </a:solidFill>
              </a:defRPr>
            </a:lvl2pPr>
            <a:lvl3pPr>
              <a:defRPr sz="3200">
                <a:solidFill>
                  <a:srgbClr val="002060"/>
                </a:solidFill>
              </a:defRPr>
            </a:lvl3pPr>
            <a:lvl4pPr>
              <a:defRPr sz="3200">
                <a:solidFill>
                  <a:srgbClr val="002060"/>
                </a:solidFill>
              </a:defRPr>
            </a:lvl4pPr>
            <a:lvl5pPr>
              <a:defRPr sz="3200">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05925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150C59-D01F-4303-9971-EB52C9538060}" type="datetimeFigureOut">
              <a:rPr lang="en-US" smtClean="0"/>
              <a:pPr/>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631720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150C59-D01F-4303-9971-EB52C9538060}" type="datetimeFigureOut">
              <a:rPr lang="en-US" smtClean="0"/>
              <a:pPr/>
              <a:t>7/31/26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34570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150C59-D01F-4303-9971-EB52C9538060}" type="datetimeFigureOut">
              <a:rPr lang="en-US" smtClean="0"/>
              <a:pPr/>
              <a:t>7/31/26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842518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150C59-D01F-4303-9971-EB52C9538060}" type="datetimeFigureOut">
              <a:rPr lang="en-US" smtClean="0"/>
              <a:pPr/>
              <a:t>7/31/26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9790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50C59-D01F-4303-9971-EB52C9538060}" type="datetimeFigureOut">
              <a:rPr lang="en-US" smtClean="0"/>
              <a:pPr/>
              <a:t>7/31/26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4211286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16367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873716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43701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75349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113708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E6296C-74C4-4ED9-A503-1C16909B201C}" type="datetimeFigureOut">
              <a:rPr lang="en-US" smtClean="0"/>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288405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E6296C-74C4-4ED9-A503-1C16909B201C}" type="datetimeFigureOut">
              <a:rPr lang="en-US" smtClean="0"/>
              <a:t>7/31/26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131551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E6296C-74C4-4ED9-A503-1C16909B201C}" type="datetimeFigureOut">
              <a:rPr lang="en-US" smtClean="0"/>
              <a:t>7/31/26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513456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E6296C-74C4-4ED9-A503-1C16909B201C}" type="datetimeFigureOut">
              <a:rPr lang="en-US" smtClean="0"/>
              <a:t>7/31/26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054466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E6296C-74C4-4ED9-A503-1C16909B201C}" type="datetimeFigureOut">
              <a:rPr lang="en-US" smtClean="0"/>
              <a:t>7/31/26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6780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849833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27954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E6296C-74C4-4ED9-A503-1C16909B201C}" type="datetimeFigureOut">
              <a:rPr lang="en-US" smtClean="0"/>
              <a:t>7/31/26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97802-A2AC-4AB5-A5BD-02B48C84A275}" type="slidenum">
              <a:rPr lang="en-US" smtClean="0"/>
              <a:t>‹#›</a:t>
            </a:fld>
            <a:endParaRPr lang="en-US"/>
          </a:p>
        </p:txBody>
      </p:sp>
    </p:spTree>
    <p:extLst>
      <p:ext uri="{BB962C8B-B14F-4D97-AF65-F5344CB8AC3E}">
        <p14:creationId xmlns:p14="http://schemas.microsoft.com/office/powerpoint/2010/main" val="3832994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50C59-D01F-4303-9971-EB52C9538060}" type="datetimeFigureOut">
              <a:rPr lang="en-US" smtClean="0"/>
              <a:pPr/>
              <a:t>7/31/26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A161D-47DC-4206-908F-39ED51F30055}" type="slidenum">
              <a:rPr lang="en-US" smtClean="0"/>
              <a:pPr/>
              <a:t>‹#›</a:t>
            </a:fld>
            <a:endParaRPr lang="en-US"/>
          </a:p>
        </p:txBody>
      </p:sp>
    </p:spTree>
    <p:extLst>
      <p:ext uri="{BB962C8B-B14F-4D97-AF65-F5344CB8AC3E}">
        <p14:creationId xmlns:p14="http://schemas.microsoft.com/office/powerpoint/2010/main" val="3739275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1" kern="1200">
          <a:solidFill>
            <a:srgbClr val="002060"/>
          </a:solidFill>
          <a:latin typeface="Tahoma" panose="020B0604030504040204" pitchFamily="34" charset="0"/>
          <a:ea typeface="Tahoma" panose="020B0604030504040204" pitchFamily="34" charset="0"/>
          <a:cs typeface="Tahom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etthefactsout.org/presentation-faculty" TargetMode="External"/><Relationship Id="rId7" Type="http://schemas.openxmlformats.org/officeDocument/2006/relationships/image" Target="../media/image3.png"/><Relationship Id="rId2" Type="http://schemas.openxmlformats.org/officeDocument/2006/relationships/hyperlink" Target="https://getthefactsout.org/presentation-students" TargetMode="External"/><Relationship Id="rId1" Type="http://schemas.openxmlformats.org/officeDocument/2006/relationships/slideLayout" Target="../slideLayouts/slideLayout2.xml"/><Relationship Id="rId6" Type="http://schemas.openxmlformats.org/officeDocument/2006/relationships/hyperlink" Target="https://getthefactsout.org/resource-usage-and-copyright-permissions/" TargetMode="External"/><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2EC4CB-DA82-4D1D-902C-518EE8DB7352}"/>
              </a:ext>
            </a:extLst>
          </p:cNvPr>
          <p:cNvSpPr>
            <a:spLocks noGrp="1"/>
          </p:cNvSpPr>
          <p:nvPr>
            <p:ph type="title"/>
          </p:nvPr>
        </p:nvSpPr>
        <p:spPr>
          <a:xfrm>
            <a:off x="628650" y="83431"/>
            <a:ext cx="7886700" cy="1325563"/>
          </a:xfrm>
        </p:spPr>
        <p:txBody>
          <a:bodyPr/>
          <a:lstStyle/>
          <a:p>
            <a:pPr algn="ctr"/>
            <a:r>
              <a:rPr lang="en-US" b="1" dirty="0">
                <a:latin typeface="Tahoma" panose="020B0604030504040204" pitchFamily="34" charset="0"/>
                <a:ea typeface="Tahoma" panose="020B0604030504040204" pitchFamily="34" charset="0"/>
                <a:cs typeface="Tahoma" panose="020B0604030504040204" pitchFamily="34" charset="0"/>
              </a:rPr>
              <a:t>Instructions</a:t>
            </a:r>
          </a:p>
        </p:txBody>
      </p:sp>
      <p:sp>
        <p:nvSpPr>
          <p:cNvPr id="5" name="Content Placeholder 4">
            <a:extLst>
              <a:ext uri="{FF2B5EF4-FFF2-40B4-BE49-F238E27FC236}">
                <a16:creationId xmlns:a16="http://schemas.microsoft.com/office/drawing/2014/main" id="{5AAACFC2-6796-4785-A8CE-7B7653F146A6}"/>
              </a:ext>
            </a:extLst>
          </p:cNvPr>
          <p:cNvSpPr>
            <a:spLocks noGrp="1"/>
          </p:cNvSpPr>
          <p:nvPr>
            <p:ph idx="1"/>
          </p:nvPr>
        </p:nvSpPr>
        <p:spPr>
          <a:xfrm>
            <a:off x="560496" y="1490535"/>
            <a:ext cx="7886700" cy="3961788"/>
          </a:xfrm>
        </p:spPr>
        <p:txBody>
          <a:bodyPr>
            <a:normAutofit/>
          </a:bodyPr>
          <a:lstStyle/>
          <a:p>
            <a:r>
              <a:rPr lang="en-US" sz="2400" dirty="0"/>
              <a:t>The next slide is designed to fit into either a </a:t>
            </a:r>
            <a:r>
              <a:rPr lang="en-US" sz="2400" dirty="0">
                <a:hlinkClick r:id="rId2"/>
              </a:rPr>
              <a:t>GFO student presentation: Busting Myths About the Teaching Profession</a:t>
            </a:r>
            <a:r>
              <a:rPr lang="en-US" sz="2400" dirty="0"/>
              <a:t> or a </a:t>
            </a:r>
            <a:r>
              <a:rPr lang="en-US" sz="2400" dirty="0">
                <a:hlinkClick r:id="rId3"/>
              </a:rPr>
              <a:t>GFO faculty/staff presentation: Teaching: The Best Kept Secret!</a:t>
            </a:r>
            <a:r>
              <a:rPr lang="en-US" sz="2400" dirty="0"/>
              <a:t>.  </a:t>
            </a:r>
          </a:p>
          <a:p>
            <a:r>
              <a:rPr lang="en-US" sz="2400" dirty="0"/>
              <a:t>It matches the teacher salary slide in the presentation slide decks. </a:t>
            </a:r>
          </a:p>
          <a:p>
            <a:r>
              <a:rPr lang="en-US" sz="2400" dirty="0"/>
              <a:t>You can simply copy and paste this into the slide deck and be ready to present!</a:t>
            </a:r>
          </a:p>
          <a:p>
            <a:r>
              <a:rPr lang="en-US" sz="2400" i="1" dirty="0">
                <a:solidFill>
                  <a:srgbClr val="EF643E"/>
                </a:solidFill>
              </a:rPr>
              <a:t>Note: </a:t>
            </a:r>
            <a:r>
              <a:rPr lang="en-US" sz="2400" dirty="0">
                <a:solidFill>
                  <a:srgbClr val="EF643E"/>
                </a:solidFill>
              </a:rPr>
              <a:t>The Notes section of these slides contain scripts and pointers for presenting</a:t>
            </a:r>
          </a:p>
        </p:txBody>
      </p:sp>
      <p:pic>
        <p:nvPicPr>
          <p:cNvPr id="6" name="Picture 2" descr="Image result for national science foundation robert noyce teacher scholarship program">
            <a:extLst>
              <a:ext uri="{FF2B5EF4-FFF2-40B4-BE49-F238E27FC236}">
                <a16:creationId xmlns:a16="http://schemas.microsoft.com/office/drawing/2014/main" id="{EC11D6C8-D8FC-4064-891A-50C414BD7A7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41956" y="5763118"/>
            <a:ext cx="816545" cy="823077"/>
          </a:xfrm>
          <a:prstGeom prst="rect">
            <a:avLst/>
          </a:prstGeom>
          <a:noFill/>
          <a:extLst>
            <a:ext uri="{909E8E84-426E-40dd-AFC4-6F175D3DCCD1}">
              <a14:hiddenFill xmlns="" xmlns:a14="http://schemas.microsoft.com/office/drawing/2010/main">
                <a:solidFill>
                  <a:srgbClr val="FFFFFF"/>
                </a:solidFill>
              </a14:hiddenFill>
            </a:ext>
          </a:extLst>
        </p:spPr>
      </p:pic>
      <p:sp>
        <p:nvSpPr>
          <p:cNvPr id="7" name="Google Shape;161;p1">
            <a:extLst>
              <a:ext uri="{FF2B5EF4-FFF2-40B4-BE49-F238E27FC236}">
                <a16:creationId xmlns:a16="http://schemas.microsoft.com/office/drawing/2014/main" id="{B440BC4E-6A22-437A-A937-DDC5C2A5A89F}"/>
              </a:ext>
            </a:extLst>
          </p:cNvPr>
          <p:cNvSpPr/>
          <p:nvPr/>
        </p:nvSpPr>
        <p:spPr>
          <a:xfrm>
            <a:off x="4827155" y="5741874"/>
            <a:ext cx="3276600" cy="101566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Any opinions, findings, and conclusions or recommendations expressed in this material are those of the author(s) and do not necessarily reflect the views of the National Science Foundation. NSF DUE #1821710 &amp; 1821462. </a:t>
            </a: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8" name="Picture 7">
            <a:extLst>
              <a:ext uri="{FF2B5EF4-FFF2-40B4-BE49-F238E27FC236}">
                <a16:creationId xmlns:a16="http://schemas.microsoft.com/office/drawing/2014/main" id="{3737BD98-DDBB-4255-B4ED-7D583C6EE15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423" y="5510872"/>
            <a:ext cx="3078291" cy="825084"/>
          </a:xfrm>
          <a:prstGeom prst="rect">
            <a:avLst/>
          </a:prstGeom>
        </p:spPr>
      </p:pic>
      <p:sp>
        <p:nvSpPr>
          <p:cNvPr id="9" name="TextBox 8">
            <a:extLst>
              <a:ext uri="{FF2B5EF4-FFF2-40B4-BE49-F238E27FC236}">
                <a16:creationId xmlns:a16="http://schemas.microsoft.com/office/drawing/2014/main" id="{DB96C701-F098-4393-891D-A529A0EE9D4B}"/>
              </a:ext>
            </a:extLst>
          </p:cNvPr>
          <p:cNvSpPr txBox="1"/>
          <p:nvPr/>
        </p:nvSpPr>
        <p:spPr>
          <a:xfrm>
            <a:off x="181233" y="6277773"/>
            <a:ext cx="2726673" cy="523220"/>
          </a:xfrm>
          <a:prstGeom prst="rect">
            <a:avLst/>
          </a:prstGeom>
          <a:noFill/>
        </p:spPr>
        <p:txBody>
          <a:bodyPr wrap="square" rtlCol="0">
            <a:spAutoFit/>
          </a:bodyPr>
          <a:lstStyle/>
          <a:p>
            <a:r>
              <a:rPr lang="en-US" sz="1400" b="1" dirty="0">
                <a:latin typeface="Cavolini" panose="03000502040302020204" pitchFamily="66" charset="0"/>
                <a:cs typeface="Cavolini" panose="03000502040302020204" pitchFamily="66" charset="0"/>
              </a:rPr>
              <a:t>Repairing the reputation of the teaching profession</a:t>
            </a:r>
          </a:p>
        </p:txBody>
      </p:sp>
      <p:pic>
        <p:nvPicPr>
          <p:cNvPr id="3" name="Picture 2">
            <a:hlinkClick r:id="rId6"/>
            <a:extLst>
              <a:ext uri="{FF2B5EF4-FFF2-40B4-BE49-F238E27FC236}">
                <a16:creationId xmlns:a16="http://schemas.microsoft.com/office/drawing/2014/main" id="{3112CED6-82F0-47B8-9BBD-28EB96DD26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8430" y="6391745"/>
            <a:ext cx="838200" cy="295275"/>
          </a:xfrm>
          <a:prstGeom prst="rect">
            <a:avLst/>
          </a:prstGeom>
        </p:spPr>
      </p:pic>
    </p:spTree>
    <p:extLst>
      <p:ext uri="{BB962C8B-B14F-4D97-AF65-F5344CB8AC3E}">
        <p14:creationId xmlns:p14="http://schemas.microsoft.com/office/powerpoint/2010/main" val="246036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7030A0"/>
                </a:solidFill>
                <a:latin typeface="Arial" panose="020B0604020202020204"/>
              </a:rPr>
              <a:t>187-day contract </a:t>
            </a:r>
            <a:r>
              <a:rPr lang="en-US" sz="2400" dirty="0">
                <a:solidFill>
                  <a:srgbClr val="7030A0"/>
                </a:solidFill>
                <a:latin typeface="Arial" panose="020B0604020202020204"/>
                <a:sym typeface="Calibri"/>
              </a:rPr>
              <a:t>→</a:t>
            </a:r>
            <a:r>
              <a:rPr lang="en-US" sz="2400" dirty="0">
                <a:solidFill>
                  <a:srgbClr val="7030A0"/>
                </a:solidFill>
                <a:latin typeface="Arial" panose="020B0604020202020204"/>
              </a:rPr>
              <a:t> $58,700 = $39.24/hr.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68E766A9-5A31-199F-61E7-1D57644538AD}"/>
              </a:ext>
            </a:extLst>
          </p:cNvPr>
          <p:cNvGraphicFramePr/>
          <p:nvPr>
            <p:extLst>
              <p:ext uri="{D42A27DB-BD31-4B8C-83A1-F6EECF244321}">
                <p14:modId xmlns:p14="http://schemas.microsoft.com/office/powerpoint/2010/main" val="2336948364"/>
              </p:ext>
            </p:extLst>
          </p:nvPr>
        </p:nvGraphicFramePr>
        <p:xfrm>
          <a:off x="363415" y="2105213"/>
          <a:ext cx="4081244" cy="23905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Poudre School District</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$58,000 - $62,773</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Thompson School District</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$54,633 - $56,359</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bl>
          </a:graphicData>
        </a:graphic>
      </p:graphicFrame>
    </p:spTree>
    <p:extLst>
      <p:ext uri="{BB962C8B-B14F-4D97-AF65-F5344CB8AC3E}">
        <p14:creationId xmlns:p14="http://schemas.microsoft.com/office/powerpoint/2010/main" val="231692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6429" y="446145"/>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lvl="0" algn="ctr" defTabSz="914400">
              <a:defRPr/>
            </a:pPr>
            <a:r>
              <a:rPr lang="en-US" sz="2400" dirty="0">
                <a:solidFill>
                  <a:srgbClr val="7030A0"/>
                </a:solidFill>
              </a:rPr>
              <a:t>187-day contract </a:t>
            </a:r>
            <a:r>
              <a:rPr lang="en-US" sz="2400" dirty="0">
                <a:solidFill>
                  <a:srgbClr val="7030A0"/>
                </a:solidFill>
                <a:sym typeface="Calibri"/>
              </a:rPr>
              <a:t>→</a:t>
            </a:r>
            <a:r>
              <a:rPr lang="en-US" sz="2400" dirty="0">
                <a:solidFill>
                  <a:srgbClr val="7030A0"/>
                </a:solidFill>
              </a:rPr>
              <a:t> $67,600 = $45.19/hr.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8BE6DDA3-1A82-03ED-DAAC-65221D0226EE}"/>
              </a:ext>
            </a:extLst>
          </p:cNvPr>
          <p:cNvGraphicFramePr/>
          <p:nvPr>
            <p:extLst>
              <p:ext uri="{D42A27DB-BD31-4B8C-83A1-F6EECF244321}">
                <p14:modId xmlns:p14="http://schemas.microsoft.com/office/powerpoint/2010/main" val="3051330014"/>
              </p:ext>
            </p:extLst>
          </p:nvPr>
        </p:nvGraphicFramePr>
        <p:xfrm>
          <a:off x="363415" y="2105213"/>
          <a:ext cx="7007324" cy="23905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Poudre School District</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$58,000 - $62,773</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$63,204 - $68,008</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$68,592 - $75,857</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Thompson School District</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$54,633 - $56,359</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$59,400 - $62,513</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$62,379 - $70,967</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bl>
          </a:graphicData>
        </a:graphic>
      </p:graphicFrame>
    </p:spTree>
    <p:extLst>
      <p:ext uri="{BB962C8B-B14F-4D97-AF65-F5344CB8AC3E}">
        <p14:creationId xmlns:p14="http://schemas.microsoft.com/office/powerpoint/2010/main" val="188450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graphicFrame>
        <p:nvGraphicFramePr>
          <p:cNvPr id="5" name="Google Shape;278;p13">
            <a:extLst>
              <a:ext uri="{FF2B5EF4-FFF2-40B4-BE49-F238E27FC236}">
                <a16:creationId xmlns:a16="http://schemas.microsoft.com/office/drawing/2014/main" id="{13F70D58-16D2-4F1E-A389-5D606072419F}"/>
              </a:ext>
            </a:extLst>
          </p:cNvPr>
          <p:cNvGraphicFramePr/>
          <p:nvPr>
            <p:extLst>
              <p:ext uri="{D42A27DB-BD31-4B8C-83A1-F6EECF244321}">
                <p14:modId xmlns:p14="http://schemas.microsoft.com/office/powerpoint/2010/main" val="1697580365"/>
              </p:ext>
            </p:extLst>
          </p:nvPr>
        </p:nvGraphicFramePr>
        <p:xfrm>
          <a:off x="363415" y="2105213"/>
          <a:ext cx="8470364" cy="23905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gridCol w="1463040">
                  <a:extLst>
                    <a:ext uri="{9D8B030D-6E8A-4147-A177-3AD203B41FA5}">
                      <a16:colId xmlns:a16="http://schemas.microsoft.com/office/drawing/2014/main" val="20004"/>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a:solidFill>
                            <a:srgbClr val="272D41"/>
                          </a:solidFill>
                          <a:latin typeface="Calibri"/>
                          <a:ea typeface="Calibri"/>
                          <a:cs typeface="Calibri"/>
                          <a:sym typeface="Calibri"/>
                        </a:rPr>
                        <a:t>MA yr 15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Poudre School District</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$58,000 - $62,773</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$63,204 - $68,008</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$68,592 - $75,857</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$89,126 - $96,790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Thompson School District</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$54,633 - $56,359</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$59,400 - $62,513</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$62,379 - $70,967</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$80,318 - $88,174</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bl>
          </a:graphicData>
        </a:graphic>
      </p:graphicFrame>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718601"/>
            <a:ext cx="6195514" cy="830997"/>
          </a:xfrm>
          <a:prstGeom prst="rect">
            <a:avLst/>
          </a:prstGeom>
          <a:noFill/>
        </p:spPr>
        <p:txBody>
          <a:bodyPr wrap="square" rtlCol="0">
            <a:spAutoFit/>
          </a:bodyPr>
          <a:lstStyle/>
          <a:p>
            <a:pPr lvl="0" algn="ctr" defTabSz="914400">
              <a:defRPr/>
            </a:pPr>
            <a:r>
              <a:rPr lang="en-US" sz="2400" dirty="0">
                <a:solidFill>
                  <a:srgbClr val="7030A0"/>
                </a:solidFill>
              </a:rPr>
              <a:t>187-day contract </a:t>
            </a:r>
            <a:r>
              <a:rPr lang="en-US" sz="2400" dirty="0">
                <a:solidFill>
                  <a:srgbClr val="7030A0"/>
                </a:solidFill>
                <a:sym typeface="Calibri"/>
              </a:rPr>
              <a:t>→</a:t>
            </a:r>
            <a:r>
              <a:rPr lang="en-US" sz="2400" dirty="0">
                <a:solidFill>
                  <a:srgbClr val="7030A0"/>
                </a:solidFill>
              </a:rPr>
              <a:t> $88,600 = $59.22/hr.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spTree>
    <p:extLst>
      <p:ext uri="{BB962C8B-B14F-4D97-AF65-F5344CB8AC3E}">
        <p14:creationId xmlns:p14="http://schemas.microsoft.com/office/powerpoint/2010/main" val="2279090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278;p13">
            <a:extLst>
              <a:ext uri="{FF2B5EF4-FFF2-40B4-BE49-F238E27FC236}">
                <a16:creationId xmlns:a16="http://schemas.microsoft.com/office/drawing/2014/main" id="{5E17D0B1-FC9E-4DB8-AB60-E5F5B25E3048}"/>
              </a:ext>
            </a:extLst>
          </p:cNvPr>
          <p:cNvGraphicFramePr/>
          <p:nvPr>
            <p:extLst>
              <p:ext uri="{D42A27DB-BD31-4B8C-83A1-F6EECF244321}">
                <p14:modId xmlns:p14="http://schemas.microsoft.com/office/powerpoint/2010/main" val="825755800"/>
              </p:ext>
            </p:extLst>
          </p:nvPr>
        </p:nvGraphicFramePr>
        <p:xfrm>
          <a:off x="342900" y="2698567"/>
          <a:ext cx="8490001" cy="2470873"/>
        </p:xfrm>
        <a:graphic>
          <a:graphicData uri="http://schemas.openxmlformats.org/drawingml/2006/table">
            <a:tbl>
              <a:tblPr>
                <a:noFill/>
              </a:tblPr>
              <a:tblGrid>
                <a:gridCol w="3836709">
                  <a:extLst>
                    <a:ext uri="{9D8B030D-6E8A-4147-A177-3AD203B41FA5}">
                      <a16:colId xmlns:a16="http://schemas.microsoft.com/office/drawing/2014/main" val="20000"/>
                    </a:ext>
                  </a:extLst>
                </a:gridCol>
                <a:gridCol w="1569563">
                  <a:extLst>
                    <a:ext uri="{9D8B030D-6E8A-4147-A177-3AD203B41FA5}">
                      <a16:colId xmlns:a16="http://schemas.microsoft.com/office/drawing/2014/main" val="20001"/>
                    </a:ext>
                  </a:extLst>
                </a:gridCol>
                <a:gridCol w="1601364">
                  <a:extLst>
                    <a:ext uri="{9D8B030D-6E8A-4147-A177-3AD203B41FA5}">
                      <a16:colId xmlns:a16="http://schemas.microsoft.com/office/drawing/2014/main" val="20002"/>
                    </a:ext>
                  </a:extLst>
                </a:gridCol>
                <a:gridCol w="1482365">
                  <a:extLst>
                    <a:ext uri="{9D8B030D-6E8A-4147-A177-3AD203B41FA5}">
                      <a16:colId xmlns:a16="http://schemas.microsoft.com/office/drawing/2014/main" val="20003"/>
                    </a:ext>
                  </a:extLst>
                </a:gridCol>
              </a:tblGrid>
              <a:tr h="356275">
                <a:tc>
                  <a:txBody>
                    <a:bodyPr/>
                    <a:lstStyle/>
                    <a:p>
                      <a:pPr marL="0" marR="0" lvl="0" indent="0" algn="l" rtl="0">
                        <a:lnSpc>
                          <a:spcPct val="115000"/>
                        </a:lnSpc>
                        <a:spcBef>
                          <a:spcPts val="0"/>
                        </a:spcBef>
                        <a:spcAft>
                          <a:spcPts val="0"/>
                        </a:spcAft>
                        <a:buNone/>
                      </a:pPr>
                      <a:endParaRPr sz="2400" u="none" strike="noStrike" cap="none" dirty="0">
                        <a:solidFill>
                          <a:srgbClr val="31304D"/>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Calendar*</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Minimum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Maximum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691650">
                <a:tc>
                  <a:txBody>
                    <a:bodyPr/>
                    <a:lstStyle/>
                    <a:p>
                      <a:pPr marL="0" marR="0" lvl="0" indent="0" algn="l" rtl="0">
                        <a:lnSpc>
                          <a:spcPct val="90000"/>
                        </a:lnSpc>
                        <a:spcBef>
                          <a:spcPts val="0"/>
                        </a:spcBef>
                        <a:spcAft>
                          <a:spcPts val="0"/>
                        </a:spcAft>
                        <a:buNone/>
                      </a:pPr>
                      <a:r>
                        <a:rPr lang="en-US" sz="2400" b="1" u="none" strike="noStrike" cap="none" dirty="0">
                          <a:solidFill>
                            <a:srgbClr val="002060"/>
                          </a:solidFill>
                          <a:latin typeface="Calibri"/>
                          <a:ea typeface="Calibri"/>
                          <a:cs typeface="Calibri"/>
                          <a:sym typeface="Calibri"/>
                        </a:rPr>
                        <a:t>Asst. Principal – High School</a:t>
                      </a:r>
                      <a:endParaRPr sz="2400" b="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215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$101,110</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$147,205</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dirty="0">
                          <a:solidFill>
                            <a:srgbClr val="002060"/>
                          </a:solidFill>
                          <a:latin typeface="Calibri"/>
                          <a:ea typeface="Calibri"/>
                          <a:cs typeface="Times New Roman"/>
                        </a:rPr>
                        <a:t>Principal – High School</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245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$122,188</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$185,966</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u="none" strike="noStrike" cap="none">
                          <a:solidFill>
                            <a:srgbClr val="002060"/>
                          </a:solidFill>
                          <a:latin typeface="Calibri"/>
                          <a:ea typeface="Calibri"/>
                          <a:cs typeface="Calibri"/>
                          <a:sym typeface="Calibri"/>
                        </a:rPr>
                        <a:t>Assistant Superintendent </a:t>
                      </a:r>
                      <a:endParaRPr sz="2400" b="1"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260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$155,390</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$225,009</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73756096"/>
                  </a:ext>
                </a:extLst>
              </a:tr>
            </a:tbl>
          </a:graphicData>
        </a:graphic>
      </p:graphicFrame>
      <p:sp>
        <p:nvSpPr>
          <p:cNvPr id="5" name="Google Shape;279;p13">
            <a:extLst>
              <a:ext uri="{FF2B5EF4-FFF2-40B4-BE49-F238E27FC236}">
                <a16:creationId xmlns:a16="http://schemas.microsoft.com/office/drawing/2014/main" id="{7DD35A27-C6B5-4670-BDCD-576658AD0C87}"/>
              </a:ext>
            </a:extLst>
          </p:cNvPr>
          <p:cNvSpPr txBox="1">
            <a:spLocks noGrp="1"/>
          </p:cNvSpPr>
          <p:nvPr>
            <p:ph type="title"/>
          </p:nvPr>
        </p:nvSpPr>
        <p:spPr>
          <a:xfrm>
            <a:off x="180050" y="328683"/>
            <a:ext cx="6940630" cy="1734579"/>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20000"/>
              </a:lnSpc>
              <a:spcBef>
                <a:spcPts val="0"/>
              </a:spcBef>
              <a:spcAft>
                <a:spcPts val="0"/>
              </a:spcAft>
              <a:buClr>
                <a:srgbClr val="002060"/>
              </a:buClr>
              <a:buSzPts val="4770"/>
              <a:buFont typeface="Tahoma"/>
              <a:buNone/>
            </a:pPr>
            <a:r>
              <a:rPr lang="en-US" sz="4770" b="1" dirty="0">
                <a:solidFill>
                  <a:srgbClr val="272D41"/>
                </a:solidFill>
              </a:rPr>
              <a:t>Administrator Salaries</a:t>
            </a:r>
            <a:br>
              <a:rPr lang="en-US" sz="4770" b="1" dirty="0">
                <a:solidFill>
                  <a:srgbClr val="272D41"/>
                </a:solidFill>
              </a:rPr>
            </a:br>
            <a:endParaRPr dirty="0">
              <a:solidFill>
                <a:schemeClr val="tx2">
                  <a:lumMod val="75000"/>
                </a:schemeClr>
              </a:solidFill>
              <a:latin typeface="Calibri" panose="020F0502020204030204" pitchFamily="34" charset="0"/>
              <a:cs typeface="Calibri" panose="020F0502020204030204" pitchFamily="34" charset="0"/>
            </a:endParaRPr>
          </a:p>
        </p:txBody>
      </p:sp>
      <p:pic>
        <p:nvPicPr>
          <p:cNvPr id="6" name="Google Shape;275;p13" descr="https://encrypted-tbn0.gstatic.com/images?q=tbn:ANd9GcRJLlqixcXpjFYO3TX2upkutqhN_12AsD7HJPkMDmbDqdlBeUjGmw">
            <a:extLst>
              <a:ext uri="{FF2B5EF4-FFF2-40B4-BE49-F238E27FC236}">
                <a16:creationId xmlns:a16="http://schemas.microsoft.com/office/drawing/2014/main" id="{8AFAF8D6-DEC7-4D21-9425-628AD00590B6}"/>
              </a:ext>
            </a:extLst>
          </p:cNvPr>
          <p:cNvPicPr preferRelativeResize="0"/>
          <p:nvPr/>
        </p:nvPicPr>
        <p:blipFill rotWithShape="1">
          <a:blip r:embed="rId3">
            <a:alphaModFix/>
          </a:blip>
          <a:srcRect/>
          <a:stretch/>
        </p:blipFill>
        <p:spPr>
          <a:xfrm>
            <a:off x="6582685" y="138184"/>
            <a:ext cx="2274711" cy="1447800"/>
          </a:xfrm>
          <a:prstGeom prst="rect">
            <a:avLst/>
          </a:prstGeom>
          <a:noFill/>
          <a:ln>
            <a:noFill/>
          </a:ln>
        </p:spPr>
      </p:pic>
      <p:sp>
        <p:nvSpPr>
          <p:cNvPr id="7" name="TextBox 6">
            <a:extLst>
              <a:ext uri="{FF2B5EF4-FFF2-40B4-BE49-F238E27FC236}">
                <a16:creationId xmlns:a16="http://schemas.microsoft.com/office/drawing/2014/main" id="{42840E77-867A-47C2-AEB2-95E7E81E8755}"/>
              </a:ext>
            </a:extLst>
          </p:cNvPr>
          <p:cNvSpPr txBox="1"/>
          <p:nvPr/>
        </p:nvSpPr>
        <p:spPr>
          <a:xfrm>
            <a:off x="180050" y="6067651"/>
            <a:ext cx="292891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a:t>
            </a:r>
            <a:r>
              <a:rPr kumimoji="0" lang="en-US" sz="2000" b="0" i="0" u="none" strike="noStrike" kern="1200" cap="none" spc="0" normalizeH="0" baseline="0" noProof="0" dirty="0">
                <a:ln>
                  <a:noFill/>
                </a:ln>
                <a:solidFill>
                  <a:srgbClr val="272D41"/>
                </a:solidFill>
                <a:effectLst/>
                <a:uLnTx/>
                <a:uFillTx/>
                <a:latin typeface="Calibri" panose="020F0502020204030204" pitchFamily="34" charset="0"/>
                <a:ea typeface="+mn-ea"/>
                <a:cs typeface="Calibri" panose="020F0502020204030204" pitchFamily="34" charset="0"/>
              </a:rPr>
              <a:t>Classroom Teacher Calendar</a:t>
            </a: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187 days</a:t>
            </a:r>
          </a:p>
        </p:txBody>
      </p:sp>
      <p:sp>
        <p:nvSpPr>
          <p:cNvPr id="8" name="TextBox 7">
            <a:extLst>
              <a:ext uri="{FF2B5EF4-FFF2-40B4-BE49-F238E27FC236}">
                <a16:creationId xmlns:a16="http://schemas.microsoft.com/office/drawing/2014/main" id="{446EC5B2-0FAB-44B3-8CCC-D43BD342BB8E}"/>
              </a:ext>
            </a:extLst>
          </p:cNvPr>
          <p:cNvSpPr txBox="1"/>
          <p:nvPr/>
        </p:nvSpPr>
        <p:spPr>
          <a:xfrm>
            <a:off x="3909818" y="6067651"/>
            <a:ext cx="460057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7030A0"/>
                </a:solidFill>
                <a:latin typeface="Arial" panose="020B0604020202020204"/>
              </a:rPr>
              <a:t>$143,000 @ 230 days = $77.72/hr.</a:t>
            </a:r>
          </a:p>
          <a:p>
            <a:pPr algn="ctr" defTabSz="914400">
              <a:defRPr/>
            </a:pPr>
            <a:r>
              <a:rPr lang="en-US" sz="2000" dirty="0">
                <a:solidFill>
                  <a:srgbClr val="7030A0"/>
                </a:solidFill>
                <a:latin typeface="Arial" panose="020B0604020202020204"/>
              </a:rPr>
              <a:t>$190,000 @ 260 days = $91.35/hr.</a:t>
            </a:r>
          </a:p>
        </p:txBody>
      </p:sp>
    </p:spTree>
    <p:extLst>
      <p:ext uri="{BB962C8B-B14F-4D97-AF65-F5344CB8AC3E}">
        <p14:creationId xmlns:p14="http://schemas.microsoft.com/office/powerpoint/2010/main" val="3963401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75" descr="https://encrypted-tbn0.gstatic.com/images?q=tbn:ANd9GcRJLlqixcXpjFYO3TX2upkutqhN_12AsD7HJPkMDmbDqdlBeUjGmw"/>
          <p:cNvPicPr preferRelativeResize="0"/>
          <p:nvPr/>
        </p:nvPicPr>
        <p:blipFill rotWithShape="1">
          <a:blip r:embed="rId3">
            <a:alphaModFix/>
          </a:blip>
          <a:srcRect/>
          <a:stretch/>
        </p:blipFill>
        <p:spPr>
          <a:xfrm>
            <a:off x="94275" y="2488525"/>
            <a:ext cx="2179800" cy="1510127"/>
          </a:xfrm>
          <a:prstGeom prst="rect">
            <a:avLst/>
          </a:prstGeom>
          <a:noFill/>
          <a:ln>
            <a:noFill/>
          </a:ln>
        </p:spPr>
      </p:pic>
      <p:sp>
        <p:nvSpPr>
          <p:cNvPr id="355" name="Google Shape;355;p75"/>
          <p:cNvSpPr txBox="1">
            <a:spLocks noGrp="1"/>
          </p:cNvSpPr>
          <p:nvPr>
            <p:ph type="title"/>
          </p:nvPr>
        </p:nvSpPr>
        <p:spPr>
          <a:xfrm>
            <a:off x="-6430" y="152400"/>
            <a:ext cx="9150429" cy="1524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2060"/>
              </a:buClr>
              <a:buSzPts val="4770"/>
              <a:buFont typeface="Tahoma"/>
              <a:buNone/>
            </a:pPr>
            <a:r>
              <a:rPr lang="en-US" sz="4770" b="1">
                <a:solidFill>
                  <a:srgbClr val="272D41"/>
                </a:solidFill>
              </a:rPr>
              <a:t>T</a:t>
            </a:r>
            <a:r>
              <a:rPr lang="en-US" sz="4770">
                <a:solidFill>
                  <a:srgbClr val="272D41"/>
                </a:solidFill>
              </a:rPr>
              <a:t>otal Rewards</a:t>
            </a:r>
            <a:endParaRPr>
              <a:solidFill>
                <a:srgbClr val="272D41"/>
              </a:solidFill>
            </a:endParaRPr>
          </a:p>
        </p:txBody>
      </p:sp>
      <p:sp>
        <p:nvSpPr>
          <p:cNvPr id="356" name="Google Shape;356;p75"/>
          <p:cNvSpPr txBox="1"/>
          <p:nvPr/>
        </p:nvSpPr>
        <p:spPr>
          <a:xfrm>
            <a:off x="550275" y="5053850"/>
            <a:ext cx="18405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Base Salary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8" name="Google Shape;358;p75"/>
          <p:cNvSpPr txBox="1"/>
          <p:nvPr/>
        </p:nvSpPr>
        <p:spPr>
          <a:xfrm>
            <a:off x="2245100" y="5053850"/>
            <a:ext cx="21798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additional activities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9" name="Google Shape;359;p75"/>
          <p:cNvSpPr txBox="1"/>
          <p:nvPr/>
        </p:nvSpPr>
        <p:spPr>
          <a:xfrm>
            <a:off x="4258100" y="5053850"/>
            <a:ext cx="2045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health insurance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0" name="Google Shape;360;p75"/>
          <p:cNvSpPr txBox="1"/>
          <p:nvPr/>
        </p:nvSpPr>
        <p:spPr>
          <a:xfrm>
            <a:off x="6201927" y="5053850"/>
            <a:ext cx="2447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Retirement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Benefits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61" name="Google Shape;361;p75"/>
          <p:cNvPicPr preferRelativeResize="0"/>
          <p:nvPr/>
        </p:nvPicPr>
        <p:blipFill>
          <a:blip r:embed="rId4">
            <a:alphaModFix/>
          </a:blip>
          <a:stretch>
            <a:fillRect/>
          </a:stretch>
        </p:blipFill>
        <p:spPr>
          <a:xfrm>
            <a:off x="5566600" y="2614500"/>
            <a:ext cx="1339025" cy="1339025"/>
          </a:xfrm>
          <a:prstGeom prst="rect">
            <a:avLst/>
          </a:prstGeom>
          <a:noFill/>
          <a:ln>
            <a:noFill/>
          </a:ln>
        </p:spPr>
      </p:pic>
      <p:pic>
        <p:nvPicPr>
          <p:cNvPr id="362" name="Google Shape;362;p75"/>
          <p:cNvPicPr preferRelativeResize="0"/>
          <p:nvPr/>
        </p:nvPicPr>
        <p:blipFill>
          <a:blip r:embed="rId5">
            <a:alphaModFix/>
          </a:blip>
          <a:stretch>
            <a:fillRect/>
          </a:stretch>
        </p:blipFill>
        <p:spPr>
          <a:xfrm>
            <a:off x="7433974" y="2459025"/>
            <a:ext cx="1633816" cy="1649975"/>
          </a:xfrm>
          <a:prstGeom prst="rect">
            <a:avLst/>
          </a:prstGeom>
          <a:noFill/>
          <a:ln>
            <a:noFill/>
          </a:ln>
        </p:spPr>
      </p:pic>
      <p:sp>
        <p:nvSpPr>
          <p:cNvPr id="363" name="Google Shape;363;p75"/>
          <p:cNvSpPr/>
          <p:nvPr/>
        </p:nvSpPr>
        <p:spPr>
          <a:xfrm>
            <a:off x="52239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75"/>
          <p:cNvSpPr/>
          <p:nvPr/>
        </p:nvSpPr>
        <p:spPr>
          <a:xfrm>
            <a:off x="22521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75"/>
          <p:cNvSpPr/>
          <p:nvPr/>
        </p:nvSpPr>
        <p:spPr>
          <a:xfrm>
            <a:off x="69003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02B8A2A5-80DE-AFC9-5596-4F655879E7E8}"/>
              </a:ext>
            </a:extLst>
          </p:cNvPr>
          <p:cNvSpPr/>
          <p:nvPr/>
        </p:nvSpPr>
        <p:spPr>
          <a:xfrm>
            <a:off x="2891835" y="1937885"/>
            <a:ext cx="2179800" cy="2522584"/>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859D9A1-EC66-F80E-2EF8-0E8D39E16046}"/>
              </a:ext>
            </a:extLst>
          </p:cNvPr>
          <p:cNvSpPr txBox="1"/>
          <p:nvPr/>
        </p:nvSpPr>
        <p:spPr>
          <a:xfrm>
            <a:off x="3925935" y="1995628"/>
            <a:ext cx="1170375"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5" name="TextBox 4">
            <a:extLst>
              <a:ext uri="{FF2B5EF4-FFF2-40B4-BE49-F238E27FC236}">
                <a16:creationId xmlns:a16="http://schemas.microsoft.com/office/drawing/2014/main" id="{B8FB5193-55C3-8233-CF59-21DF16A7987B}"/>
              </a:ext>
            </a:extLst>
          </p:cNvPr>
          <p:cNvSpPr txBox="1"/>
          <p:nvPr/>
        </p:nvSpPr>
        <p:spPr>
          <a:xfrm>
            <a:off x="2919579" y="3885444"/>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6" name="TextBox 5">
            <a:extLst>
              <a:ext uri="{FF2B5EF4-FFF2-40B4-BE49-F238E27FC236}">
                <a16:creationId xmlns:a16="http://schemas.microsoft.com/office/drawing/2014/main" id="{6753AEE6-69F5-3A7B-C56E-1A725E2EDC90}"/>
              </a:ext>
            </a:extLst>
          </p:cNvPr>
          <p:cNvSpPr txBox="1"/>
          <p:nvPr/>
        </p:nvSpPr>
        <p:spPr>
          <a:xfrm>
            <a:off x="2927505" y="2080409"/>
            <a:ext cx="1097504" cy="646331"/>
          </a:xfrm>
          <a:prstGeom prst="rect">
            <a:avLst/>
          </a:prstGeom>
          <a:noFill/>
        </p:spPr>
        <p:txBody>
          <a:bodyPr wrap="square" rtlCol="0">
            <a:spAutoFit/>
          </a:bodyPr>
          <a:lstStyle/>
          <a:p>
            <a:r>
              <a:rPr lang="en-US" sz="1800" b="1" dirty="0">
                <a:solidFill>
                  <a:srgbClr val="814892"/>
                </a:solidFill>
              </a:rPr>
              <a:t>$1,160 - $7,384</a:t>
            </a:r>
          </a:p>
        </p:txBody>
      </p:sp>
      <p:sp>
        <p:nvSpPr>
          <p:cNvPr id="7" name="TextBox 6">
            <a:extLst>
              <a:ext uri="{FF2B5EF4-FFF2-40B4-BE49-F238E27FC236}">
                <a16:creationId xmlns:a16="http://schemas.microsoft.com/office/drawing/2014/main" id="{F0F54594-FB8A-83A8-7F55-AF822DA8D368}"/>
              </a:ext>
            </a:extLst>
          </p:cNvPr>
          <p:cNvSpPr txBox="1"/>
          <p:nvPr/>
        </p:nvSpPr>
        <p:spPr>
          <a:xfrm>
            <a:off x="4039024" y="3392681"/>
            <a:ext cx="1097504" cy="646331"/>
          </a:xfrm>
          <a:prstGeom prst="rect">
            <a:avLst/>
          </a:prstGeom>
          <a:noFill/>
        </p:spPr>
        <p:txBody>
          <a:bodyPr wrap="square" rtlCol="0">
            <a:spAutoFit/>
          </a:bodyPr>
          <a:lstStyle/>
          <a:p>
            <a:r>
              <a:rPr lang="en-US" sz="1800" b="1" dirty="0">
                <a:solidFill>
                  <a:srgbClr val="814892"/>
                </a:solidFill>
              </a:rPr>
              <a:t>$868 - $4,986</a:t>
            </a:r>
          </a:p>
        </p:txBody>
      </p:sp>
      <p:pic>
        <p:nvPicPr>
          <p:cNvPr id="3" name="Picture 2">
            <a:extLst>
              <a:ext uri="{FF2B5EF4-FFF2-40B4-BE49-F238E27FC236}">
                <a16:creationId xmlns:a16="http://schemas.microsoft.com/office/drawing/2014/main" id="{F770754A-C701-02AF-7E41-1A072512EA9A}"/>
              </a:ext>
            </a:extLst>
          </p:cNvPr>
          <p:cNvPicPr>
            <a:picLocks noChangeAspect="1"/>
          </p:cNvPicPr>
          <p:nvPr/>
        </p:nvPicPr>
        <p:blipFill>
          <a:blip r:embed="rId6"/>
          <a:stretch>
            <a:fillRect/>
          </a:stretch>
        </p:blipFill>
        <p:spPr>
          <a:xfrm>
            <a:off x="4098735" y="2713447"/>
            <a:ext cx="652329" cy="445047"/>
          </a:xfrm>
          <a:prstGeom prst="rect">
            <a:avLst/>
          </a:prstGeom>
        </p:spPr>
      </p:pic>
      <p:pic>
        <p:nvPicPr>
          <p:cNvPr id="10" name="Picture 9">
            <a:extLst>
              <a:ext uri="{FF2B5EF4-FFF2-40B4-BE49-F238E27FC236}">
                <a16:creationId xmlns:a16="http://schemas.microsoft.com/office/drawing/2014/main" id="{D1E90493-BE31-11DA-0698-2F3568A64A89}"/>
              </a:ext>
            </a:extLst>
          </p:cNvPr>
          <p:cNvPicPr>
            <a:picLocks noChangeAspect="1"/>
          </p:cNvPicPr>
          <p:nvPr/>
        </p:nvPicPr>
        <p:blipFill>
          <a:blip r:embed="rId7"/>
          <a:stretch>
            <a:fillRect/>
          </a:stretch>
        </p:blipFill>
        <p:spPr>
          <a:xfrm>
            <a:off x="3051146" y="3009863"/>
            <a:ext cx="573074" cy="829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FCC7669-5575-4211-8EFA-DCC82165D373}" vid="{C2ABBBD6-B763-44E3-B646-ACE9C6701DEF}"/>
    </a:ext>
  </a:extLst>
</a:theme>
</file>

<file path=ppt/theme/theme2.xml><?xml version="1.0" encoding="utf-8"?>
<a:theme xmlns:a="http://schemas.openxmlformats.org/drawingml/2006/main" name="1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5FCC7669-5575-4211-8EFA-DCC82165D373}" vid="{5EE49B96-FEB3-46DE-9B45-AEE8871609F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STATE-(Name(s))-County-2021-2022-Salary-Slide-Template</Template>
  <TotalTime>345</TotalTime>
  <Words>1122</Words>
  <Application>Microsoft Macintosh PowerPoint</Application>
  <PresentationFormat>On-screen Show (4:3)</PresentationFormat>
  <Paragraphs>111</Paragraphs>
  <Slides>6</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Arial</vt:lpstr>
      <vt:lpstr>Calibri</vt:lpstr>
      <vt:lpstr>Calibri Light</vt:lpstr>
      <vt:lpstr>Cavolini</vt:lpstr>
      <vt:lpstr>Open Sans</vt:lpstr>
      <vt:lpstr>Tahoma</vt:lpstr>
      <vt:lpstr>Office Theme</vt:lpstr>
      <vt:lpstr>1_Office Theme</vt:lpstr>
      <vt:lpstr>Instructions</vt:lpstr>
      <vt:lpstr>Teacher Salaries school-year contracts</vt:lpstr>
      <vt:lpstr>Teacher Salaries school-year contracts</vt:lpstr>
      <vt:lpstr>Teacher Salaries school-year contracts</vt:lpstr>
      <vt:lpstr>Administrator Salaries </vt:lpstr>
      <vt:lpstr>Total Rewards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dc:title>
  <dc:creator>Allie Bolter</dc:creator>
  <cp:lastModifiedBy>Deyo, Christopher M</cp:lastModifiedBy>
  <cp:revision>37</cp:revision>
  <dcterms:created xsi:type="dcterms:W3CDTF">2022-08-02T19:12:40Z</dcterms:created>
  <dcterms:modified xsi:type="dcterms:W3CDTF">2026-07-31T15:29:51Z</dcterms:modified>
</cp:coreProperties>
</file>