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77" autoAdjust="0"/>
    <p:restoredTop sz="80250" autoAdjust="0"/>
  </p:normalViewPr>
  <p:slideViewPr>
    <p:cSldViewPr snapToGrid="0">
      <p:cViewPr varScale="1">
        <p:scale>
          <a:sx n="93" d="100"/>
          <a:sy n="93" d="100"/>
        </p:scale>
        <p:origin x="2152"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6/9/26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6.9.26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$45K - $60K.  Teachers have a school year contract that is typically 186 days.  That means a starting teachers hourly wage is about $33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a:t>
            </a:r>
            <a:r>
              <a:rPr lang="en-US" dirty="0" err="1"/>
              <a:t>requestso</a:t>
            </a:r>
            <a:r>
              <a:rPr lang="en-US" dirty="0"/>
              <a:t>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6.9.26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 time.  Our districts provide an increase for additional education which you can see on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6.9.26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have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6.9.26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6.9.26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6/9/26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6/9/26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 xmlns:a14="http://schemas.microsoft.com/office/drawing/2010/main">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188-day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$61,000 = $40.56/hr.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Google Shape;278;p13">
            <a:extLst>
              <a:ext uri="{FF2B5EF4-FFF2-40B4-BE49-F238E27FC236}">
                <a16:creationId xmlns:a16="http://schemas.microsoft.com/office/drawing/2014/main" id="{DBF80E7D-F766-C232-54CA-3975B8EDDC2F}"/>
              </a:ext>
            </a:extLst>
          </p:cNvPr>
          <p:cNvGraphicFramePr/>
          <p:nvPr>
            <p:extLst>
              <p:ext uri="{D42A27DB-BD31-4B8C-83A1-F6EECF244321}">
                <p14:modId xmlns:p14="http://schemas.microsoft.com/office/powerpoint/2010/main" val="708727955"/>
              </p:ext>
            </p:extLst>
          </p:nvPr>
        </p:nvGraphicFramePr>
        <p:xfrm>
          <a:off x="363415" y="2499529"/>
          <a:ext cx="4081244" cy="2271764"/>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29811">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62353">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Denver Public Schools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$57,666 -$65,302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8796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u="none" strike="noStrike" cap="none" dirty="0">
                          <a:solidFill>
                            <a:schemeClr val="tx2"/>
                          </a:solidFill>
                          <a:latin typeface="Calibri"/>
                          <a:ea typeface="Calibri"/>
                          <a:cs typeface="Calibri"/>
                          <a:sym typeface="Calibri"/>
                        </a:rPr>
                        <a:t>DSST Public Schools </a:t>
                      </a:r>
                      <a:r>
                        <a:rPr lang="en-US" sz="1400" b="1" u="none" strike="noStrike" cap="none" dirty="0">
                          <a:solidFill>
                            <a:schemeClr val="tx2"/>
                          </a:solidFill>
                          <a:latin typeface="Calibri"/>
                          <a:ea typeface="Calibri"/>
                          <a:cs typeface="Calibri"/>
                          <a:sym typeface="Calibri"/>
                        </a:rPr>
                        <a:t>(25-26)</a:t>
                      </a:r>
                      <a:endParaRPr lang="en-US"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u="none" strike="noStrike" cap="none" dirty="0">
                          <a:solidFill>
                            <a:srgbClr val="272D41"/>
                          </a:solidFill>
                          <a:latin typeface="Calibri" panose="020F0502020204030204" pitchFamily="34" charset="0"/>
                          <a:ea typeface="Calibri"/>
                          <a:cs typeface="Calibri" panose="020F0502020204030204" pitchFamily="34" charset="0"/>
                          <a:sym typeface="Calibri"/>
                        </a:rPr>
                        <a:t>$60,000 - $62,000</a:t>
                      </a:r>
                      <a:endParaRPr lang="en-US" sz="2400" dirty="0">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875187794"/>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188-day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$76,000 = $50.53/hr.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Google Shape;278;p13">
            <a:extLst>
              <a:ext uri="{FF2B5EF4-FFF2-40B4-BE49-F238E27FC236}">
                <a16:creationId xmlns:a16="http://schemas.microsoft.com/office/drawing/2014/main" id="{B5171D05-D786-3C4F-593F-8E1E88F8B1C3}"/>
              </a:ext>
            </a:extLst>
          </p:cNvPr>
          <p:cNvGraphicFramePr/>
          <p:nvPr>
            <p:extLst>
              <p:ext uri="{D42A27DB-BD31-4B8C-83A1-F6EECF244321}">
                <p14:modId xmlns:p14="http://schemas.microsoft.com/office/powerpoint/2010/main" val="1634863077"/>
              </p:ext>
            </p:extLst>
          </p:nvPr>
        </p:nvGraphicFramePr>
        <p:xfrm>
          <a:off x="363416" y="2499528"/>
          <a:ext cx="7478258" cy="2408373"/>
        </p:xfrm>
        <a:graphic>
          <a:graphicData uri="http://schemas.openxmlformats.org/drawingml/2006/table">
            <a:tbl>
              <a:tblPr>
                <a:noFill/>
              </a:tblPr>
              <a:tblGrid>
                <a:gridCol w="2365133">
                  <a:extLst>
                    <a:ext uri="{9D8B030D-6E8A-4147-A177-3AD203B41FA5}">
                      <a16:colId xmlns:a16="http://schemas.microsoft.com/office/drawing/2014/main" val="20000"/>
                    </a:ext>
                  </a:extLst>
                </a:gridCol>
                <a:gridCol w="1649487">
                  <a:extLst>
                    <a:ext uri="{9D8B030D-6E8A-4147-A177-3AD203B41FA5}">
                      <a16:colId xmlns:a16="http://schemas.microsoft.com/office/drawing/2014/main" val="20001"/>
                    </a:ext>
                  </a:extLst>
                </a:gridCol>
                <a:gridCol w="1787237">
                  <a:extLst>
                    <a:ext uri="{9D8B030D-6E8A-4147-A177-3AD203B41FA5}">
                      <a16:colId xmlns:a16="http://schemas.microsoft.com/office/drawing/2014/main" val="20002"/>
                    </a:ext>
                  </a:extLst>
                </a:gridCol>
                <a:gridCol w="1676401">
                  <a:extLst>
                    <a:ext uri="{9D8B030D-6E8A-4147-A177-3AD203B41FA5}">
                      <a16:colId xmlns:a16="http://schemas.microsoft.com/office/drawing/2014/main" val="1500022347"/>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b="1" u="none" strike="noStrike" cap="none" dirty="0">
                          <a:solidFill>
                            <a:srgbClr val="272D41"/>
                          </a:solidFill>
                          <a:latin typeface="Calibri"/>
                          <a:ea typeface="Calibri"/>
                          <a:cs typeface="Calibri"/>
                          <a:sym typeface="Calibri"/>
                        </a:rPr>
                        <a:t>MA yr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1030039">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Denver Public Schools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$57,666 -$65,302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$66,663 - $75,591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$73,532 - $86,195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5627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u="none" strike="noStrike" cap="none" dirty="0">
                          <a:solidFill>
                            <a:schemeClr val="tx2"/>
                          </a:solidFill>
                          <a:latin typeface="Calibri"/>
                          <a:ea typeface="Calibri"/>
                          <a:cs typeface="Calibri"/>
                          <a:sym typeface="Calibri"/>
                        </a:rPr>
                        <a:t>DSST Public Schools </a:t>
                      </a:r>
                      <a:r>
                        <a:rPr lang="en-US" sz="1400" b="1" u="none" strike="noStrike" cap="none" dirty="0">
                          <a:solidFill>
                            <a:schemeClr val="tx2"/>
                          </a:solidFill>
                          <a:latin typeface="Calibri"/>
                          <a:ea typeface="Calibri"/>
                          <a:cs typeface="Calibri"/>
                          <a:sym typeface="Calibri"/>
                        </a:rPr>
                        <a:t>(25-26)</a:t>
                      </a:r>
                      <a:endParaRPr lang="en-US"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u="none" strike="noStrike" cap="none" dirty="0">
                          <a:solidFill>
                            <a:srgbClr val="272D41"/>
                          </a:solidFill>
                          <a:latin typeface="Calibri" panose="020F0502020204030204" pitchFamily="34" charset="0"/>
                          <a:ea typeface="Calibri"/>
                          <a:cs typeface="Calibri" panose="020F0502020204030204" pitchFamily="34" charset="0"/>
                          <a:sym typeface="Calibri"/>
                        </a:rPr>
                        <a:t>$60,000 - $62,000</a:t>
                      </a:r>
                      <a:endParaRPr lang="en-US" sz="2400" dirty="0">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latin typeface="Calibri" panose="020F0502020204030204" pitchFamily="34" charset="0"/>
                          <a:cs typeface="Calibri" panose="020F0502020204030204" pitchFamily="34" charset="0"/>
                        </a:rPr>
                        <a:t>$68,000 - $70,000</a:t>
                      </a:r>
                      <a:endParaRPr sz="2400" dirty="0">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latin typeface="Calibri" panose="020F0502020204030204" pitchFamily="34" charset="0"/>
                          <a:cs typeface="Calibri" panose="020F0502020204030204" pitchFamily="34" charset="0"/>
                        </a:rPr>
                        <a:t>$72,000 - $74,000</a:t>
                      </a:r>
                      <a:endParaRPr sz="2400" dirty="0">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875187794"/>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426249443"/>
              </p:ext>
            </p:extLst>
          </p:nvPr>
        </p:nvGraphicFramePr>
        <p:xfrm>
          <a:off x="363415" y="2499528"/>
          <a:ext cx="8470364" cy="2292734"/>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100000"/>
                        </a:lnSpc>
                        <a:spcBef>
                          <a:spcPts val="0"/>
                        </a:spcBef>
                        <a:spcAft>
                          <a:spcPts val="0"/>
                        </a:spcAft>
                        <a:buNone/>
                      </a:pPr>
                      <a:r>
                        <a:rPr lang="en-US" sz="2400" b="1" u="none" strike="noStrike" cap="none" dirty="0">
                          <a:solidFill>
                            <a:schemeClr val="tx2"/>
                          </a:solidFill>
                          <a:latin typeface="Calibri"/>
                          <a:ea typeface="Calibri"/>
                          <a:cs typeface="Calibri"/>
                          <a:sym typeface="Calibri"/>
                        </a:rPr>
                        <a:t>Denver Public Schools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$57,666 -$65,302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$66,663 - $75,591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$73,532 - $86,195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$94,111 -$107,573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3969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u="none" strike="noStrike" cap="none" dirty="0">
                          <a:solidFill>
                            <a:schemeClr val="tx2"/>
                          </a:solidFill>
                          <a:latin typeface="Calibri"/>
                          <a:ea typeface="Calibri"/>
                          <a:cs typeface="Calibri"/>
                          <a:sym typeface="Calibri"/>
                        </a:rPr>
                        <a:t>DSST Public Schools </a:t>
                      </a:r>
                      <a:r>
                        <a:rPr lang="en-US" sz="1400" b="1" u="none" strike="noStrike" cap="none" dirty="0">
                          <a:solidFill>
                            <a:schemeClr val="tx2"/>
                          </a:solidFill>
                          <a:latin typeface="Calibri"/>
                          <a:ea typeface="Calibri"/>
                          <a:cs typeface="Calibri"/>
                          <a:sym typeface="Calibri"/>
                        </a:rPr>
                        <a:t>(25-26)</a:t>
                      </a:r>
                      <a:endParaRPr lang="en-US" sz="1400" u="none" strike="noStrike" cap="none" dirty="0">
                        <a:solidFill>
                          <a:schemeClr val="tx2"/>
                        </a:solidFill>
                        <a:latin typeface="Calibri"/>
                        <a:ea typeface="Calibri"/>
                        <a:cs typeface="Calibri"/>
                        <a:sym typeface="Calibri"/>
                      </a:endParaRPr>
                    </a:p>
                    <a:p>
                      <a:pPr marL="0" marR="0" lvl="0" indent="0" algn="l" rtl="0">
                        <a:lnSpc>
                          <a:spcPct val="100000"/>
                        </a:lnSpc>
                        <a:spcBef>
                          <a:spcPts val="0"/>
                        </a:spcBef>
                        <a:spcAft>
                          <a:spcPts val="0"/>
                        </a:spcAft>
                        <a:buNone/>
                      </a:pP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400" u="none" strike="noStrike" cap="none" dirty="0">
                          <a:solidFill>
                            <a:srgbClr val="272D41"/>
                          </a:solidFill>
                          <a:latin typeface="Calibri" panose="020F0502020204030204" pitchFamily="34" charset="0"/>
                          <a:ea typeface="Calibri"/>
                          <a:cs typeface="Calibri" panose="020F0502020204030204" pitchFamily="34" charset="0"/>
                          <a:sym typeface="Calibri"/>
                        </a:rPr>
                        <a:t>$60,000 - $62,000</a:t>
                      </a:r>
                      <a:endParaRPr lang="en-US" sz="2400" dirty="0">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latin typeface="Calibri" panose="020F0502020204030204" pitchFamily="34" charset="0"/>
                          <a:cs typeface="Calibri" panose="020F0502020204030204" pitchFamily="34" charset="0"/>
                        </a:rPr>
                        <a:t>$68,000 - $70,000</a:t>
                      </a:r>
                      <a:endParaRPr sz="2400" dirty="0">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latin typeface="Calibri" panose="020F0502020204030204" pitchFamily="34" charset="0"/>
                          <a:cs typeface="Calibri" panose="020F0502020204030204" pitchFamily="34" charset="0"/>
                        </a:rPr>
                        <a:t>$72,000 - $74,000</a:t>
                      </a:r>
                      <a:endParaRPr sz="2400" dirty="0">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latin typeface="Calibri" panose="020F0502020204030204" pitchFamily="34" charset="0"/>
                          <a:cs typeface="Calibri" panose="020F0502020204030204" pitchFamily="34" charset="0"/>
                        </a:rPr>
                        <a:t>$78,000 - $82,000</a:t>
                      </a:r>
                      <a:endParaRPr sz="2400" dirty="0">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875187794"/>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188-day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$92,000 = $61.17/hr.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603892077"/>
              </p:ext>
            </p:extLst>
          </p:nvPr>
        </p:nvGraphicFramePr>
        <p:xfrm>
          <a:off x="342900" y="2709427"/>
          <a:ext cx="8458200" cy="177922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215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$101,064</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$144,522</a:t>
                      </a:r>
                      <a:endParaRPr sz="2000" dirty="0">
                        <a:solidFill>
                          <a:schemeClr val="tx1"/>
                        </a:solidFill>
                        <a:latin typeface="+mj-lt"/>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233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$133,067</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$190,286</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4"/>
            <a:ext cx="6940630" cy="10668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5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r>
              <a:rPr lang="en-US" sz="3600" b="1" dirty="0">
                <a:solidFill>
                  <a:schemeClr val="tx2">
                    <a:lumMod val="75000"/>
                  </a:schemeClr>
                </a:solidFill>
                <a:latin typeface="Calibri" panose="020F0502020204030204" pitchFamily="34" charset="0"/>
                <a:cs typeface="Calibri" panose="020F0502020204030204" pitchFamily="34" charset="0"/>
              </a:rPr>
              <a:t>Denver Public </a:t>
            </a:r>
            <a:r>
              <a:rPr lang="en-US" sz="3600" dirty="0">
                <a:solidFill>
                  <a:schemeClr val="tx2">
                    <a:lumMod val="75000"/>
                  </a:schemeClr>
                </a:solidFill>
                <a:latin typeface="Calibri" panose="020F0502020204030204" pitchFamily="34" charset="0"/>
                <a:cs typeface="Calibri" panose="020F0502020204030204" pitchFamily="34" charset="0"/>
              </a:rPr>
              <a:t>Schools</a:t>
            </a: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188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21542" y="6131337"/>
            <a:ext cx="4600574" cy="40011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$130,000 @ 223 days = $72.87/hr.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$1,700 - $7,958</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$695 - $8,570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278</TotalTime>
  <Words>1089</Words>
  <Application>Microsoft Macintosh PowerPoint</Application>
  <PresentationFormat>On-screen Show (4:3)</PresentationFormat>
  <Paragraphs>106</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Denver Public Schools</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25</cp:revision>
  <dcterms:created xsi:type="dcterms:W3CDTF">2022-08-02T19:12:40Z</dcterms:created>
  <dcterms:modified xsi:type="dcterms:W3CDTF">2026-06-09T21:20:28Z</dcterms:modified>
</cp:coreProperties>
</file>