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4" autoAdjust="0"/>
    <p:restoredTop sz="80438" autoAdjust="0"/>
  </p:normalViewPr>
  <p:slideViewPr>
    <p:cSldViewPr snapToGrid="0">
      <p:cViewPr varScale="1">
        <p:scale>
          <a:sx n="88" d="100"/>
          <a:sy n="88" d="100"/>
        </p:scale>
        <p:origin x="2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a:t>Updated 6/22/22 w/ 2021/2022  and 22-23 salaries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6/22/22 w/ 2021/2022  and 22-23 salaries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6/22/22 w/ 2021/2022  and 22-23 salaries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($45k annualized → $60k,	$83k annualized → $110k)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945652845"/>
              </p:ext>
            </p:extLst>
          </p:nvPr>
        </p:nvGraphicFramePr>
        <p:xfrm>
          <a:off x="130031" y="2248171"/>
          <a:ext cx="4438753"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272D41"/>
                          </a:solidFill>
                          <a:latin typeface="Calibri" panose="020F0502020204030204" pitchFamily="34" charset="0"/>
                          <a:cs typeface="Calibri" panose="020F0502020204030204" pitchFamily="34" charset="0"/>
                        </a:rPr>
                        <a:t>School District 27J </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272D41"/>
                          </a:solidFill>
                          <a:latin typeface="Calibri" panose="020F0502020204030204" pitchFamily="34" charset="0"/>
                          <a:cs typeface="Calibri" panose="020F0502020204030204" pitchFamily="34" charset="0"/>
                        </a:rPr>
                        <a:t>(22-23)</a:t>
                      </a: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$43,077-$44,994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marL="0" marR="91440" lvl="0" indent="0" algn="l" rtl="0">
                        <a:spcBef>
                          <a:spcPts val="0"/>
                        </a:spcBef>
                        <a:spcAft>
                          <a:spcPts val="0"/>
                        </a:spcAft>
                        <a:buNone/>
                      </a:pPr>
                      <a:r>
                        <a:rPr lang="en-US" sz="2400" b="1" dirty="0">
                          <a:solidFill>
                            <a:srgbClr val="272D41"/>
                          </a:solidFill>
                          <a:latin typeface="Calibri" panose="020F0502020204030204" pitchFamily="34" charset="0"/>
                          <a:cs typeface="Calibri" panose="020F0502020204030204" pitchFamily="34" charset="0"/>
                        </a:rPr>
                        <a:t>Mapleton School District 1 (21-22)</a:t>
                      </a:r>
                      <a:endParaRPr sz="2400" b="1" dirty="0">
                        <a:solidFill>
                          <a:srgbClr val="272D41"/>
                        </a:solidFill>
                        <a:latin typeface="Calibri" panose="020F0502020204030204" pitchFamily="34" charset="0"/>
                        <a:cs typeface="Calibri" panose="020F0502020204030204" pitchFamily="34" charset="0"/>
                      </a:endParaRPr>
                    </a:p>
                  </a:txBody>
                  <a:tcPr marL="28575" marR="28575" marT="14300" marB="1430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$54,000-$57,862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($45k annualized → $60k,	$83k annualized → $110k)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738602128"/>
              </p:ext>
            </p:extLst>
          </p:nvPr>
        </p:nvGraphicFramePr>
        <p:xfrm>
          <a:off x="199748" y="2255568"/>
          <a:ext cx="5801458"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272D41"/>
                          </a:solidFill>
                          <a:latin typeface="Calibri" panose="020F0502020204030204" pitchFamily="34" charset="0"/>
                          <a:cs typeface="Calibri" panose="020F0502020204030204" pitchFamily="34" charset="0"/>
                        </a:rPr>
                        <a:t>School District 27J </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272D41"/>
                          </a:solidFill>
                          <a:latin typeface="Calibri" panose="020F0502020204030204" pitchFamily="34" charset="0"/>
                          <a:cs typeface="Calibri" panose="020F0502020204030204" pitchFamily="34" charset="0"/>
                        </a:rPr>
                        <a:t>(22-23)</a:t>
                      </a: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$43,077-$44,994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$53,011-$58,373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marL="0" marR="91440" lvl="0" indent="0" algn="l" rtl="0">
                        <a:spcBef>
                          <a:spcPts val="0"/>
                        </a:spcBef>
                        <a:spcAft>
                          <a:spcPts val="0"/>
                        </a:spcAft>
                        <a:buNone/>
                      </a:pPr>
                      <a:r>
                        <a:rPr lang="en-US" sz="2400" b="1" dirty="0">
                          <a:solidFill>
                            <a:srgbClr val="272D41"/>
                          </a:solidFill>
                          <a:latin typeface="Calibri" panose="020F0502020204030204" pitchFamily="34" charset="0"/>
                          <a:cs typeface="Calibri" panose="020F0502020204030204" pitchFamily="34" charset="0"/>
                        </a:rPr>
                        <a:t>Mapleton School District 1 (21-22)</a:t>
                      </a:r>
                      <a:endParaRPr sz="2400" b="1" dirty="0">
                        <a:solidFill>
                          <a:srgbClr val="272D41"/>
                        </a:solidFill>
                        <a:latin typeface="Calibri" panose="020F0502020204030204" pitchFamily="34" charset="0"/>
                        <a:cs typeface="Calibri" panose="020F0502020204030204" pitchFamily="34" charset="0"/>
                      </a:endParaRPr>
                    </a:p>
                  </a:txBody>
                  <a:tcPr marL="28575" marR="28575" marT="14300" marB="1430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$54,000-$57,862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$62,755-$64,041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($45k annualized → $60k,	$83k annualized → $110k)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047871684"/>
              </p:ext>
            </p:extLst>
          </p:nvPr>
        </p:nvGraphicFramePr>
        <p:xfrm>
          <a:off x="157153" y="2198918"/>
          <a:ext cx="8829693" cy="2460164"/>
        </p:xfrm>
        <a:graphic>
          <a:graphicData uri="http://schemas.openxmlformats.org/drawingml/2006/table">
            <a:tbl>
              <a:tblPr>
                <a:noFill/>
              </a:tblPr>
              <a:tblGrid>
                <a:gridCol w="3029530">
                  <a:extLst>
                    <a:ext uri="{9D8B030D-6E8A-4147-A177-3AD203B41FA5}">
                      <a16:colId xmlns:a16="http://schemas.microsoft.com/office/drawing/2014/main" val="20000"/>
                    </a:ext>
                  </a:extLst>
                </a:gridCol>
                <a:gridCol w="1279351">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85988">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yr5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8708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272D41"/>
                          </a:solidFill>
                          <a:latin typeface="Calibri" panose="020F0502020204030204" pitchFamily="34" charset="0"/>
                          <a:cs typeface="Calibri" panose="020F0502020204030204" pitchFamily="34" charset="0"/>
                        </a:rPr>
                        <a:t>School District 27J </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272D41"/>
                          </a:solidFill>
                          <a:latin typeface="Calibri" panose="020F0502020204030204" pitchFamily="34" charset="0"/>
                          <a:cs typeface="Calibri" panose="020F0502020204030204" pitchFamily="34" charset="0"/>
                        </a:rPr>
                        <a:t>(22-23)</a:t>
                      </a: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$43,077-$44,994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$53,011-$58,373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a:t>
                      </a:r>
                      <a:r>
                        <a:rPr lang="en-US" sz="2400" kern="1200" dirty="0">
                          <a:solidFill>
                            <a:srgbClr val="272D41"/>
                          </a:solidFill>
                          <a:effectLst/>
                          <a:latin typeface="Calibri" panose="020F0502020204030204" pitchFamily="34" charset="0"/>
                          <a:ea typeface="+mn-ea"/>
                          <a:cs typeface="Calibri" panose="020F0502020204030204" pitchFamily="34" charset="0"/>
                        </a:rPr>
                        <a:t>55,169-$60,051 </a:t>
                      </a:r>
                      <a:endParaRPr lang="en-US"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$81,566</a:t>
                      </a:r>
                      <a:r>
                        <a:rPr lang="en-US" sz="2400" kern="1200" dirty="0">
                          <a:solidFill>
                            <a:srgbClr val="272D41"/>
                          </a:solidFill>
                          <a:effectLst/>
                          <a:latin typeface="Calibri" panose="020F0502020204030204" pitchFamily="34" charset="0"/>
                          <a:ea typeface="+mn-ea"/>
                          <a:cs typeface="Calibri" panose="020F0502020204030204" pitchFamily="34" charset="0"/>
                        </a:rPr>
                        <a:t>-$82,284</a:t>
                      </a:r>
                      <a:endParaRPr lang="en-US"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r h="987088">
                <a:tc>
                  <a:txBody>
                    <a:bodyPr/>
                    <a:lstStyle/>
                    <a:p>
                      <a:pPr marL="0" marR="91440" lvl="0" indent="0" algn="l" rtl="0">
                        <a:spcBef>
                          <a:spcPts val="0"/>
                        </a:spcBef>
                        <a:spcAft>
                          <a:spcPts val="0"/>
                        </a:spcAft>
                        <a:buNone/>
                      </a:pPr>
                      <a:r>
                        <a:rPr lang="en-US" sz="2400" b="1" dirty="0">
                          <a:solidFill>
                            <a:srgbClr val="272D41"/>
                          </a:solidFill>
                          <a:latin typeface="Calibri" panose="020F0502020204030204" pitchFamily="34" charset="0"/>
                          <a:cs typeface="Calibri" panose="020F0502020204030204" pitchFamily="34" charset="0"/>
                        </a:rPr>
                        <a:t>Mapleton School District 1 (21-22)</a:t>
                      </a:r>
                      <a:endParaRPr sz="2400" b="1" dirty="0">
                        <a:solidFill>
                          <a:srgbClr val="272D41"/>
                        </a:solidFill>
                        <a:latin typeface="Calibri" panose="020F0502020204030204" pitchFamily="34" charset="0"/>
                        <a:cs typeface="Calibri" panose="020F0502020204030204" pitchFamily="34" charset="0"/>
                      </a:endParaRPr>
                    </a:p>
                  </a:txBody>
                  <a:tcPr marL="28575" marR="28575" marT="14300" marB="1430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$54,000-$57,862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$62,755-$64,041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$65,893-$70,606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$93,441-$95,356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TotalTime>
  <Words>1526</Words>
  <Application>Microsoft Office PowerPoint</Application>
  <PresentationFormat>On-screen Show (4:3)</PresentationFormat>
  <Paragraphs>89</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($45k annualized → $60k, $83k annualized → $110k)</vt:lpstr>
      <vt:lpstr>Teacher Salaries 9-month contracts ($45k annualized → $60k, $83k annualized → $110k)</vt:lpstr>
      <vt:lpstr>Teacher Salaries 9-month contracts ($45k annualized → $60k, $83k annualized → $110k)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Allie Bolter</cp:lastModifiedBy>
  <cp:revision>20</cp:revision>
  <dcterms:created xsi:type="dcterms:W3CDTF">2021-09-30T23:08:26Z</dcterms:created>
  <dcterms:modified xsi:type="dcterms:W3CDTF">2022-06-23T05:12:59Z</dcterms:modified>
</cp:coreProperties>
</file>