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903DAA-9DD7-49D8-8FBC-7124D592C8E9}">
  <a:tblStyle styleId="{00903DAA-9DD7-49D8-8FBC-7124D592C8E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39" autoAdjust="0"/>
  </p:normalViewPr>
  <p:slideViewPr>
    <p:cSldViewPr snapToGrid="0">
      <p:cViewPr varScale="1">
        <p:scale>
          <a:sx n="73" d="100"/>
          <a:sy n="73" d="100"/>
        </p:scale>
        <p:origin x="6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5/17/23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5/17/23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5/17/23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5/17/23 with 22-23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5/17/23 with 22-23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187363904"/>
              </p:ext>
            </p:extLst>
          </p:nvPr>
        </p:nvGraphicFramePr>
        <p:xfrm>
          <a:off x="310135" y="1867989"/>
          <a:ext cx="4081250" cy="3971108"/>
        </p:xfrm>
        <a:graphic>
          <a:graphicData uri="http://schemas.openxmlformats.org/drawingml/2006/table">
            <a:tbl>
              <a:tblPr>
                <a:noFill/>
                <a:tableStyleId>{00903DAA-9DD7-49D8-8FBC-7124D592C8E9}</a:tableStyleId>
              </a:tblPr>
              <a:tblGrid>
                <a:gridCol w="2694322">
                  <a:extLst>
                    <a:ext uri="{9D8B030D-6E8A-4147-A177-3AD203B41FA5}">
                      <a16:colId xmlns:a16="http://schemas.microsoft.com/office/drawing/2014/main" val="20000"/>
                    </a:ext>
                  </a:extLst>
                </a:gridCol>
                <a:gridCol w="1386928">
                  <a:extLst>
                    <a:ext uri="{9D8B030D-6E8A-4147-A177-3AD203B41FA5}">
                      <a16:colId xmlns:a16="http://schemas.microsoft.com/office/drawing/2014/main" val="20001"/>
                    </a:ext>
                  </a:extLst>
                </a:gridCol>
              </a:tblGrid>
              <a:tr h="428472">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Lodi Unified </a:t>
                      </a:r>
                    </a:p>
                    <a:p>
                      <a:pPr marL="0" marR="0" lvl="0" indent="0" algn="l" rtl="0">
                        <a:lnSpc>
                          <a:spcPct val="90000"/>
                        </a:lnSpc>
                        <a:spcBef>
                          <a:spcPts val="0"/>
                        </a:spcBef>
                        <a:spcAft>
                          <a:spcPts val="0"/>
                        </a:spcAft>
                        <a:buClr>
                          <a:schemeClr val="dk2"/>
                        </a:buClr>
                        <a:buSzPts val="2400"/>
                        <a:buFont typeface="Calibri"/>
                        <a:buNone/>
                      </a:pPr>
                      <a:r>
                        <a:rPr lang="en-US" b="1" dirty="0">
                          <a:solidFill>
                            <a:schemeClr val="dk2"/>
                          </a:solidFill>
                          <a:latin typeface="Calibri"/>
                          <a:ea typeface="Calibri"/>
                          <a:cs typeface="Calibri"/>
                          <a:sym typeface="Calibri"/>
                        </a:rPr>
                        <a:t>(22-23)</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$55,196-$67,313</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Manteca Unified </a:t>
                      </a:r>
                    </a:p>
                    <a:p>
                      <a:pPr marL="0" marR="0" lvl="0" indent="0" algn="l" rtl="0">
                        <a:lnSpc>
                          <a:spcPct val="90000"/>
                        </a:lnSpc>
                        <a:spcBef>
                          <a:spcPts val="0"/>
                        </a:spcBef>
                        <a:spcAft>
                          <a:spcPts val="0"/>
                        </a:spcAft>
                        <a:buNone/>
                      </a:pP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$60,687-$63,083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799436">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Lincoln Unified </a:t>
                      </a:r>
                    </a:p>
                    <a:p>
                      <a:pPr marL="0" marR="0" lvl="0" indent="0" algn="l" rtl="0">
                        <a:lnSpc>
                          <a:spcPct val="90000"/>
                        </a:lnSpc>
                        <a:spcBef>
                          <a:spcPts val="0"/>
                        </a:spcBef>
                        <a:spcAft>
                          <a:spcPts val="0"/>
                        </a:spcAft>
                        <a:buNone/>
                      </a:pP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$58,745-$63,553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Stockton Unified </a:t>
                      </a:r>
                    </a:p>
                    <a:p>
                      <a:pPr marL="0" marR="0" lvl="0" indent="0" algn="l" rtl="0">
                        <a:lnSpc>
                          <a:spcPct val="90000"/>
                        </a:lnSpc>
                        <a:spcBef>
                          <a:spcPts val="0"/>
                        </a:spcBef>
                        <a:spcAft>
                          <a:spcPts val="0"/>
                        </a:spcAft>
                        <a:buNone/>
                      </a:pP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$56,429-$64,014</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78" name="Google Shape;178;p26"/>
          <p:cNvSpPr txBox="1"/>
          <p:nvPr/>
        </p:nvSpPr>
        <p:spPr>
          <a:xfrm>
            <a:off x="2638265" y="5862294"/>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$61,300 </a:t>
            </a:r>
            <a:r>
              <a:rPr lang="en-US" sz="2400" dirty="0">
                <a:solidFill>
                  <a:srgbClr val="7030A0"/>
                </a:solidFill>
                <a:latin typeface="Arial"/>
                <a:ea typeface="Arial"/>
                <a:cs typeface="Arial"/>
                <a:sym typeface="Arial"/>
              </a:rPr>
              <a:t>= </a:t>
            </a:r>
            <a:r>
              <a:rPr lang="en-US" sz="2400" dirty="0">
                <a:solidFill>
                  <a:srgbClr val="7030A0"/>
                </a:solidFill>
              </a:rPr>
              <a:t>$40.98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576382514"/>
              </p:ext>
            </p:extLst>
          </p:nvPr>
        </p:nvGraphicFramePr>
        <p:xfrm>
          <a:off x="310135" y="1776548"/>
          <a:ext cx="5544300" cy="4099134"/>
        </p:xfrm>
        <a:graphic>
          <a:graphicData uri="http://schemas.openxmlformats.org/drawingml/2006/table">
            <a:tbl>
              <a:tblPr>
                <a:noFill/>
                <a:tableStyleId>{00903DAA-9DD7-49D8-8FBC-7124D592C8E9}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45766">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dirty="0">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888342">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Lodi Unified </a:t>
                      </a:r>
                    </a:p>
                    <a:p>
                      <a:pPr marL="0" marR="0" lvl="0" indent="0" algn="l" rtl="0">
                        <a:lnSpc>
                          <a:spcPct val="90000"/>
                        </a:lnSpc>
                        <a:spcBef>
                          <a:spcPts val="0"/>
                        </a:spcBef>
                        <a:spcAft>
                          <a:spcPts val="0"/>
                        </a:spcAft>
                        <a:buClr>
                          <a:schemeClr val="dk2"/>
                        </a:buClr>
                        <a:buSzPts val="2400"/>
                        <a:buFont typeface="Calibri"/>
                        <a:buNone/>
                      </a:pPr>
                      <a:r>
                        <a:rPr lang="en-US" b="1" dirty="0">
                          <a:solidFill>
                            <a:schemeClr val="dk2"/>
                          </a:solidFill>
                          <a:latin typeface="Calibri"/>
                          <a:ea typeface="Calibri"/>
                          <a:cs typeface="Calibri"/>
                          <a:sym typeface="Calibri"/>
                        </a:rPr>
                        <a:t>(22-23)</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$55,196-$67,313</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$55,292-$75,675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888342">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Manteca Unified </a:t>
                      </a:r>
                    </a:p>
                    <a:p>
                      <a:pPr marL="0" marR="0" lvl="0" indent="0" algn="l" rtl="0">
                        <a:lnSpc>
                          <a:spcPct val="90000"/>
                        </a:lnSpc>
                        <a:spcBef>
                          <a:spcPts val="0"/>
                        </a:spcBef>
                        <a:spcAft>
                          <a:spcPts val="0"/>
                        </a:spcAft>
                        <a:buNone/>
                      </a:pP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$60,687-$63,083</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$63,083-$73,952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888342">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Lincoln Unified </a:t>
                      </a:r>
                    </a:p>
                    <a:p>
                      <a:pPr marL="0" marR="0" lvl="0" indent="0" algn="l" rtl="0">
                        <a:lnSpc>
                          <a:spcPct val="90000"/>
                        </a:lnSpc>
                        <a:spcBef>
                          <a:spcPts val="0"/>
                        </a:spcBef>
                        <a:spcAft>
                          <a:spcPts val="0"/>
                        </a:spcAft>
                        <a:buNone/>
                      </a:pP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$58,745-$63,553</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$60,761-$77,512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r h="888342">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Stockton Unified </a:t>
                      </a:r>
                    </a:p>
                    <a:p>
                      <a:pPr marL="0" marR="0" lvl="0" indent="0" algn="l" rtl="0">
                        <a:lnSpc>
                          <a:spcPct val="90000"/>
                        </a:lnSpc>
                        <a:spcBef>
                          <a:spcPts val="0"/>
                        </a:spcBef>
                        <a:spcAft>
                          <a:spcPts val="0"/>
                        </a:spcAft>
                        <a:buNone/>
                      </a:pP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$56,429-$64,014</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$56,429-$79,431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87" name="Google Shape;187;p27"/>
          <p:cNvSpPr txBox="1"/>
          <p:nvPr/>
        </p:nvSpPr>
        <p:spPr>
          <a:xfrm>
            <a:off x="2638265" y="5901483"/>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$67,400 </a:t>
            </a:r>
            <a:r>
              <a:rPr lang="en-US" sz="2400" dirty="0">
                <a:solidFill>
                  <a:srgbClr val="7030A0"/>
                </a:solidFill>
                <a:latin typeface="Arial"/>
                <a:ea typeface="Arial"/>
                <a:cs typeface="Arial"/>
                <a:sym typeface="Arial"/>
              </a:rPr>
              <a:t>= </a:t>
            </a:r>
            <a:r>
              <a:rPr lang="en-US" sz="2400" dirty="0">
                <a:solidFill>
                  <a:srgbClr val="7030A0"/>
                </a:solidFill>
              </a:rPr>
              <a:t>$45.05</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638117014"/>
              </p:ext>
            </p:extLst>
          </p:nvPr>
        </p:nvGraphicFramePr>
        <p:xfrm>
          <a:off x="298150" y="1815737"/>
          <a:ext cx="8470400" cy="4099728"/>
        </p:xfrm>
        <a:graphic>
          <a:graphicData uri="http://schemas.openxmlformats.org/drawingml/2006/table">
            <a:tbl>
              <a:tblPr>
                <a:noFill/>
                <a:tableStyleId>{00903DAA-9DD7-49D8-8FBC-7124D592C8E9}</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442128">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dirty="0">
                          <a:solidFill>
                            <a:srgbClr val="272D41"/>
                          </a:solidFill>
                          <a:latin typeface="Calibri"/>
                          <a:ea typeface="Calibri"/>
                          <a:cs typeface="Calibri"/>
                          <a:sym typeface="Calibri"/>
                        </a:rPr>
                        <a:t>BA </a:t>
                      </a:r>
                      <a:r>
                        <a:rPr lang="en-US" sz="2400" b="1" u="none" strike="noStrike" cap="none" dirty="0" err="1">
                          <a:solidFill>
                            <a:srgbClr val="272D41"/>
                          </a:solidFill>
                          <a:latin typeface="Calibri"/>
                          <a:ea typeface="Calibri"/>
                          <a:cs typeface="Calibri"/>
                          <a:sym typeface="Calibri"/>
                        </a:rPr>
                        <a:t>yr</a:t>
                      </a:r>
                      <a:r>
                        <a:rPr lang="en-US" sz="2400" b="1" u="none" strike="noStrike" cap="none" dirty="0">
                          <a:solidFill>
                            <a:srgbClr val="272D41"/>
                          </a:solidFill>
                          <a:latin typeface="Calibri"/>
                          <a:ea typeface="Calibri"/>
                          <a:cs typeface="Calibri"/>
                          <a:sym typeface="Calibri"/>
                        </a:rPr>
                        <a:t> 1</a:t>
                      </a:r>
                      <a:endParaRPr sz="2400" u="none" strike="noStrike" cap="none"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Lodi Unified </a:t>
                      </a:r>
                    </a:p>
                    <a:p>
                      <a:pPr marL="0" marR="0" lvl="0" indent="0" algn="l" rtl="0">
                        <a:lnSpc>
                          <a:spcPct val="90000"/>
                        </a:lnSpc>
                        <a:spcBef>
                          <a:spcPts val="0"/>
                        </a:spcBef>
                        <a:spcAft>
                          <a:spcPts val="0"/>
                        </a:spcAft>
                        <a:buClr>
                          <a:schemeClr val="dk2"/>
                        </a:buClr>
                        <a:buSzPts val="2400"/>
                        <a:buFont typeface="Calibri"/>
                        <a:buNone/>
                      </a:pPr>
                      <a:r>
                        <a:rPr lang="en-US" b="1" dirty="0">
                          <a:solidFill>
                            <a:schemeClr val="dk2"/>
                          </a:solidFill>
                          <a:latin typeface="Calibri"/>
                          <a:ea typeface="Calibri"/>
                          <a:cs typeface="Calibri"/>
                          <a:sym typeface="Calibri"/>
                        </a:rPr>
                        <a:t>(22-23)</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$55,196-$67,313</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$55,292-$75,675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$57,254-$77,637</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$95,511-$104,096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Manteca Unified </a:t>
                      </a:r>
                    </a:p>
                    <a:p>
                      <a:pPr marL="0" marR="0" lvl="0" indent="0" algn="l" rtl="0">
                        <a:lnSpc>
                          <a:spcPct val="90000"/>
                        </a:lnSpc>
                        <a:spcBef>
                          <a:spcPts val="0"/>
                        </a:spcBef>
                        <a:spcAft>
                          <a:spcPts val="0"/>
                        </a:spcAft>
                        <a:buNone/>
                      </a:pP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$60,687-$63,083</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$63,083-$73,952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$74,171-$85,285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$103,192-$107,300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Lincoln Unified </a:t>
                      </a:r>
                    </a:p>
                    <a:p>
                      <a:pPr marL="0" marR="0" lvl="0" indent="0" algn="l" rtl="0">
                        <a:lnSpc>
                          <a:spcPct val="90000"/>
                        </a:lnSpc>
                        <a:spcBef>
                          <a:spcPts val="0"/>
                        </a:spcBef>
                        <a:spcAft>
                          <a:spcPts val="0"/>
                        </a:spcAft>
                        <a:buNone/>
                      </a:pP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$58,745-$63,553</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$60,761-$77,512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$61,761-$78,512</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$99,530-$101,721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Stockton Unified </a:t>
                      </a:r>
                    </a:p>
                    <a:p>
                      <a:pPr marL="0" marR="0" lvl="0" indent="0" algn="l" rtl="0">
                        <a:lnSpc>
                          <a:spcPct val="90000"/>
                        </a:lnSpc>
                        <a:spcBef>
                          <a:spcPts val="0"/>
                        </a:spcBef>
                        <a:spcAft>
                          <a:spcPts val="0"/>
                        </a:spcAft>
                        <a:buNone/>
                      </a:pP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$56,429-$64,014</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$56,429-$79,431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$64,016-$79,431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$78,242-$98,967</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96" name="Google Shape;196;p28"/>
          <p:cNvSpPr txBox="1"/>
          <p:nvPr/>
        </p:nvSpPr>
        <p:spPr>
          <a:xfrm>
            <a:off x="2638265" y="5927609"/>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187 days </a:t>
            </a:r>
            <a:r>
              <a:rPr lang="en-US" sz="2400" dirty="0">
                <a:solidFill>
                  <a:srgbClr val="7030A0"/>
                </a:solidFill>
                <a:latin typeface="Arial"/>
                <a:ea typeface="Arial"/>
                <a:cs typeface="Arial"/>
                <a:sym typeface="Arial"/>
              </a:rPr>
              <a:t>contract → </a:t>
            </a:r>
            <a:r>
              <a:rPr lang="en-US" sz="2400" dirty="0">
                <a:solidFill>
                  <a:srgbClr val="7030A0"/>
                </a:solidFill>
              </a:rPr>
              <a:t>$92,800 </a:t>
            </a:r>
            <a:r>
              <a:rPr lang="en-US" sz="2400" dirty="0">
                <a:solidFill>
                  <a:srgbClr val="7030A0"/>
                </a:solidFill>
                <a:latin typeface="Arial"/>
                <a:ea typeface="Arial"/>
                <a:cs typeface="Arial"/>
                <a:sym typeface="Arial"/>
              </a:rPr>
              <a:t>= </a:t>
            </a:r>
            <a:r>
              <a:rPr lang="en-US" sz="2400" dirty="0">
                <a:solidFill>
                  <a:srgbClr val="7030A0"/>
                </a:solidFill>
              </a:rPr>
              <a:t>$62.03</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3007236051"/>
              </p:ext>
            </p:extLst>
          </p:nvPr>
        </p:nvGraphicFramePr>
        <p:xfrm>
          <a:off x="342900" y="1919467"/>
          <a:ext cx="8458225" cy="3518823"/>
        </p:xfrm>
        <a:graphic>
          <a:graphicData uri="http://schemas.openxmlformats.org/drawingml/2006/table">
            <a:tbl>
              <a:tblPr>
                <a:noFill/>
                <a:tableStyleId>{00903DAA-9DD7-49D8-8FBC-7124D592C8E9}</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Asst. Principal – High School</a:t>
                      </a:r>
                      <a:endParaRPr sz="2400" b="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205-226</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$120,591</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dirty="0">
                          <a:solidFill>
                            <a:schemeClr val="dk1"/>
                          </a:solidFill>
                        </a:rPr>
                        <a:t>$165,319</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i="0" u="none" strike="noStrike" cap="none" dirty="0">
                          <a:solidFill>
                            <a:srgbClr val="002060"/>
                          </a:solidFill>
                          <a:effectLst/>
                          <a:latin typeface="Calibri" panose="020F0502020204030204" pitchFamily="34" charset="0"/>
                          <a:ea typeface="Arial"/>
                          <a:cs typeface="Calibri" panose="020F0502020204030204" pitchFamily="34" charset="0"/>
                          <a:sym typeface="Arial"/>
                        </a:rPr>
                        <a:t>Director of Athletics</a:t>
                      </a:r>
                      <a:endParaRPr sz="2400" b="1" u="none" strike="noStrike" cap="none" dirty="0">
                        <a:solidFill>
                          <a:srgbClr val="002060"/>
                        </a:solidFill>
                        <a:latin typeface="Calibri" panose="020F0502020204030204" pitchFamily="34" charset="0"/>
                        <a:ea typeface="Calibri"/>
                        <a:cs typeface="Calibri" panose="020F0502020204030204" pitchFamily="34" charset="0"/>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210</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$124,320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$135,660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217-226</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$138,680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$184,642</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220-226</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$147,840</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$211,483</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Deputy Superintendent</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220-226</a:t>
                      </a:r>
                      <a:endParaRPr lang="en-US" sz="2000"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$152,096</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$254,702</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180050" y="6067651"/>
            <a:ext cx="292891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187 days</a:t>
            </a:r>
            <a:endParaRPr/>
          </a:p>
        </p:txBody>
      </p:sp>
      <p:sp>
        <p:nvSpPr>
          <p:cNvPr id="206" name="Google Shape;206;p29"/>
          <p:cNvSpPr txBox="1"/>
          <p:nvPr/>
        </p:nvSpPr>
        <p:spPr>
          <a:xfrm>
            <a:off x="3108960" y="6067651"/>
            <a:ext cx="5401432" cy="6155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7030A0"/>
              </a:buClr>
              <a:buSzPts val="2000"/>
              <a:buFont typeface="Arial"/>
              <a:buNone/>
            </a:pPr>
            <a:r>
              <a:rPr lang="en-US" sz="2000" dirty="0">
                <a:solidFill>
                  <a:srgbClr val="7030A0"/>
                </a:solidFill>
              </a:rPr>
              <a:t>226 days </a:t>
            </a:r>
            <a:r>
              <a:rPr lang="en-US" sz="2000" dirty="0">
                <a:solidFill>
                  <a:srgbClr val="7030A0"/>
                </a:solidFill>
                <a:latin typeface="Arial"/>
                <a:ea typeface="Arial"/>
                <a:cs typeface="Arial"/>
                <a:sym typeface="Arial"/>
              </a:rPr>
              <a:t>contract → </a:t>
            </a:r>
            <a:r>
              <a:rPr lang="en-US" sz="2000" dirty="0">
                <a:solidFill>
                  <a:srgbClr val="7030A0"/>
                </a:solidFill>
              </a:rPr>
              <a:t>$170,000 </a:t>
            </a:r>
            <a:r>
              <a:rPr lang="en-US" sz="2000" dirty="0">
                <a:solidFill>
                  <a:srgbClr val="7030A0"/>
                </a:solidFill>
                <a:latin typeface="Arial"/>
                <a:ea typeface="Arial"/>
                <a:cs typeface="Arial"/>
                <a:sym typeface="Arial"/>
              </a:rPr>
              <a:t>= </a:t>
            </a:r>
            <a:r>
              <a:rPr lang="en-US" sz="2000" dirty="0">
                <a:solidFill>
                  <a:srgbClr val="7030A0"/>
                </a:solidFill>
              </a:rPr>
              <a:t>$94.02</a:t>
            </a:r>
            <a:r>
              <a:rPr lang="en-US" sz="2000" dirty="0">
                <a:solidFill>
                  <a:srgbClr val="7030A0"/>
                </a:solidFill>
                <a:latin typeface="Arial"/>
                <a:ea typeface="Arial"/>
                <a:cs typeface="Arial"/>
                <a:sym typeface="Arial"/>
              </a:rPr>
              <a:t>/</a:t>
            </a:r>
            <a:r>
              <a:rPr lang="en-US" sz="2000" dirty="0" err="1">
                <a:solidFill>
                  <a:srgbClr val="7030A0"/>
                </a:solidFill>
                <a:latin typeface="Arial"/>
                <a:ea typeface="Arial"/>
                <a:cs typeface="Arial"/>
                <a:sym typeface="Arial"/>
              </a:rPr>
              <a:t>hr</a:t>
            </a:r>
            <a:endParaRPr dirty="0"/>
          </a:p>
          <a:p>
            <a:pPr marL="0" marR="0" lvl="0" indent="0" algn="ctr" rtl="0">
              <a:spcBef>
                <a:spcPts val="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$2,060- $7,004</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$1,648- $7,004</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1113</Words>
  <Application>Microsoft Office PowerPoint</Application>
  <PresentationFormat>On-screen Show (4:3)</PresentationFormat>
  <Paragraphs>146</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2</cp:revision>
  <dcterms:modified xsi:type="dcterms:W3CDTF">2023-05-18T04:52:03Z</dcterms:modified>
</cp:coreProperties>
</file>