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316AA8-232A-F652-4E25-411F45F542FC}" v="811" dt="2024-03-05T20:34:45.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73" d="100"/>
          <a:sy n="73" d="100"/>
        </p:scale>
        <p:origin x="48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3/6/2024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a:buClr>
                <a:schemeClr val="dk1"/>
              </a:buClr>
              <a:buSzPts val="1200"/>
            </a:pPr>
            <a:r>
              <a:rPr lang="en-US" dirty="0"/>
              <a:t>Updated 3/5/24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a:buClr>
                <a:schemeClr val="dk1"/>
              </a:buClr>
              <a:buSzPts val="1200"/>
            </a:pPr>
            <a:r>
              <a:rPr lang="en-US" dirty="0"/>
              <a:t>Updated 3/5/24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a:buClr>
                <a:schemeClr val="dk1"/>
              </a:buClr>
              <a:buSzPts val="1200"/>
              <a:buFont typeface="Calibri"/>
            </a:pPr>
            <a:r>
              <a:rPr lang="en-US" dirty="0"/>
              <a:t>Updated 3/5/24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dk1"/>
              </a:buClr>
              <a:buSzPts val="1200"/>
              <a:buFont typeface="Calibri"/>
            </a:pPr>
            <a:r>
              <a:rPr lang="en-US" dirty="0"/>
              <a:t>Updated 3/5/24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3/5/24</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3/6/2024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3/6/2024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3/6/2024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3/6/2024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$80,000 = $53.76/hr.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4" name="Google Shape;278;p13">
            <a:extLst>
              <a:ext uri="{FF2B5EF4-FFF2-40B4-BE49-F238E27FC236}">
                <a16:creationId xmlns:a16="http://schemas.microsoft.com/office/drawing/2014/main" id="{C18E2495-F4F0-344D-E872-C5E6B33C5106}"/>
              </a:ext>
            </a:extLst>
          </p:cNvPr>
          <p:cNvGraphicFramePr/>
          <p:nvPr>
            <p:extLst>
              <p:ext uri="{D42A27DB-BD31-4B8C-83A1-F6EECF244321}">
                <p14:modId xmlns:p14="http://schemas.microsoft.com/office/powerpoint/2010/main" val="4018490777"/>
              </p:ext>
            </p:extLst>
          </p:nvPr>
        </p:nvGraphicFramePr>
        <p:xfrm>
          <a:off x="363415" y="2105213"/>
          <a:ext cx="4081244" cy="337813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rPr>
                        <a:t>San Mateo Union High School District</a:t>
                      </a:r>
                      <a:r>
                        <a:rPr lang="en-US" sz="2400" b="1" u="none" strike="noStrike" cap="none" dirty="0">
                          <a:solidFill>
                            <a:schemeClr val="tx2"/>
                          </a:solidFill>
                          <a:latin typeface="Calibri"/>
                          <a:ea typeface="Calibri"/>
                          <a:cs typeface="Calibri"/>
                          <a:sym typeface="Calibri"/>
                        </a:rPr>
                        <a:t> </a:t>
                      </a:r>
                      <a:r>
                        <a:rPr lang="en-US" sz="1400" b="1" u="none" strike="noStrike" cap="none" dirty="0">
                          <a:solidFill>
                            <a:schemeClr val="tx2"/>
                          </a:solidFill>
                          <a:latin typeface="Calibri"/>
                          <a:ea typeface="Calibri"/>
                          <a:cs typeface="Calibri"/>
                          <a:sym typeface="Calibri"/>
                        </a:rPr>
                        <a:t>(</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79,574</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-$94,717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rPr>
                        <a:t>South San Francisco Unified School District</a:t>
                      </a:r>
                      <a:r>
                        <a:rPr lang="en-US" sz="1400" b="1" u="none" strike="noStrike" cap="none" dirty="0">
                          <a:solidFill>
                            <a:schemeClr val="tx2"/>
                          </a:solidFill>
                          <a:latin typeface="Calibri"/>
                          <a:ea typeface="Calibri"/>
                          <a:cs typeface="Calibri"/>
                        </a:rPr>
                        <a:t> </a:t>
                      </a:r>
                      <a:r>
                        <a:rPr lang="en-US" sz="1400" b="1" u="none" strike="noStrike" cap="none" dirty="0">
                          <a:solidFill>
                            <a:schemeClr val="tx2"/>
                          </a:solidFill>
                          <a:latin typeface="Calibri"/>
                          <a:ea typeface="Calibri"/>
                          <a:cs typeface="Calibri"/>
                          <a:sym typeface="Calibri"/>
                        </a:rPr>
                        <a:t> (</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$65,912 - $73,162</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eaLnBrk="1" fontAlgn="auto" latinLnBrk="0" hangingPunct="1">
                        <a:lnSpc>
                          <a:spcPct val="90000"/>
                        </a:lnSpc>
                        <a:spcBef>
                          <a:spcPts val="0"/>
                        </a:spcBef>
                        <a:spcAft>
                          <a:spcPts val="0"/>
                        </a:spcAft>
                        <a:buClrTx/>
                        <a:buSzTx/>
                        <a:buFontTx/>
                        <a:buNone/>
                      </a:pPr>
                      <a:r>
                        <a:rPr lang="en-US" sz="2400" b="1" i="0" u="none" strike="noStrike" kern="1200" cap="none" spc="0" normalizeH="0" baseline="0" noProof="0" dirty="0">
                          <a:ln>
                            <a:noFill/>
                          </a:ln>
                          <a:solidFill>
                            <a:srgbClr val="1F497D"/>
                          </a:solidFill>
                          <a:effectLst/>
                          <a:uLnTx/>
                          <a:uFillTx/>
                          <a:latin typeface="Calibri"/>
                          <a:ea typeface="Calibri"/>
                          <a:cs typeface="Calibri"/>
                        </a:rPr>
                        <a:t>Jefferson Union High School District</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a:t>
                      </a:r>
                      <a:r>
                        <a:rPr lang="en-US" sz="1400" b="1" i="0" u="none" strike="noStrike" kern="1200" cap="none" spc="0" normalizeH="0" baseline="0" noProof="0" dirty="0">
                          <a:ln>
                            <a:noFill/>
                          </a:ln>
                          <a:solidFill>
                            <a:srgbClr val="1F497D"/>
                          </a:solidFill>
                          <a:effectLst/>
                          <a:uLnTx/>
                          <a:uFillTx/>
                          <a:latin typeface="Calibri"/>
                          <a:ea typeface="Calibri"/>
                          <a:cs typeface="Calibri"/>
                        </a:rPr>
                        <a:t>23-24</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rPr>
                        <a:t>$63,654</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65,183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$90,000 = $60.48/hr.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4" name="Google Shape;278;p13">
            <a:extLst>
              <a:ext uri="{FF2B5EF4-FFF2-40B4-BE49-F238E27FC236}">
                <a16:creationId xmlns:a16="http://schemas.microsoft.com/office/drawing/2014/main" id="{F9275628-0BEC-5B1E-A343-B16A6B1A996D}"/>
              </a:ext>
            </a:extLst>
          </p:cNvPr>
          <p:cNvGraphicFramePr/>
          <p:nvPr>
            <p:extLst>
              <p:ext uri="{D42A27DB-BD31-4B8C-83A1-F6EECF244321}">
                <p14:modId xmlns:p14="http://schemas.microsoft.com/office/powerpoint/2010/main" val="529677823"/>
              </p:ext>
            </p:extLst>
          </p:nvPr>
        </p:nvGraphicFramePr>
        <p:xfrm>
          <a:off x="363415" y="2105213"/>
          <a:ext cx="5544284" cy="337813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rPr>
                        <a:t>San Mateo Union High School District</a:t>
                      </a:r>
                      <a:r>
                        <a:rPr lang="en-US" sz="2400" b="1" u="none" strike="noStrike" cap="none" dirty="0">
                          <a:solidFill>
                            <a:schemeClr val="tx2"/>
                          </a:solidFill>
                          <a:latin typeface="Calibri"/>
                          <a:ea typeface="Calibri"/>
                          <a:cs typeface="Calibri"/>
                          <a:sym typeface="Calibri"/>
                        </a:rPr>
                        <a:t> </a:t>
                      </a:r>
                      <a:r>
                        <a:rPr lang="en-US" sz="1400" b="1" u="none" strike="noStrike" cap="none" dirty="0">
                          <a:solidFill>
                            <a:schemeClr val="tx2"/>
                          </a:solidFill>
                          <a:latin typeface="Calibri"/>
                          <a:ea typeface="Calibri"/>
                          <a:cs typeface="Calibri"/>
                          <a:sym typeface="Calibri"/>
                        </a:rPr>
                        <a:t>(</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79,574</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-$94,717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rPr>
                        <a:t>$79,574</a:t>
                      </a:r>
                      <a:r>
                        <a:rPr lang="en-US" sz="2400" u="none" strike="noStrike" cap="none" dirty="0">
                          <a:solidFill>
                            <a:srgbClr val="272D41"/>
                          </a:solidFill>
                          <a:latin typeface="Calibri"/>
                          <a:ea typeface="Calibri"/>
                          <a:cs typeface="Calibri"/>
                          <a:sym typeface="Calibri"/>
                        </a:rPr>
                        <a:t> - </a:t>
                      </a:r>
                      <a:r>
                        <a:rPr lang="en-US" sz="2400" u="none" strike="noStrike" cap="none" dirty="0">
                          <a:solidFill>
                            <a:srgbClr val="272D41"/>
                          </a:solidFill>
                          <a:latin typeface="Calibri"/>
                          <a:ea typeface="Calibri"/>
                          <a:cs typeface="Calibri"/>
                        </a:rPr>
                        <a:t>$118,750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rPr>
                        <a:t>South San Francisco Unified School District</a:t>
                      </a:r>
                      <a:r>
                        <a:rPr lang="en-US" sz="1400" b="1" u="none" strike="noStrike" cap="none" dirty="0">
                          <a:solidFill>
                            <a:schemeClr val="tx2"/>
                          </a:solidFill>
                          <a:latin typeface="Calibri"/>
                          <a:ea typeface="Calibri"/>
                          <a:cs typeface="Calibri"/>
                        </a:rPr>
                        <a:t> </a:t>
                      </a:r>
                      <a:r>
                        <a:rPr lang="en-US" sz="1400" b="1" u="none" strike="noStrike" cap="none" dirty="0">
                          <a:solidFill>
                            <a:schemeClr val="tx2"/>
                          </a:solidFill>
                          <a:latin typeface="Calibri"/>
                          <a:ea typeface="Calibri"/>
                          <a:cs typeface="Calibri"/>
                          <a:sym typeface="Calibri"/>
                        </a:rPr>
                        <a:t> (</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$65,912 - $73,162</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$75,537 - $85,686</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eaLnBrk="1" fontAlgn="auto" latinLnBrk="0" hangingPunct="1">
                        <a:lnSpc>
                          <a:spcPct val="90000"/>
                        </a:lnSpc>
                        <a:spcBef>
                          <a:spcPts val="0"/>
                        </a:spcBef>
                        <a:spcAft>
                          <a:spcPts val="0"/>
                        </a:spcAft>
                        <a:buClrTx/>
                        <a:buSzTx/>
                        <a:buFontTx/>
                        <a:buNone/>
                      </a:pPr>
                      <a:r>
                        <a:rPr lang="en-US" sz="2400" b="1" i="0" u="none" strike="noStrike" kern="1200" cap="none" spc="0" normalizeH="0" baseline="0" noProof="0" dirty="0">
                          <a:ln>
                            <a:noFill/>
                          </a:ln>
                          <a:solidFill>
                            <a:srgbClr val="1F497D"/>
                          </a:solidFill>
                          <a:effectLst/>
                          <a:uLnTx/>
                          <a:uFillTx/>
                          <a:latin typeface="Calibri"/>
                          <a:ea typeface="Calibri"/>
                          <a:cs typeface="Calibri"/>
                        </a:rPr>
                        <a:t>Jefferson Union High School District</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a:t>
                      </a:r>
                      <a:r>
                        <a:rPr lang="en-US" sz="1400" b="1" i="0" u="none" strike="noStrike" kern="1200" cap="none" spc="0" normalizeH="0" baseline="0" noProof="0" dirty="0">
                          <a:ln>
                            <a:noFill/>
                          </a:ln>
                          <a:solidFill>
                            <a:srgbClr val="1F497D"/>
                          </a:solidFill>
                          <a:effectLst/>
                          <a:uLnTx/>
                          <a:uFillTx/>
                          <a:latin typeface="Calibri"/>
                          <a:ea typeface="Calibri"/>
                          <a:cs typeface="Calibri"/>
                        </a:rPr>
                        <a:t>23-24</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rPr>
                        <a:t>$63,654</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65,183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rPr>
                        <a:t>$66,103</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-$79,431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69115300"/>
              </p:ext>
            </p:extLst>
          </p:nvPr>
        </p:nvGraphicFramePr>
        <p:xfrm>
          <a:off x="363415" y="2105213"/>
          <a:ext cx="8470364" cy="337813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rPr>
                        <a:t>San Mateo Union High School District</a:t>
                      </a:r>
                      <a:r>
                        <a:rPr lang="en-US" sz="2400" b="1" u="none" strike="noStrike" cap="none" dirty="0">
                          <a:solidFill>
                            <a:schemeClr val="tx2"/>
                          </a:solidFill>
                          <a:latin typeface="Calibri"/>
                          <a:ea typeface="Calibri"/>
                          <a:cs typeface="Calibri"/>
                          <a:sym typeface="Calibri"/>
                        </a:rPr>
                        <a:t> </a:t>
                      </a:r>
                      <a:r>
                        <a:rPr lang="en-US" sz="1400" b="1" u="none" strike="noStrike" cap="none" dirty="0">
                          <a:solidFill>
                            <a:schemeClr val="tx2"/>
                          </a:solidFill>
                          <a:latin typeface="Calibri"/>
                          <a:ea typeface="Calibri"/>
                          <a:cs typeface="Calibri"/>
                          <a:sym typeface="Calibri"/>
                        </a:rPr>
                        <a:t>(</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79,574</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-$94,717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rPr>
                        <a:t>$79,574</a:t>
                      </a:r>
                      <a:r>
                        <a:rPr lang="en-US" sz="2400" u="none" strike="noStrike" cap="none" dirty="0">
                          <a:solidFill>
                            <a:srgbClr val="272D41"/>
                          </a:solidFill>
                          <a:latin typeface="Calibri"/>
                          <a:ea typeface="Calibri"/>
                          <a:cs typeface="Calibri"/>
                          <a:sym typeface="Calibri"/>
                        </a:rPr>
                        <a:t> - </a:t>
                      </a:r>
                      <a:r>
                        <a:rPr lang="en-US" sz="2400" u="none" strike="noStrike" cap="none" dirty="0">
                          <a:solidFill>
                            <a:srgbClr val="272D41"/>
                          </a:solidFill>
                          <a:latin typeface="Calibri"/>
                          <a:ea typeface="Calibri"/>
                          <a:cs typeface="Calibri"/>
                        </a:rPr>
                        <a:t>$118,750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rPr>
                        <a:t>$102,320</a:t>
                      </a:r>
                      <a:r>
                        <a:rPr lang="en-US" sz="2400" u="none" strike="noStrike" cap="none" dirty="0">
                          <a:solidFill>
                            <a:srgbClr val="272D41"/>
                          </a:solidFill>
                          <a:latin typeface="Calibri"/>
                          <a:ea typeface="Calibri"/>
                          <a:cs typeface="Calibri"/>
                          <a:sym typeface="Calibri"/>
                        </a:rPr>
                        <a:t> - </a:t>
                      </a:r>
                      <a:r>
                        <a:rPr lang="en-US" sz="2400" u="none" strike="noStrike" cap="none" dirty="0">
                          <a:solidFill>
                            <a:srgbClr val="272D41"/>
                          </a:solidFill>
                          <a:latin typeface="Calibri"/>
                          <a:ea typeface="Calibri"/>
                          <a:cs typeface="Calibri"/>
                        </a:rPr>
                        <a:t>$121,551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148,386</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148,386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rPr>
                        <a:t>South San Francisco Unified School District</a:t>
                      </a:r>
                      <a:r>
                        <a:rPr lang="en-US" sz="1400" b="1" u="none" strike="noStrike" cap="none" dirty="0">
                          <a:solidFill>
                            <a:schemeClr val="tx2"/>
                          </a:solidFill>
                          <a:latin typeface="Calibri"/>
                          <a:ea typeface="Calibri"/>
                          <a:cs typeface="Calibri"/>
                        </a:rPr>
                        <a:t> </a:t>
                      </a:r>
                      <a:r>
                        <a:rPr lang="en-US" sz="1400" b="1" u="none" strike="noStrike" cap="none" dirty="0">
                          <a:solidFill>
                            <a:schemeClr val="tx2"/>
                          </a:solidFill>
                          <a:latin typeface="Calibri"/>
                          <a:ea typeface="Calibri"/>
                          <a:cs typeface="Calibri"/>
                          <a:sym typeface="Calibri"/>
                        </a:rPr>
                        <a:t> (</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$65,912 - $73,162</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$75,537 - $85,686</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$77,287 - $87,436</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$94,640 - $113,502</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eaLnBrk="1" fontAlgn="auto" latinLnBrk="0" hangingPunct="1">
                        <a:lnSpc>
                          <a:spcPct val="90000"/>
                        </a:lnSpc>
                        <a:spcBef>
                          <a:spcPts val="0"/>
                        </a:spcBef>
                        <a:spcAft>
                          <a:spcPts val="0"/>
                        </a:spcAft>
                        <a:buClrTx/>
                        <a:buSzTx/>
                        <a:buFontTx/>
                        <a:buNone/>
                      </a:pPr>
                      <a:r>
                        <a:rPr lang="en-US" sz="2400" b="1" i="0" u="none" strike="noStrike" kern="1200" cap="none" spc="0" normalizeH="0" baseline="0" noProof="0" dirty="0">
                          <a:ln>
                            <a:noFill/>
                          </a:ln>
                          <a:solidFill>
                            <a:srgbClr val="1F497D"/>
                          </a:solidFill>
                          <a:effectLst/>
                          <a:uLnTx/>
                          <a:uFillTx/>
                          <a:latin typeface="Calibri"/>
                          <a:ea typeface="Calibri"/>
                          <a:cs typeface="Calibri"/>
                        </a:rPr>
                        <a:t>Jefferson Union High School District</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a:t>
                      </a:r>
                      <a:r>
                        <a:rPr lang="en-US" sz="1400" b="1" i="0" u="none" strike="noStrike" kern="1200" cap="none" spc="0" normalizeH="0" baseline="0" noProof="0" dirty="0">
                          <a:ln>
                            <a:noFill/>
                          </a:ln>
                          <a:solidFill>
                            <a:srgbClr val="1F497D"/>
                          </a:solidFill>
                          <a:effectLst/>
                          <a:uLnTx/>
                          <a:uFillTx/>
                          <a:latin typeface="Calibri"/>
                          <a:ea typeface="Calibri"/>
                          <a:cs typeface="Calibri"/>
                        </a:rPr>
                        <a:t>23-24</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rPr>
                        <a:t>$63,654</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65,183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rPr>
                        <a:t>$66,103</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-$79,431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rPr>
                        <a:t>$66,903</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80,231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90,225</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-$106,890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$110,000 = $73.92/hr.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584234527"/>
              </p:ext>
            </p:extLst>
          </p:nvPr>
        </p:nvGraphicFramePr>
        <p:xfrm>
          <a:off x="342900" y="1919467"/>
          <a:ext cx="8458200" cy="2827149"/>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rPr>
                        <a:t>214</a:t>
                      </a:r>
                      <a:r>
                        <a:rPr lang="en-US" sz="2000" u="none" strike="noStrike" cap="none" dirty="0">
                          <a:solidFill>
                            <a:schemeClr val="tx1"/>
                          </a:solidFill>
                          <a:latin typeface="+mj-lt"/>
                          <a:ea typeface="Calibri"/>
                          <a:cs typeface="Calibri"/>
                          <a:sym typeface="Calibri"/>
                        </a:rPr>
                        <a:t>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cs typeface="Calibri"/>
                        </a:rPr>
                        <a:t>$173,902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cs typeface="Calibri"/>
                        </a:rPr>
                        <a:t>$206,715</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rPr>
                        <a:t>221</a:t>
                      </a:r>
                      <a:r>
                        <a:rPr lang="en-US" sz="2000" u="none" strike="noStrike" cap="none" dirty="0">
                          <a:solidFill>
                            <a:schemeClr val="tx1"/>
                          </a:solidFill>
                          <a:latin typeface="+mj-lt"/>
                          <a:ea typeface="Calibri"/>
                          <a:cs typeface="Calibri"/>
                          <a:sym typeface="Calibri"/>
                        </a:rPr>
                        <a:t>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cs typeface="Calibri"/>
                        </a:rPr>
                        <a:t>$200,483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cs typeface="Calibri"/>
                        </a:rPr>
                        <a:t>$238,311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221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cs typeface="Calibri"/>
                        </a:rPr>
                        <a:t>$210,565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a:t>
                      </a:r>
                      <a:r>
                        <a:rPr lang="en-US" sz="2000" u="none" strike="noStrike" cap="none" dirty="0">
                          <a:solidFill>
                            <a:schemeClr val="tx1"/>
                          </a:solidFill>
                          <a:latin typeface="+mj-lt"/>
                          <a:ea typeface="Calibri"/>
                          <a:cs typeface="Calibri"/>
                        </a:rPr>
                        <a:t>250,296</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221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a:rPr>
                        <a:t>$252,267</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a:rPr>
                        <a:t>$292,900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algn="l">
              <a:lnSpc>
                <a:spcPct val="120000"/>
              </a:lnSpc>
              <a:spcBef>
                <a:spcPts val="0"/>
              </a:spcBef>
              <a:buClr>
                <a:srgbClr val="002060"/>
              </a:buClr>
              <a:buSzPts val="4770"/>
            </a:pPr>
            <a:r>
              <a:rPr lang="en-US" sz="4750" b="1" dirty="0">
                <a:solidFill>
                  <a:srgbClr val="272D41"/>
                </a:solidFill>
                <a:latin typeface="Tahoma"/>
                <a:ea typeface="Tahoma"/>
                <a:cs typeface="Tahoma"/>
              </a:rPr>
              <a:t>Administrator Salaries</a:t>
            </a:r>
            <a:br>
              <a:rPr lang="en-US" sz="4750" b="1" dirty="0"/>
            </a:br>
            <a:r>
              <a:rPr lang="en-US" sz="3600" dirty="0">
                <a:solidFill>
                  <a:schemeClr val="tx2">
                    <a:lumMod val="75000"/>
                  </a:schemeClr>
                </a:solidFill>
                <a:latin typeface="Calibri"/>
                <a:ea typeface="Tahoma"/>
                <a:cs typeface="Calibri"/>
              </a:rPr>
              <a:t>San Mateo Union High School District</a:t>
            </a:r>
            <a:endParaRPr lang="en-US" sz="3600"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528467" y="6067651"/>
            <a:ext cx="6274838" cy="707886"/>
          </a:xfrm>
          <a:prstGeom prst="rect">
            <a:avLst/>
          </a:prstGeom>
          <a:noFill/>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$200,000 = $116.82/hr.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$275,000 = $155.54/hr.</a:t>
            </a:r>
            <a:endParaRPr lang="en-US" sz="2000" dirty="0">
              <a:solidFill>
                <a:srgbClr val="7030A0"/>
              </a:solidFill>
              <a:latin typeface="Arial" panose="020B0604020202020204"/>
              <a:cs typeface="Arial"/>
            </a:endParaRP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lIns="91440" tIns="45720" rIns="91440" bIns="45720" rtlCol="0" anchor="t">
            <a:spAutoFit/>
          </a:bodyPr>
          <a:lstStyle/>
          <a:p>
            <a:r>
              <a:rPr lang="en-US" b="1" dirty="0">
                <a:solidFill>
                  <a:srgbClr val="814892"/>
                </a:solidFill>
              </a:rPr>
              <a:t>$1,474 -$7,656</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lIns="91440" tIns="45720" rIns="91440" bIns="45720" rtlCol="0" anchor="t">
            <a:spAutoFit/>
          </a:bodyPr>
          <a:lstStyle/>
          <a:p>
            <a:r>
              <a:rPr lang="en-US" b="1" dirty="0">
                <a:solidFill>
                  <a:srgbClr val="814892"/>
                </a:solidFill>
              </a:rPr>
              <a:t>$   325 -$5,121</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337</TotalTime>
  <Words>1166</Words>
  <Application>Microsoft Office PowerPoint</Application>
  <PresentationFormat>On-screen Show (4:3)</PresentationFormat>
  <Paragraphs>121</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San Mateo Union High School District</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137</cp:revision>
  <dcterms:created xsi:type="dcterms:W3CDTF">2022-08-02T19:12:40Z</dcterms:created>
  <dcterms:modified xsi:type="dcterms:W3CDTF">2024-03-06T16:06:53Z</dcterms:modified>
</cp:coreProperties>
</file>