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7D922-F0D9-E0FB-7B34-92261E0CA5C3}" v="10" dt="2024-03-05T20:00:28.576"/>
    <p1510:client id="{7BEE6068-552F-C1E1-B08F-D4ED6E7BDA9C}" v="164" dt="2024-03-04T21:21:48.251"/>
    <p1510:client id="{FAD686A5-F80C-F5AE-E01E-CDC0402E6FB5}" v="27" dt="2024-03-05T20:05:56.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60" d="100"/>
          <a:sy n="60" d="100"/>
        </p:scale>
        <p:origin x="1134" y="18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3/6/2024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3/6/2024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3/6/2024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3" name="Picture 2" descr="A house with a covered patio&#10;&#10;Description automatically generated">
            <a:extLst>
              <a:ext uri="{FF2B5EF4-FFF2-40B4-BE49-F238E27FC236}">
                <a16:creationId xmlns:a16="http://schemas.microsoft.com/office/drawing/2014/main" id="{82AA94D0-701D-78C9-A652-1026E6E26D39}"/>
              </a:ext>
            </a:extLst>
          </p:cNvPr>
          <p:cNvPicPr>
            <a:picLocks noChangeAspect="1"/>
          </p:cNvPicPr>
          <p:nvPr/>
        </p:nvPicPr>
        <p:blipFill>
          <a:blip r:embed="rId3"/>
          <a:stretch>
            <a:fillRect/>
          </a:stretch>
        </p:blipFill>
        <p:spPr>
          <a:xfrm>
            <a:off x="1974130" y="5527381"/>
            <a:ext cx="2594324" cy="1847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6 Wessix Ct, Daly City, CA 94015">
            <a:extLst>
              <a:ext uri="{FF2B5EF4-FFF2-40B4-BE49-F238E27FC236}">
                <a16:creationId xmlns:a16="http://schemas.microsoft.com/office/drawing/2014/main" id="{B864EB50-9E60-F5AC-911C-D39AC3A2C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19" r="17986" b="29212"/>
          <a:stretch/>
        </p:blipFill>
        <p:spPr bwMode="auto">
          <a:xfrm>
            <a:off x="4781116" y="5485229"/>
            <a:ext cx="2583814" cy="1837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a:cs typeface="Times New Roman"/>
              </a:rPr>
              <a:t>$63,654-$94,717</a:t>
            </a:r>
            <a:endParaRPr lang="en-US" sz="1400" dirty="0">
              <a:ea typeface="Calibri"/>
              <a:cs typeface="Times New Roman"/>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a:cs typeface="Times New Roman"/>
              </a:rPr>
              <a:t>$90,225- $148,386</a:t>
            </a:r>
            <a:endParaRPr lang="en-US" sz="1400" dirty="0">
              <a:ea typeface="Calibri"/>
              <a:cs typeface="Times New Roman"/>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a:ea typeface="Calibri"/>
                <a:cs typeface="Times New Roman"/>
              </a:rPr>
              <a:t>The </a:t>
            </a:r>
            <a:r>
              <a:rPr lang="en-US" sz="1400" b="1" dirty="0">
                <a:latin typeface="Calibri"/>
                <a:ea typeface="Calibri"/>
                <a:cs typeface="Times New Roman"/>
              </a:rPr>
              <a:t>average</a:t>
            </a:r>
            <a:r>
              <a:rPr lang="en-US" sz="1400" dirty="0">
                <a:latin typeface="Calibri"/>
                <a:ea typeface="Calibri"/>
                <a:cs typeface="Times New Roman"/>
              </a:rPr>
              <a:t> wage of all </a:t>
            </a:r>
            <a:r>
              <a:rPr lang="en-US" sz="1400" b="1" dirty="0">
                <a:latin typeface="Calibri"/>
                <a:ea typeface="Calibri"/>
                <a:cs typeface="Times New Roman"/>
              </a:rPr>
              <a:t>full-time workers </a:t>
            </a:r>
            <a:r>
              <a:rPr lang="en-US" sz="1400" dirty="0">
                <a:latin typeface="Calibri"/>
                <a:ea typeface="Calibri"/>
                <a:cs typeface="Times New Roman"/>
              </a:rPr>
              <a:t>in the county: </a:t>
            </a:r>
            <a:r>
              <a:rPr lang="en-US" sz="1400" b="1" dirty="0">
                <a:latin typeface="Calibri"/>
                <a:ea typeface="Calibri"/>
                <a:cs typeface="Times New Roman"/>
              </a:rPr>
              <a:t>$184,392</a:t>
            </a:r>
            <a:r>
              <a:rPr lang="en-US" sz="1400" dirty="0">
                <a:solidFill>
                  <a:srgbClr val="272D41"/>
                </a:solidFill>
                <a:ea typeface="Calibri"/>
                <a:cs typeface="Times New Roman"/>
              </a:rPr>
              <a:t>*</a:t>
            </a:r>
            <a:endParaRPr lang="en-US" sz="1400" baseline="30000" dirty="0">
              <a:solidFill>
                <a:srgbClr val="272D41"/>
              </a:solidFill>
              <a:latin typeface="Calibri"/>
              <a:ea typeface="Calibri"/>
              <a:cs typeface="Times New Roman"/>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a:latin typeface="Calibri"/>
                <a:ea typeface="Calibri"/>
                <a:cs typeface="Times New Roman"/>
              </a:rPr>
              <a:t>Median          </a:t>
            </a:r>
            <a:r>
              <a:rPr lang="en-US" sz="1400" b="1" dirty="0">
                <a:latin typeface="Calibri"/>
                <a:ea typeface="Calibri"/>
                <a:cs typeface="Times New Roman"/>
              </a:rPr>
              <a:t>home </a:t>
            </a:r>
            <a:r>
              <a:rPr lang="en-US" sz="1400" dirty="0">
                <a:latin typeface="Calibri"/>
                <a:ea typeface="Calibri"/>
                <a:cs typeface="Times New Roman"/>
              </a:rPr>
              <a:t>value: </a:t>
            </a:r>
            <a:r>
              <a:rPr lang="en-US" sz="1400" b="1" dirty="0">
                <a:latin typeface="Calibri"/>
                <a:ea typeface="Calibri"/>
                <a:cs typeface="Times New Roman"/>
              </a:rPr>
              <a:t>$1,485,347*</a:t>
            </a:r>
            <a:endParaRPr lang="en-US" sz="1400" dirty="0">
              <a:latin typeface="Calibri"/>
              <a:ea typeface="Calibri"/>
              <a:cs typeface="Times New Roman"/>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a:ea typeface="Calibri"/>
                <a:cs typeface="Times New Roman"/>
              </a:rPr>
              <a:t>Fair Market rent for a </a:t>
            </a:r>
            <a:r>
              <a:rPr lang="en-US" sz="1400" b="1" dirty="0">
                <a:latin typeface="Calibri"/>
                <a:ea typeface="Calibri"/>
                <a:cs typeface="Times New Roman"/>
              </a:rPr>
              <a:t>2-bedroom apartment:</a:t>
            </a:r>
            <a:r>
              <a:rPr lang="en-US" sz="1400" dirty="0">
                <a:latin typeface="Calibri"/>
                <a:ea typeface="Calibri"/>
                <a:cs typeface="Times New Roman"/>
              </a:rPr>
              <a:t> </a:t>
            </a:r>
            <a:r>
              <a:rPr lang="en-US" sz="1400" b="1" dirty="0">
                <a:latin typeface="Calibri"/>
                <a:ea typeface="Calibri"/>
                <a:cs typeface="Times New Roman"/>
              </a:rPr>
              <a:t>$3,188</a:t>
            </a:r>
            <a:r>
              <a:rPr lang="en-US" sz="1400" dirty="0">
                <a:solidFill>
                  <a:srgbClr val="272D41"/>
                </a:solidFill>
                <a:ea typeface="Calibri"/>
                <a:cs typeface="Times New Roman"/>
              </a:rPr>
              <a:t>*</a:t>
            </a:r>
            <a:endParaRPr lang="en-US" sz="1400" b="1">
              <a:latin typeface="Calibri"/>
              <a:ea typeface="Calibri"/>
              <a:cs typeface="Times New Roman"/>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752233" y="9154525"/>
            <a:ext cx="971741" cy="194605"/>
          </a:xfrm>
          <a:prstGeom prst="rect">
            <a:avLst/>
          </a:prstGeom>
          <a:noFill/>
        </p:spPr>
        <p:txBody>
          <a:bodyPr wrap="none" lIns="91440" tIns="45720" rIns="91440" bIns="45720" rtlCol="0" anchor="t">
            <a:spAutoFit/>
          </a:bodyPr>
          <a:lstStyle/>
          <a:p>
            <a:pPr algn="r">
              <a:lnSpc>
                <a:spcPct val="107000"/>
              </a:lnSpc>
              <a:spcAft>
                <a:spcPts val="880"/>
              </a:spcAft>
            </a:pPr>
            <a:r>
              <a:rPr lang="en-US" sz="650" dirty="0">
                <a:latin typeface="+mj-lt"/>
                <a:ea typeface="Calibri"/>
                <a:cs typeface="Times New Roman"/>
              </a:rPr>
              <a:t>Created by CSM .3.4.24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a:ea typeface="Calibri"/>
                <a:cs typeface="Times New Roman"/>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t>San Mateo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lIns="91440" tIns="45720" rIns="91440" bIns="45720" rtlCol="0" anchor="t">
            <a:spAutoFit/>
          </a:bodyPr>
          <a:lstStyle/>
          <a:p>
            <a:r>
              <a:rPr lang="en-US" sz="1400" b="1" dirty="0">
                <a:solidFill>
                  <a:srgbClr val="814892"/>
                </a:solidFill>
              </a:rPr>
              <a:t>$1,474 -$7,656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lIns="91440" tIns="45720" rIns="91440" bIns="45720" rtlCol="0" anchor="t">
            <a:spAutoFit/>
          </a:bodyPr>
          <a:lstStyle/>
          <a:p>
            <a:r>
              <a:rPr lang="en-US" sz="1400" b="1" dirty="0">
                <a:solidFill>
                  <a:srgbClr val="814892"/>
                </a:solidFill>
              </a:rPr>
              <a:t>$325 -$5,121</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80"/>
              </a:spcAft>
            </a:pPr>
            <a:r>
              <a:rPr lang="en-US" sz="1400" dirty="0">
                <a:solidFill>
                  <a:schemeClr val="bg1"/>
                </a:solidFill>
                <a:ea typeface="Calibri"/>
                <a:cs typeface="Times New Roman"/>
              </a:rPr>
              <a:t>A salary of </a:t>
            </a:r>
            <a:r>
              <a:rPr lang="en-US" sz="1400" b="1" dirty="0">
                <a:solidFill>
                  <a:schemeClr val="bg1"/>
                </a:solidFill>
                <a:ea typeface="Calibri"/>
                <a:cs typeface="Times New Roman"/>
              </a:rPr>
              <a:t>$79,200 </a:t>
            </a:r>
            <a:r>
              <a:rPr lang="en-US" sz="1400" dirty="0">
                <a:solidFill>
                  <a:schemeClr val="bg1"/>
                </a:solidFill>
                <a:ea typeface="Calibri"/>
                <a:cs typeface="Times New Roman"/>
              </a:rPr>
              <a:t>can buy a home like this:</a:t>
            </a:r>
            <a:r>
              <a:rPr lang="en-US" sz="1400" baseline="30000" dirty="0">
                <a:solidFill>
                  <a:schemeClr val="bg1"/>
                </a:solidFill>
                <a:ea typeface="Calibri"/>
                <a:cs typeface="Times New Roman"/>
                <a:sym typeface="Wingdings" panose="05000000000000000000" pitchFamily="2" charset="2"/>
              </a:rPr>
              <a:t></a:t>
            </a:r>
            <a:endParaRPr lang="en-US" sz="1400" dirty="0">
              <a:solidFill>
                <a:schemeClr val="bg1"/>
              </a:solidFill>
              <a:ea typeface="Calibri"/>
              <a:cs typeface="Times New Roman"/>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t>$317,000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80"/>
              </a:spcAft>
            </a:pPr>
            <a:r>
              <a:rPr lang="en-US" sz="1400" dirty="0">
                <a:ea typeface="Calibri"/>
                <a:cs typeface="Times New Roman"/>
              </a:rPr>
              <a:t>A salary of </a:t>
            </a:r>
            <a:r>
              <a:rPr lang="en-US" sz="1400" b="1" dirty="0">
                <a:ea typeface="Calibri"/>
                <a:cs typeface="Times New Roman"/>
              </a:rPr>
              <a:t>$119,500 </a:t>
            </a:r>
            <a:r>
              <a:rPr lang="en-US" sz="1400" dirty="0">
                <a:ea typeface="Calibri"/>
                <a:cs typeface="Times New Roman"/>
              </a:rPr>
              <a:t>can buy a home like this:</a:t>
            </a:r>
            <a:r>
              <a:rPr lang="en-US" sz="1400" baseline="30000" dirty="0">
                <a:solidFill>
                  <a:schemeClr val="bg1"/>
                </a:solidFill>
                <a:ea typeface="Calibri"/>
                <a:cs typeface="Times New Roman"/>
                <a:sym typeface="Wingdings" panose="05000000000000000000" pitchFamily="2" charset="2"/>
              </a:rPr>
              <a:t> </a:t>
            </a:r>
            <a:endParaRPr lang="en-US" sz="1400" dirty="0">
              <a:solidFill>
                <a:schemeClr val="bg1"/>
              </a:solidFill>
              <a:ea typeface="Calibri"/>
              <a:cs typeface="Times New Roman"/>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t>$500,000</a:t>
            </a:r>
          </a:p>
        </p:txBody>
      </p:sp>
      <p:pic>
        <p:nvPicPr>
          <p:cNvPr id="1028" name="Picture 4" descr="San Mateo County, California ballot measures - Ballotpedia">
            <a:extLst>
              <a:ext uri="{FF2B5EF4-FFF2-40B4-BE49-F238E27FC236}">
                <a16:creationId xmlns:a16="http://schemas.microsoft.com/office/drawing/2014/main" id="{807B9737-5DAD-0DC7-61D2-C9E87E29F067}"/>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r="38931" b="38387"/>
          <a:stretch/>
        </p:blipFill>
        <p:spPr bwMode="auto">
          <a:xfrm>
            <a:off x="6214108" y="435585"/>
            <a:ext cx="796481" cy="92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20348</TotalTime>
  <Words>281</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145</cp:revision>
  <cp:lastPrinted>2023-03-21T15:20:22Z</cp:lastPrinted>
  <dcterms:created xsi:type="dcterms:W3CDTF">2022-05-24T17:15:36Z</dcterms:created>
  <dcterms:modified xsi:type="dcterms:W3CDTF">2024-03-06T16:06:12Z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