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71" d="100"/>
          <a:sy n="71" d="100"/>
        </p:scale>
        <p:origin x="78"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4/11/2024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sfusd.edu/information-employees/labor-relations/labor-contracts-mous-and-salary-schedule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sfusd.edu/information-employees/labor-relations/labor-contracts-mous-and-salary-schedule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sfusd.edu/information-employees/labor-relations/labor-contracts-mous-and-salary-schedule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sfusd.edu/information-employees/labor-relations/labor-contracts-mous-and-salary-schedule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4/11/24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sz="1200" i="0" u="sng" dirty="0">
                <a:solidFill>
                  <a:srgbClr val="1155CC"/>
                </a:solidFill>
                <a:effectLst/>
                <a:latin typeface="Arial" panose="020B0604020202020204" pitchFamily="34" charset="0"/>
                <a:hlinkClick r:id="rId3"/>
              </a:rPr>
              <a:t>https://www.sfusd.edu/information-employees/labor-relations/labor-contracts-mous-and-salary-schedules</a:t>
            </a: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4/11/24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u="sng" dirty="0">
                <a:solidFill>
                  <a:srgbClr val="1155CC"/>
                </a:solidFill>
                <a:effectLst/>
                <a:latin typeface="Arial" panose="020B0604020202020204" pitchFamily="34" charset="0"/>
                <a:hlinkClick r:id="rId3"/>
              </a:rPr>
              <a:t>https://www.sfusd.edu/information-employees/labor-relations/labor-contracts-mous-and-salary-schedules</a:t>
            </a: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4/11/24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sz="1800" i="0" u="sng" dirty="0">
                <a:solidFill>
                  <a:srgbClr val="1155CC"/>
                </a:solidFill>
                <a:effectLst/>
                <a:latin typeface="Arial" panose="020B0604020202020204" pitchFamily="34" charset="0"/>
                <a:hlinkClick r:id="rId3"/>
              </a:rPr>
              <a:t>https://www.sfusd.edu/information-employees/labor-relations/labor-contracts-mous-and-salary-schedules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4/11/24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u="sng" dirty="0">
                <a:solidFill>
                  <a:srgbClr val="1155CC"/>
                </a:solidFill>
                <a:effectLst/>
                <a:latin typeface="Arial" panose="020B0604020202020204" pitchFamily="34" charset="0"/>
                <a:hlinkClick r:id="rId3"/>
              </a:rPr>
              <a:t>https://www.sfusd.edu/information-employees/labor-relations/labor-contracts-mous-and-salary-schedules</a:t>
            </a:r>
            <a:endParaRPr lang="en-US" dirty="0"/>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lnSpc>
                <a:spcPct val="100000"/>
              </a:lnSpc>
              <a:spcBef>
                <a:spcPts val="0"/>
              </a:spcBef>
              <a:spcAft>
                <a:spcPts val="0"/>
              </a:spcAft>
              <a:buClr>
                <a:schemeClr val="dk1"/>
              </a:buClr>
              <a:buSzPts val="1200"/>
              <a:buFont typeface="Calibri"/>
              <a:buNone/>
            </a:pPr>
            <a:r>
              <a:rPr lang="en-US" dirty="0"/>
              <a:t>National average of </a:t>
            </a:r>
            <a:r>
              <a:rPr lang="en-US"/>
              <a:t>coaching salaries</a:t>
            </a:r>
            <a:endParaRPr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4/11/2024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4/11/2024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4/11/2024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4/11/2024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4/11/2024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4/11/2024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4/11/2024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4/11/2024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749603825"/>
              </p:ext>
            </p:extLst>
          </p:nvPr>
        </p:nvGraphicFramePr>
        <p:xfrm>
          <a:off x="370821" y="2236261"/>
          <a:ext cx="4443226" cy="18288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305640">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San Francisco Unified </a:t>
                      </a:r>
                      <a:r>
                        <a:rPr lang="en-US" sz="1400" b="1" u="none" strike="noStrike" cap="none" dirty="0">
                          <a:solidFill>
                            <a:schemeClr val="tx2"/>
                          </a:solidFill>
                          <a:latin typeface="Calibri"/>
                          <a:ea typeface="Calibri"/>
                          <a:cs typeface="Calibri"/>
                          <a:sym typeface="Calibri"/>
                        </a:rPr>
                        <a:t>(22-23)</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$66,918 -$71,193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184-day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$69,000 = $46.86/hr.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209764375"/>
              </p:ext>
            </p:extLst>
          </p:nvPr>
        </p:nvGraphicFramePr>
        <p:xfrm>
          <a:off x="324724" y="2318573"/>
          <a:ext cx="556847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San Francisco Unified </a:t>
                      </a:r>
                      <a:r>
                        <a:rPr lang="en-US" sz="1400" b="1" u="none" strike="noStrike" cap="none" dirty="0">
                          <a:solidFill>
                            <a:schemeClr val="tx2"/>
                          </a:solidFill>
                          <a:latin typeface="Calibri"/>
                          <a:ea typeface="Calibri"/>
                          <a:cs typeface="Calibri"/>
                          <a:sym typeface="Calibri"/>
                        </a:rPr>
                        <a:t>(22-23)</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$66,918 -$71,193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$71,429 - $76,081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184-day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$74,000 = $50.27/hr.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333768582"/>
              </p:ext>
            </p:extLst>
          </p:nvPr>
        </p:nvGraphicFramePr>
        <p:xfrm>
          <a:off x="363415" y="2105213"/>
          <a:ext cx="847036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San Francisco Unified </a:t>
                      </a:r>
                      <a:r>
                        <a:rPr lang="en-US" sz="1400" b="1" u="none" strike="noStrike" cap="none" dirty="0">
                          <a:solidFill>
                            <a:schemeClr val="tx2"/>
                          </a:solidFill>
                          <a:latin typeface="Calibri"/>
                          <a:ea typeface="Calibri"/>
                          <a:cs typeface="Calibri"/>
                          <a:sym typeface="Calibri"/>
                        </a:rPr>
                        <a:t>(22-23)</a:t>
                      </a:r>
                      <a:endParaRPr lang="en-US"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$66,918 -$71,193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$71,429 - $76,081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$83,065 - $85,641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$101,638 -$105,209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184-day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$103,000 = $69.97/hr.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457076580"/>
              </p:ext>
            </p:extLst>
          </p:nvPr>
        </p:nvGraphicFramePr>
        <p:xfrm>
          <a:off x="342900" y="1919467"/>
          <a:ext cx="8458200" cy="2827149"/>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$125,977</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$136,078</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$150,994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$161,545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~248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$208,107</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$295,991</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~248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2">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$328,879</a:t>
                      </a: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dirty="0">
                <a:solidFill>
                  <a:schemeClr val="tx2">
                    <a:lumMod val="75000"/>
                  </a:schemeClr>
                </a:solidFill>
                <a:latin typeface="Calibri" panose="020F0502020204030204" pitchFamily="34" charset="0"/>
                <a:cs typeface="Calibri" panose="020F0502020204030204" pitchFamily="34" charset="0"/>
              </a:rPr>
              <a:t>San Francisco Unified </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184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2483893" y="6067651"/>
            <a:ext cx="6026499"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$130,000 = $77.38/hr.</a:t>
            </a:r>
          </a:p>
          <a:p>
            <a:pPr algn="ctr" defTabSz="914400">
              <a:defRPr/>
            </a:pPr>
            <a:r>
              <a:rPr lang="en-US" sz="2000" dirty="0">
                <a:solidFill>
                  <a:srgbClr val="7030A0"/>
                </a:solidFill>
                <a:latin typeface="Arial" panose="020B0604020202020204"/>
              </a:rPr>
              <a:t>Superintendent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$155,000 = $90.11/hr.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$3,255-$13,000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   254 -$1,994</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362</TotalTime>
  <Words>1096</Words>
  <Application>Microsoft Office PowerPoint</Application>
  <PresentationFormat>On-screen Show (4:3)</PresentationFormat>
  <Paragraphs>107</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San Francisco Unified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Costley</cp:lastModifiedBy>
  <cp:revision>32</cp:revision>
  <dcterms:created xsi:type="dcterms:W3CDTF">2022-08-02T19:12:40Z</dcterms:created>
  <dcterms:modified xsi:type="dcterms:W3CDTF">2024-04-11T18:50:08Z</dcterms:modified>
</cp:coreProperties>
</file>