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2023-2024 and 2024-2025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2023-2024 and 2024-2025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5/20/24 with 2023-2024 and 2024-2025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5/20/24 with 2023-2024 and 2024-2025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a:t>Updated 5/20/24 </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3968791"/>
              </p:ext>
            </p:extLst>
          </p:nvPr>
        </p:nvGraphicFramePr>
        <p:xfrm>
          <a:off x="384468" y="2113431"/>
          <a:ext cx="4341855" cy="3345673"/>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602473">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Simi Valley Unified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$54,699-$64,476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err="1">
                          <a:solidFill>
                            <a:schemeClr val="tx2"/>
                          </a:solidFill>
                          <a:latin typeface="Calibri"/>
                          <a:ea typeface="Calibri"/>
                          <a:cs typeface="Calibri"/>
                          <a:sym typeface="Calibri"/>
                        </a:rPr>
                        <a:t>Conejo</a:t>
                      </a:r>
                      <a:r>
                        <a:rPr lang="en-US" sz="2400" b="1" u="none" strike="noStrike" cap="none" dirty="0">
                          <a:solidFill>
                            <a:schemeClr val="tx2"/>
                          </a:solidFill>
                          <a:latin typeface="Calibri"/>
                          <a:ea typeface="Calibri"/>
                          <a:cs typeface="Calibri"/>
                          <a:sym typeface="Calibri"/>
                        </a:rPr>
                        <a:t> Valley Unified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$63,611-$74,388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Ventura Unified School District </a:t>
                      </a:r>
                      <a:r>
                        <a:rPr lang="en-US" sz="1400" b="1" u="none" strike="noStrike" cap="none" dirty="0">
                          <a:solidFill>
                            <a:schemeClr val="tx2"/>
                          </a:solidFill>
                          <a:latin typeface="Calibri"/>
                          <a:ea typeface="Calibri"/>
                          <a:cs typeface="Calibri"/>
                          <a:sym typeface="Calibri"/>
                        </a:rPr>
                        <a:t>(24-25)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$58,866-$67,016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596773284"/>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$64,500 = $44/hr.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$74,700 = $51/hr.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Google Shape;278;p13">
            <a:extLst>
              <a:ext uri="{FF2B5EF4-FFF2-40B4-BE49-F238E27FC236}">
                <a16:creationId xmlns:a16="http://schemas.microsoft.com/office/drawing/2014/main" id="{37AEB1D9-CA6A-C5D8-864E-F18650D9A05F}"/>
              </a:ext>
            </a:extLst>
          </p:cNvPr>
          <p:cNvGraphicFramePr/>
          <p:nvPr>
            <p:extLst>
              <p:ext uri="{D42A27DB-BD31-4B8C-83A1-F6EECF244321}">
                <p14:modId xmlns:p14="http://schemas.microsoft.com/office/powerpoint/2010/main" val="597213136"/>
              </p:ext>
            </p:extLst>
          </p:nvPr>
        </p:nvGraphicFramePr>
        <p:xfrm>
          <a:off x="384467" y="2113431"/>
          <a:ext cx="5568472" cy="3345673"/>
        </p:xfrm>
        <a:graphic>
          <a:graphicData uri="http://schemas.openxmlformats.org/drawingml/2006/table">
            <a:tbl>
              <a:tblPr>
                <a:noFill/>
              </a:tblPr>
              <a:tblGrid>
                <a:gridCol w="3150228">
                  <a:extLst>
                    <a:ext uri="{9D8B030D-6E8A-4147-A177-3AD203B41FA5}">
                      <a16:colId xmlns:a16="http://schemas.microsoft.com/office/drawing/2014/main" val="20000"/>
                    </a:ext>
                  </a:extLst>
                </a:gridCol>
                <a:gridCol w="1209122">
                  <a:extLst>
                    <a:ext uri="{9D8B030D-6E8A-4147-A177-3AD203B41FA5}">
                      <a16:colId xmlns:a16="http://schemas.microsoft.com/office/drawing/2014/main" val="20001"/>
                    </a:ext>
                  </a:extLst>
                </a:gridCol>
                <a:gridCol w="1209122">
                  <a:extLst>
                    <a:ext uri="{9D8B030D-6E8A-4147-A177-3AD203B41FA5}">
                      <a16:colId xmlns:a16="http://schemas.microsoft.com/office/drawing/2014/main" val="287395944"/>
                    </a:ext>
                  </a:extLst>
                </a:gridCol>
              </a:tblGrid>
              <a:tr h="602473">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Simi Valley Unified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$54,699-$64,476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$58,850-$80,136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err="1">
                          <a:solidFill>
                            <a:schemeClr val="tx2"/>
                          </a:solidFill>
                          <a:latin typeface="Calibri"/>
                          <a:ea typeface="Calibri"/>
                          <a:cs typeface="Calibri"/>
                          <a:sym typeface="Calibri"/>
                        </a:rPr>
                        <a:t>Conejo</a:t>
                      </a:r>
                      <a:r>
                        <a:rPr lang="en-US" sz="2400" b="1" u="none" strike="noStrike" cap="none" dirty="0">
                          <a:solidFill>
                            <a:schemeClr val="tx2"/>
                          </a:solidFill>
                          <a:latin typeface="Calibri"/>
                          <a:ea typeface="Calibri"/>
                          <a:cs typeface="Calibri"/>
                          <a:sym typeface="Calibri"/>
                        </a:rPr>
                        <a:t> Valley Unified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$63,611-$74,388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$70,974-$90,573</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Ventura Unified School District </a:t>
                      </a:r>
                      <a:r>
                        <a:rPr lang="en-US" sz="1400" b="1" u="none" strike="noStrike" cap="none" dirty="0">
                          <a:solidFill>
                            <a:schemeClr val="tx2"/>
                          </a:solidFill>
                          <a:latin typeface="Calibri"/>
                          <a:ea typeface="Calibri"/>
                          <a:cs typeface="Calibri"/>
                          <a:sym typeface="Calibri"/>
                        </a:rPr>
                        <a:t>(24-25)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$58,866-$67,016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$67,502-$80,216</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596773284"/>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$107,000 = $72/hr.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3" name="Google Shape;278;p13">
            <a:extLst>
              <a:ext uri="{FF2B5EF4-FFF2-40B4-BE49-F238E27FC236}">
                <a16:creationId xmlns:a16="http://schemas.microsoft.com/office/drawing/2014/main" id="{ECDF5C1A-3D26-57DB-48AF-76C4822CD43F}"/>
              </a:ext>
            </a:extLst>
          </p:cNvPr>
          <p:cNvGraphicFramePr/>
          <p:nvPr>
            <p:extLst>
              <p:ext uri="{D42A27DB-BD31-4B8C-83A1-F6EECF244321}">
                <p14:modId xmlns:p14="http://schemas.microsoft.com/office/powerpoint/2010/main" val="2690992842"/>
              </p:ext>
            </p:extLst>
          </p:nvPr>
        </p:nvGraphicFramePr>
        <p:xfrm>
          <a:off x="384467" y="2113431"/>
          <a:ext cx="8449312" cy="3345673"/>
        </p:xfrm>
        <a:graphic>
          <a:graphicData uri="http://schemas.openxmlformats.org/drawingml/2006/table">
            <a:tbl>
              <a:tblPr>
                <a:noFill/>
              </a:tblPr>
              <a:tblGrid>
                <a:gridCol w="3082064">
                  <a:extLst>
                    <a:ext uri="{9D8B030D-6E8A-4147-A177-3AD203B41FA5}">
                      <a16:colId xmlns:a16="http://schemas.microsoft.com/office/drawing/2014/main" val="20000"/>
                    </a:ext>
                  </a:extLst>
                </a:gridCol>
                <a:gridCol w="1310185">
                  <a:extLst>
                    <a:ext uri="{9D8B030D-6E8A-4147-A177-3AD203B41FA5}">
                      <a16:colId xmlns:a16="http://schemas.microsoft.com/office/drawing/2014/main" val="20001"/>
                    </a:ext>
                  </a:extLst>
                </a:gridCol>
                <a:gridCol w="1296538">
                  <a:extLst>
                    <a:ext uri="{9D8B030D-6E8A-4147-A177-3AD203B41FA5}">
                      <a16:colId xmlns:a16="http://schemas.microsoft.com/office/drawing/2014/main" val="287395944"/>
                    </a:ext>
                  </a:extLst>
                </a:gridCol>
                <a:gridCol w="1364776">
                  <a:extLst>
                    <a:ext uri="{9D8B030D-6E8A-4147-A177-3AD203B41FA5}">
                      <a16:colId xmlns:a16="http://schemas.microsoft.com/office/drawing/2014/main" val="3846776360"/>
                    </a:ext>
                  </a:extLst>
                </a:gridCol>
                <a:gridCol w="1395749">
                  <a:extLst>
                    <a:ext uri="{9D8B030D-6E8A-4147-A177-3AD203B41FA5}">
                      <a16:colId xmlns:a16="http://schemas.microsoft.com/office/drawing/2014/main" val="4229627310"/>
                    </a:ext>
                  </a:extLst>
                </a:gridCol>
              </a:tblGrid>
              <a:tr h="602473">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Simi Valley Unified School District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$54,699-$64,476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$58,850-$80,136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$77,000-$80,136</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$101,787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err="1">
                          <a:solidFill>
                            <a:schemeClr val="tx2"/>
                          </a:solidFill>
                          <a:latin typeface="Calibri"/>
                          <a:ea typeface="Calibri"/>
                          <a:cs typeface="Calibri"/>
                          <a:sym typeface="Calibri"/>
                        </a:rPr>
                        <a:t>Conejo</a:t>
                      </a:r>
                      <a:r>
                        <a:rPr lang="en-US" sz="2400" b="1" u="none" strike="noStrike" cap="none" dirty="0">
                          <a:solidFill>
                            <a:schemeClr val="tx2"/>
                          </a:solidFill>
                          <a:latin typeface="Calibri"/>
                          <a:ea typeface="Calibri"/>
                          <a:cs typeface="Calibri"/>
                          <a:sym typeface="Calibri"/>
                        </a:rPr>
                        <a:t> Valley Unified School District </a:t>
                      </a:r>
                      <a:r>
                        <a:rPr lang="en-US" sz="1400" b="1" u="none" strike="noStrike" cap="none" dirty="0">
                          <a:solidFill>
                            <a:schemeClr val="tx2"/>
                          </a:solidFill>
                          <a:latin typeface="Calibri"/>
                          <a:ea typeface="Calibri"/>
                          <a:cs typeface="Calibri"/>
                          <a:sym typeface="Calibri"/>
                        </a:rPr>
                        <a:t>(23-24)</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$63,611-$74,388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$70,974-$90,573</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$86,468-$90,573</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$119,357</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Ventura Unified School District </a:t>
                      </a:r>
                      <a:r>
                        <a:rPr lang="en-US" sz="1400" b="1" u="none" strike="noStrike" cap="none" dirty="0">
                          <a:solidFill>
                            <a:schemeClr val="tx2"/>
                          </a:solidFill>
                          <a:latin typeface="Calibri"/>
                          <a:ea typeface="Calibri"/>
                          <a:cs typeface="Calibri"/>
                          <a:sym typeface="Calibri"/>
                        </a:rPr>
                        <a:t>(24-25)</a:t>
                      </a: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$58,866-$67,016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$67,502-$80,216</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$74,204-$83,626</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ea typeface="Calibri" panose="020F0502020204030204" pitchFamily="34" charset="0"/>
                          <a:cs typeface="Calibri" panose="020F0502020204030204" pitchFamily="34" charset="0"/>
                        </a:rPr>
                        <a:t>$94,383-$106,670</a:t>
                      </a:r>
                      <a:endParaRPr sz="2400" dirty="0">
                        <a:solidFill>
                          <a:srgbClr val="272D41"/>
                        </a:solidFill>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596773284"/>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331815821"/>
              </p:ext>
            </p:extLst>
          </p:nvPr>
        </p:nvGraphicFramePr>
        <p:xfrm>
          <a:off x="342900" y="1919467"/>
          <a:ext cx="8458200" cy="351879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208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$114,228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$155,386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Executive Director – Educational Services</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225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$162,554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$190,566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223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$132,438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$181,371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$219,627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None/>
                      </a:pP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$291,604</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None/>
                      </a:pP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$134,800 = $81/hr.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$291.604 = $140/hr.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$1,088-$6,865</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$1,342-$6,995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383</TotalTime>
  <Words>1153</Words>
  <Application>Microsoft Office PowerPoint</Application>
  <PresentationFormat>On-screen Show (4:3)</PresentationFormat>
  <Paragraphs>123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32</cp:revision>
  <dcterms:created xsi:type="dcterms:W3CDTF">2022-08-02T19:12:40Z</dcterms:created>
  <dcterms:modified xsi:type="dcterms:W3CDTF">2024-05-20T18:56:42Z</dcterms:modified>
</cp:coreProperties>
</file>