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130" autoAdjust="0"/>
    <p:restoredTop sz="80292" autoAdjust="0"/>
  </p:normalViewPr>
  <p:slideViewPr>
    <p:cSldViewPr snapToGrid="0">
      <p:cViewPr varScale="1">
        <p:scale>
          <a:sx n="94" d="100"/>
          <a:sy n="94" d="100"/>
        </p:scale>
        <p:origin x="117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10/28/26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10.28.26 with 2026-2027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10.28.26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10.28.26 with 2026-2027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10.28.26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10.28.26 with 2026-2027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10/28/26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10/28/26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10/28/26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10/28/26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10/28/26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10/28/26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10/28/26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10/28/26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10/28/26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10/28/26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186-day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$66,200 = $44.49/hr.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2" name="Google Shape;278;p13">
            <a:extLst>
              <a:ext uri="{FF2B5EF4-FFF2-40B4-BE49-F238E27FC236}">
                <a16:creationId xmlns:a16="http://schemas.microsoft.com/office/drawing/2014/main" id="{2A1F1EC3-2B30-A7F2-86D3-03B65D64C844}"/>
              </a:ext>
            </a:extLst>
          </p:cNvPr>
          <p:cNvGraphicFramePr/>
          <p:nvPr>
            <p:extLst>
              <p:ext uri="{D42A27DB-BD31-4B8C-83A1-F6EECF244321}">
                <p14:modId xmlns:p14="http://schemas.microsoft.com/office/powerpoint/2010/main" val="235550894"/>
              </p:ext>
            </p:extLst>
          </p:nvPr>
        </p:nvGraphicFramePr>
        <p:xfrm>
          <a:off x="351321" y="2340679"/>
          <a:ext cx="4081244" cy="23905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Santa Cruz City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$66,350 - $71,966</a:t>
                      </a:r>
                      <a:endParaRPr lang="en-US"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Pajaro Valley USD</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$60,287 - $62,399</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186-day contract </a:t>
            </a:r>
            <a:r>
              <a:rPr lang="en-US" sz="2400" dirty="0">
                <a:solidFill>
                  <a:srgbClr val="7030A0"/>
                </a:solidFill>
                <a:sym typeface="Calibri"/>
              </a:rPr>
              <a:t>→</a:t>
            </a:r>
            <a:r>
              <a:rPr lang="en-US" sz="2400" dirty="0">
                <a:solidFill>
                  <a:srgbClr val="7030A0"/>
                </a:solidFill>
              </a:rPr>
              <a:t> $75,700 = $50.87/hr.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5" name="Google Shape;278;p13">
            <a:extLst>
              <a:ext uri="{FF2B5EF4-FFF2-40B4-BE49-F238E27FC236}">
                <a16:creationId xmlns:a16="http://schemas.microsoft.com/office/drawing/2014/main" id="{EBAE4EAE-1522-EB79-C215-7E5060457F97}"/>
              </a:ext>
            </a:extLst>
          </p:cNvPr>
          <p:cNvGraphicFramePr/>
          <p:nvPr>
            <p:extLst>
              <p:ext uri="{D42A27DB-BD31-4B8C-83A1-F6EECF244321}">
                <p14:modId xmlns:p14="http://schemas.microsoft.com/office/powerpoint/2010/main" val="952986378"/>
              </p:ext>
            </p:extLst>
          </p:nvPr>
        </p:nvGraphicFramePr>
        <p:xfrm>
          <a:off x="351321" y="2340679"/>
          <a:ext cx="7007324" cy="23905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Santa Cruz City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$66,350 - $71,966</a:t>
                      </a:r>
                      <a:endParaRPr lang="en-US"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$75,215 - $86,986</a:t>
                      </a:r>
                      <a:endParaRPr lang="en-US"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$76,634 - $88,405</a:t>
                      </a:r>
                      <a:endParaRPr lang="en-US"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Pajaro Valley USD</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$60,287 - $62,399</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$63,023 - $73,735</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$65,230 - $75,942</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1393579069"/>
              </p:ext>
            </p:extLst>
          </p:nvPr>
        </p:nvGraphicFramePr>
        <p:xfrm>
          <a:off x="351321" y="2340679"/>
          <a:ext cx="8470364" cy="23905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Santa Cruz City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$66,350 - $71,966</a:t>
                      </a:r>
                      <a:endParaRPr lang="en-US"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$75,215 - $86,986</a:t>
                      </a:r>
                      <a:endParaRPr lang="en-US"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$76,634 - $88,405</a:t>
                      </a:r>
                      <a:endParaRPr lang="en-US"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$87,937 - $109,479</a:t>
                      </a:r>
                      <a:endParaRPr lang="en-US"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Pajaro Valley USD</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$60,287 - $62,399</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$63,023 - $73,735</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$65,230 - $75,942</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$75,942 - $102,727</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672055"/>
            <a:ext cx="6195514" cy="830997"/>
          </a:xfrm>
          <a:prstGeom prst="rect">
            <a:avLst/>
          </a:prstGeom>
          <a:noFill/>
        </p:spPr>
        <p:txBody>
          <a:bodyPr wrap="square" rtlCol="0">
            <a:spAutoFit/>
          </a:bodyPr>
          <a:lstStyle/>
          <a:p>
            <a:pPr lvl="0" algn="ctr" defTabSz="914400">
              <a:defRPr/>
            </a:pPr>
            <a:r>
              <a:rPr lang="en-US" sz="2400" dirty="0">
                <a:solidFill>
                  <a:srgbClr val="7030A0"/>
                </a:solidFill>
              </a:rPr>
              <a:t>186-day contract </a:t>
            </a:r>
            <a:r>
              <a:rPr lang="en-US" sz="2400" dirty="0">
                <a:solidFill>
                  <a:srgbClr val="7030A0"/>
                </a:solidFill>
                <a:sym typeface="Calibri"/>
              </a:rPr>
              <a:t>→</a:t>
            </a:r>
            <a:r>
              <a:rPr lang="en-US" sz="2400" dirty="0">
                <a:solidFill>
                  <a:srgbClr val="7030A0"/>
                </a:solidFill>
              </a:rPr>
              <a:t> $95,000 = $63.84/hr.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1739305033"/>
              </p:ext>
            </p:extLst>
          </p:nvPr>
        </p:nvGraphicFramePr>
        <p:xfrm>
          <a:off x="367395" y="2253761"/>
          <a:ext cx="8490001" cy="316252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1601364">
                  <a:extLst>
                    <a:ext uri="{9D8B030D-6E8A-4147-A177-3AD203B41FA5}">
                      <a16:colId xmlns:a16="http://schemas.microsoft.com/office/drawing/2014/main" val="20002"/>
                    </a:ext>
                  </a:extLst>
                </a:gridCol>
                <a:gridCol w="1482365">
                  <a:extLst>
                    <a:ext uri="{9D8B030D-6E8A-4147-A177-3AD203B41FA5}">
                      <a16:colId xmlns:a16="http://schemas.microsoft.com/office/drawing/2014/main" val="20003"/>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220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$111,917</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$152,272</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222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$129,743</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$177,624</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a:solidFill>
                            <a:srgbClr val="002060"/>
                          </a:solidFill>
                          <a:latin typeface="Calibri"/>
                          <a:ea typeface="Calibri"/>
                          <a:cs typeface="Calibri"/>
                          <a:sym typeface="Calibri"/>
                        </a:rPr>
                        <a:t>Assistant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223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$163,561</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$230,519</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573756096"/>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dirty="0">
                          <a:solidFill>
                            <a:srgbClr val="002060"/>
                          </a:solidFill>
                          <a:latin typeface="Calibri"/>
                          <a:ea typeface="Calibri"/>
                          <a:cs typeface="Calibri"/>
                          <a:sym typeface="Calibri"/>
                        </a:rPr>
                        <a:t>Deputy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223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$228,000</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$297,462</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2210400115"/>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186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$150,000 @ 221 days = $84.84/hr.</a:t>
            </a:r>
          </a:p>
          <a:p>
            <a:pPr algn="ctr" defTabSz="914400">
              <a:defRPr/>
            </a:pPr>
            <a:r>
              <a:rPr lang="en-US" sz="2000" dirty="0">
                <a:solidFill>
                  <a:srgbClr val="7030A0"/>
                </a:solidFill>
                <a:latin typeface="Arial" panose="020B0604020202020204"/>
              </a:rPr>
              <a:t>$260,000 @ 223 days = $145.74/hr.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$1,304 - $5,641</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$969 - $5,641</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374</TotalTime>
  <Words>1126</Words>
  <Application>Microsoft Macintosh PowerPoint</Application>
  <PresentationFormat>On-screen Show (4:3)</PresentationFormat>
  <Paragraphs>115</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43</cp:revision>
  <dcterms:created xsi:type="dcterms:W3CDTF">2022-08-02T19:12:40Z</dcterms:created>
  <dcterms:modified xsi:type="dcterms:W3CDTF">2026-10-28T18:49:34Z</dcterms:modified>
</cp:coreProperties>
</file>