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959982F-19D0-47A8-AA76-A3B226A4F1B6}" v="44" dt="2026-03-20T17:48:11.1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0126" autoAdjust="0"/>
  </p:normalViewPr>
  <p:slideViewPr>
    <p:cSldViewPr snapToGrid="0">
      <p:cViewPr varScale="1">
        <p:scale>
          <a:sx n="86" d="100"/>
          <a:sy n="86" d="100"/>
        </p:scale>
        <p:origin x="215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ristopher Deyo" userId="Z/hcvjDwRW7ZWwOyrZB7xfsJstaDf4sO3WHHuklp2K0=" providerId="None" clId="Web-{3959982F-19D0-47A8-AA76-A3B226A4F1B6}"/>
    <pc:docChg chg="modSld">
      <pc:chgData name="Christopher Deyo" userId="Z/hcvjDwRW7ZWwOyrZB7xfsJstaDf4sO3WHHuklp2K0=" providerId="None" clId="Web-{3959982F-19D0-47A8-AA76-A3B226A4F1B6}" dt="2026-03-20T17:48:08.620" v="17" actId="20577"/>
      <pc:docMkLst>
        <pc:docMk/>
      </pc:docMkLst>
      <pc:sldChg chg="modSp">
        <pc:chgData name="Christopher Deyo" userId="Z/hcvjDwRW7ZWwOyrZB7xfsJstaDf4sO3WHHuklp2K0=" providerId="None" clId="Web-{3959982F-19D0-47A8-AA76-A3B226A4F1B6}" dt="2026-03-20T17:48:08.620" v="17" actId="20577"/>
        <pc:sldMkLst>
          <pc:docMk/>
          <pc:sldMk cId="0" sldId="275"/>
        </pc:sldMkLst>
        <pc:spChg chg="mod">
          <ac:chgData name="Christopher Deyo" userId="Z/hcvjDwRW7ZWwOyrZB7xfsJstaDf4sO3WHHuklp2K0=" providerId="None" clId="Web-{3959982F-19D0-47A8-AA76-A3B226A4F1B6}" dt="2026-03-20T17:48:08.620" v="17" actId="20577"/>
          <ac:spMkLst>
            <pc:docMk/>
            <pc:sldMk cId="0" sldId="275"/>
            <ac:spMk id="6" creationId="{6753AEE6-69F5-3A7B-C56E-1A725E2EDC90}"/>
          </ac:spMkLst>
        </pc:spChg>
        <pc:spChg chg="mod">
          <ac:chgData name="Christopher Deyo" userId="Z/hcvjDwRW7ZWwOyrZB7xfsJstaDf4sO3WHHuklp2K0=" providerId="None" clId="Web-{3959982F-19D0-47A8-AA76-A3B226A4F1B6}" dt="2026-03-20T17:48:00.401" v="12" actId="20577"/>
          <ac:spMkLst>
            <pc:docMk/>
            <pc:sldMk cId="0" sldId="275"/>
            <ac:spMk id="7" creationId="{F0F54594-FB8A-83A8-7F55-AF822DA8D368}"/>
          </ac:spMkLst>
        </pc:spChg>
      </pc:sldChg>
      <pc:sldChg chg="modSp">
        <pc:chgData name="Christopher Deyo" userId="Z/hcvjDwRW7ZWwOyrZB7xfsJstaDf4sO3WHHuklp2K0=" providerId="None" clId="Web-{3959982F-19D0-47A8-AA76-A3B226A4F1B6}" dt="2026-03-20T17:46:08.010" v="3" actId="1076"/>
        <pc:sldMkLst>
          <pc:docMk/>
          <pc:sldMk cId="2279090587" sldId="541"/>
        </pc:sldMkLst>
        <pc:graphicFrameChg chg="mod modGraphic">
          <ac:chgData name="Christopher Deyo" userId="Z/hcvjDwRW7ZWwOyrZB7xfsJstaDf4sO3WHHuklp2K0=" providerId="None" clId="Web-{3959982F-19D0-47A8-AA76-A3B226A4F1B6}" dt="2026-03-20T17:46:08.010" v="3" actId="1076"/>
          <ac:graphicFrameMkLst>
            <pc:docMk/>
            <pc:sldMk cId="2279090587" sldId="541"/>
            <ac:graphicFrameMk id="5" creationId="{13F70D58-16D2-4F1E-A389-5D606072419F}"/>
          </ac:graphicFrameMkLst>
        </pc:graphicFrameChg>
      </pc:sldChg>
      <pc:sldChg chg="modSp">
        <pc:chgData name="Christopher Deyo" userId="Z/hcvjDwRW7ZWwOyrZB7xfsJstaDf4sO3WHHuklp2K0=" providerId="None" clId="Web-{3959982F-19D0-47A8-AA76-A3B226A4F1B6}" dt="2026-03-20T17:45:58.151" v="2" actId="1076"/>
        <pc:sldMkLst>
          <pc:docMk/>
          <pc:sldMk cId="1884505765" sldId="546"/>
        </pc:sldMkLst>
        <pc:graphicFrameChg chg="mod">
          <ac:chgData name="Christopher Deyo" userId="Z/hcvjDwRW7ZWwOyrZB7xfsJstaDf4sO3WHHuklp2K0=" providerId="None" clId="Web-{3959982F-19D0-47A8-AA76-A3B226A4F1B6}" dt="2026-03-20T17:45:58.151" v="2" actId="1076"/>
          <ac:graphicFrameMkLst>
            <pc:docMk/>
            <pc:sldMk cId="1884505765" sldId="546"/>
            <ac:graphicFrameMk id="2" creationId="{07CFE0ED-E8E2-449C-8315-4AB37037E637}"/>
          </ac:graphicFrameMkLst>
        </pc:graphicFrameChg>
      </pc:sldChg>
      <pc:sldChg chg="modSp">
        <pc:chgData name="Christopher Deyo" userId="Z/hcvjDwRW7ZWwOyrZB7xfsJstaDf4sO3WHHuklp2K0=" providerId="None" clId="Web-{3959982F-19D0-47A8-AA76-A3B226A4F1B6}" dt="2026-03-20T17:46:14.354" v="7"/>
        <pc:sldMkLst>
          <pc:docMk/>
          <pc:sldMk cId="3963401268" sldId="547"/>
        </pc:sldMkLst>
        <pc:graphicFrameChg chg="mod modGraphic">
          <ac:chgData name="Christopher Deyo" userId="Z/hcvjDwRW7ZWwOyrZB7xfsJstaDf4sO3WHHuklp2K0=" providerId="None" clId="Web-{3959982F-19D0-47A8-AA76-A3B226A4F1B6}" dt="2026-03-20T17:46:14.354" v="7"/>
          <ac:graphicFrameMkLst>
            <pc:docMk/>
            <pc:sldMk cId="3963401268" sldId="547"/>
            <ac:graphicFrameMk id="4" creationId="{5E17D0B1-FC9E-4DB8-AB60-E5F5B25E3048}"/>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3/30/26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data</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a:t>
            </a:r>
            <a:r>
              <a:rPr lang="en-US" dirty="0" err="1"/>
              <a:t>xxxx</a:t>
            </a:r>
            <a:r>
              <a:rPr lang="en-US" dirty="0"/>
              <a:t> to $</a:t>
            </a:r>
            <a:r>
              <a:rPr lang="en-US" dirty="0" err="1"/>
              <a:t>yyyyy</a:t>
            </a:r>
            <a:r>
              <a:rPr lang="en-US" dirty="0"/>
              <a:t>. Teachers have a school year contract that is typically XXX days. That means a starting teachers hourly wage is about $YY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RECOMMENDATION: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request so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data</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full-time. Our districts provide an increase for additional education which you can see in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2025-2026 data</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has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3/20/26 with 2025-2026 data</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therefore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3/20/26 with </a:t>
            </a:r>
            <a:r>
              <a:rPr lang="en-US"/>
              <a:t>2025-2026 data</a:t>
            </a:r>
            <a:endParaRPr lang="en-US" dirty="0"/>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3/30/26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3/30/26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3/30/26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3/30/26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3/30/26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3/30/26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3/30/26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3/30/26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3/30/26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3/30/26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3/30/26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3/30/26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3/30/26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3/30/26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3/30/26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490975" y="5786203"/>
            <a:ext cx="1652619" cy="1071797"/>
          </a:xfrm>
          <a:prstGeom prst="rect">
            <a:avLst/>
          </a:prstGeom>
          <a:noFill/>
          <a:ln>
            <a:noFill/>
          </a:ln>
        </p:spPr>
      </p:pic>
      <p:sp>
        <p:nvSpPr>
          <p:cNvPr id="279" name="Google Shape;279;p13"/>
          <p:cNvSpPr txBox="1">
            <a:spLocks noGrp="1"/>
          </p:cNvSpPr>
          <p:nvPr>
            <p:ph type="title"/>
          </p:nvPr>
        </p:nvSpPr>
        <p:spPr>
          <a:xfrm>
            <a:off x="11289" y="26424"/>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970598"/>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$64,000 = $43.24/hr.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3243F0B3-D457-4909-BAAE-CB26EE7702CB}"/>
              </a:ext>
            </a:extLst>
          </p:cNvPr>
          <p:cNvGraphicFramePr>
            <a:graphicFrameLocks noGrp="1"/>
          </p:cNvGraphicFramePr>
          <p:nvPr>
            <p:extLst>
              <p:ext uri="{D42A27DB-BD31-4B8C-83A1-F6EECF244321}">
                <p14:modId xmlns:p14="http://schemas.microsoft.com/office/powerpoint/2010/main" val="3805366823"/>
              </p:ext>
            </p:extLst>
          </p:nvPr>
        </p:nvGraphicFramePr>
        <p:xfrm>
          <a:off x="672596" y="1446858"/>
          <a:ext cx="4081244" cy="4317460"/>
        </p:xfrm>
        <a:graphic>
          <a:graphicData uri="http://schemas.openxmlformats.org/drawingml/2006/table">
            <a:tbl>
              <a:tblPr>
                <a:noFill/>
              </a:tblPr>
              <a:tblGrid>
                <a:gridCol w="2618204">
                  <a:extLst>
                    <a:ext uri="{9D8B030D-6E8A-4147-A177-3AD203B41FA5}">
                      <a16:colId xmlns:a16="http://schemas.microsoft.com/office/drawing/2014/main" val="3009847722"/>
                    </a:ext>
                  </a:extLst>
                </a:gridCol>
                <a:gridCol w="1463040">
                  <a:extLst>
                    <a:ext uri="{9D8B030D-6E8A-4147-A177-3AD203B41FA5}">
                      <a16:colId xmlns:a16="http://schemas.microsoft.com/office/drawing/2014/main" val="3599669939"/>
                    </a:ext>
                  </a:extLst>
                </a:gridCol>
              </a:tblGrid>
              <a:tr h="461553">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681939381"/>
                  </a:ext>
                </a:extLst>
              </a:tr>
              <a:tr h="970888">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San Diego Unified  </a:t>
                      </a:r>
                      <a:r>
                        <a:rPr lang="en-US" sz="1400" b="1" u="none" strike="noStrike" cap="none" dirty="0">
                          <a:solidFill>
                            <a:schemeClr val="tx2"/>
                          </a:solidFill>
                          <a:latin typeface="Calibri"/>
                          <a:ea typeface="Calibri"/>
                          <a:cs typeface="Calibri"/>
                          <a:sym typeface="Calibri"/>
                        </a:rPr>
                        <a:t>(Effective 2025)</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$59,491 -$76,247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008512320"/>
                  </a:ext>
                </a:extLst>
              </a:tr>
              <a:tr h="970888">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Oceanside Unified  </a:t>
                      </a:r>
                      <a:r>
                        <a:rPr lang="en-US" sz="1400" b="1" u="none" strike="noStrike" cap="none" dirty="0">
                          <a:solidFill>
                            <a:schemeClr val="tx2"/>
                          </a:solidFill>
                          <a:latin typeface="Calibri"/>
                          <a:ea typeface="Calibri"/>
                          <a:cs typeface="Calibri"/>
                          <a:sym typeface="Calibri"/>
                        </a:rPr>
                        <a:t> (25-26)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$54,384 - $65,492</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659979207"/>
                  </a:ext>
                </a:extLst>
              </a:tr>
              <a:tr h="87171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kern="1200" cap="none" dirty="0">
                          <a:solidFill>
                            <a:schemeClr val="tx2"/>
                          </a:solidFill>
                          <a:latin typeface="Calibri"/>
                          <a:ea typeface="Calibri"/>
                          <a:cs typeface="Calibri"/>
                          <a:sym typeface="Calibri"/>
                        </a:rPr>
                        <a:t>Sweetwater UHSD  </a:t>
                      </a:r>
                      <a:r>
                        <a:rPr lang="en-US" sz="2400" b="1" u="none" strike="noStrike" cap="none" dirty="0">
                          <a:solidFill>
                            <a:schemeClr val="tx2"/>
                          </a:solidFill>
                          <a:latin typeface="Calibri"/>
                          <a:ea typeface="Calibri"/>
                          <a:cs typeface="Calibri"/>
                          <a:sym typeface="Calibri"/>
                        </a:rPr>
                        <a:t> </a:t>
                      </a:r>
                      <a:r>
                        <a:rPr lang="en-US" sz="1400" b="1" u="none" strike="noStrike" cap="none" dirty="0">
                          <a:solidFill>
                            <a:schemeClr val="tx2"/>
                          </a:solidFill>
                          <a:latin typeface="Calibri"/>
                          <a:ea typeface="Calibri"/>
                          <a:cs typeface="Calibri"/>
                          <a:sym typeface="Calibri"/>
                        </a:rPr>
                        <a:t>(25-26)</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$58,029 - $77,618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307207944"/>
                  </a:ext>
                </a:extLst>
              </a:tr>
              <a:tr h="478485">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br>
                        <a:rPr lang="en-US" sz="2400" b="1" u="none" strike="noStrike" kern="1200" cap="none" dirty="0">
                          <a:solidFill>
                            <a:schemeClr val="tx2"/>
                          </a:solidFill>
                          <a:latin typeface="Calibri"/>
                          <a:ea typeface="Calibri"/>
                          <a:cs typeface="Calibri"/>
                          <a:sym typeface="Calibri"/>
                        </a:rPr>
                      </a:br>
                      <a:r>
                        <a:rPr lang="en-US" sz="2400" b="1" u="none" strike="noStrike" kern="1200" cap="none" dirty="0">
                          <a:solidFill>
                            <a:schemeClr val="tx2"/>
                          </a:solidFill>
                          <a:latin typeface="Calibri"/>
                          <a:ea typeface="Calibri"/>
                          <a:cs typeface="Calibri"/>
                          <a:sym typeface="Calibri"/>
                        </a:rPr>
                        <a:t>Escondido UHSD</a:t>
                      </a:r>
                    </a:p>
                    <a:p>
                      <a:pPr marL="0" marR="0" lvl="0" indent="0" algn="l" defTabSz="914400" rtl="0" eaLnBrk="1" fontAlgn="auto" latinLnBrk="0" hangingPunct="1">
                        <a:lnSpc>
                          <a:spcPct val="90000"/>
                        </a:lnSpc>
                        <a:spcBef>
                          <a:spcPts val="0"/>
                        </a:spcBef>
                        <a:spcAft>
                          <a:spcPts val="0"/>
                        </a:spcAft>
                        <a:buClrTx/>
                        <a:buSzTx/>
                        <a:buFontTx/>
                        <a:buNone/>
                        <a:tabLst/>
                        <a:defRPr/>
                      </a:pPr>
                      <a:r>
                        <a:rPr lang="en-US" sz="1400" b="1" u="none" strike="noStrike" cap="none" dirty="0">
                          <a:solidFill>
                            <a:schemeClr val="tx2"/>
                          </a:solidFill>
                          <a:latin typeface="Calibri"/>
                          <a:ea typeface="Calibri"/>
                          <a:cs typeface="Calibri"/>
                          <a:sym typeface="Calibri"/>
                        </a:rPr>
                        <a:t>(25-26)</a:t>
                      </a:r>
                    </a:p>
                    <a:p>
                      <a:pPr marL="0" marR="0" lvl="0" indent="0" algn="l" rtl="0">
                        <a:lnSpc>
                          <a:spcPct val="90000"/>
                        </a:lnSpc>
                        <a:spcBef>
                          <a:spcPts val="0"/>
                        </a:spcBef>
                        <a:spcAft>
                          <a:spcPts val="0"/>
                        </a:spcAft>
                        <a:buNone/>
                      </a:pP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$66,100 - $80,047</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257940668"/>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23474"/>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576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$77,000 = $52.03/hr.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Google Shape;278;p13">
            <a:extLst>
              <a:ext uri="{FF2B5EF4-FFF2-40B4-BE49-F238E27FC236}">
                <a16:creationId xmlns:a16="http://schemas.microsoft.com/office/drawing/2014/main" id="{B32530D8-15B9-5F8D-90C7-D10D12DE4F5E}"/>
              </a:ext>
            </a:extLst>
          </p:cNvPr>
          <p:cNvGraphicFramePr/>
          <p:nvPr>
            <p:extLst>
              <p:ext uri="{D42A27DB-BD31-4B8C-83A1-F6EECF244321}">
                <p14:modId xmlns:p14="http://schemas.microsoft.com/office/powerpoint/2010/main" val="3678109273"/>
              </p:ext>
            </p:extLst>
          </p:nvPr>
        </p:nvGraphicFramePr>
        <p:xfrm>
          <a:off x="363415" y="1242348"/>
          <a:ext cx="7007324" cy="42193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yr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yr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San Diego Unified  </a:t>
                      </a:r>
                      <a:r>
                        <a:rPr lang="en-US" sz="1400" b="1" u="none" strike="noStrike" cap="none" dirty="0">
                          <a:solidFill>
                            <a:schemeClr val="tx2"/>
                          </a:solidFill>
                          <a:latin typeface="Calibri"/>
                          <a:ea typeface="Calibri"/>
                          <a:cs typeface="Calibri"/>
                          <a:sym typeface="Calibri"/>
                        </a:rPr>
                        <a:t>(Effective 2025)</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$50,743 -$65,035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$71,594 - $88,837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$75,225 - $88,837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Oceanside Unified  </a:t>
                      </a:r>
                      <a:r>
                        <a:rPr lang="en-US" sz="1400" b="1" u="none" strike="noStrike" cap="none" dirty="0">
                          <a:solidFill>
                            <a:schemeClr val="tx2"/>
                          </a:solidFill>
                          <a:latin typeface="Calibri"/>
                          <a:ea typeface="Calibri"/>
                          <a:cs typeface="Calibri"/>
                          <a:sym typeface="Calibri"/>
                        </a:rPr>
                        <a:t> (25-26)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$48,342 - $58,215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$65,492 - $83,052</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$68,480 - $86,040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kern="1200" cap="none" dirty="0">
                          <a:solidFill>
                            <a:schemeClr val="tx2"/>
                          </a:solidFill>
                          <a:latin typeface="Calibri"/>
                          <a:ea typeface="Calibri"/>
                          <a:cs typeface="Calibri"/>
                          <a:sym typeface="Calibri"/>
                        </a:rPr>
                        <a:t>Sweetwater UHSD  </a:t>
                      </a:r>
                      <a:r>
                        <a:rPr lang="en-US" sz="2400" b="1" u="none" strike="noStrike" cap="none" dirty="0">
                          <a:solidFill>
                            <a:schemeClr val="tx2"/>
                          </a:solidFill>
                          <a:latin typeface="Calibri"/>
                          <a:ea typeface="Calibri"/>
                          <a:cs typeface="Calibri"/>
                          <a:sym typeface="Calibri"/>
                        </a:rPr>
                        <a:t> </a:t>
                      </a:r>
                      <a:r>
                        <a:rPr lang="en-US" sz="1400" b="1" u="none" strike="noStrike" cap="none" dirty="0">
                          <a:solidFill>
                            <a:schemeClr val="tx2"/>
                          </a:solidFill>
                          <a:latin typeface="Calibri"/>
                          <a:ea typeface="Calibri"/>
                          <a:cs typeface="Calibri"/>
                          <a:sym typeface="Calibri"/>
                        </a:rPr>
                        <a:t>(25-26)</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$58,029 - $77,618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$72,354 - $89,078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$95,860 - $98,723</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301531863"/>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kern="1200" cap="none" dirty="0">
                          <a:solidFill>
                            <a:schemeClr val="tx2"/>
                          </a:solidFill>
                          <a:latin typeface="Calibri"/>
                          <a:ea typeface="Calibri"/>
                          <a:cs typeface="Calibri"/>
                          <a:sym typeface="Calibri"/>
                        </a:rPr>
                        <a:t>Escondido UHSD</a:t>
                      </a:r>
                    </a:p>
                    <a:p>
                      <a:pPr marL="0" marR="0" lvl="0" indent="0" algn="l" defTabSz="914400" rtl="0" eaLnBrk="1" fontAlgn="auto" latinLnBrk="0" hangingPunct="1">
                        <a:lnSpc>
                          <a:spcPct val="90000"/>
                        </a:lnSpc>
                        <a:spcBef>
                          <a:spcPts val="0"/>
                        </a:spcBef>
                        <a:spcAft>
                          <a:spcPts val="0"/>
                        </a:spcAft>
                        <a:buClrTx/>
                        <a:buSzTx/>
                        <a:buFontTx/>
                        <a:buNone/>
                        <a:tabLst/>
                        <a:defRPr/>
                      </a:pPr>
                      <a:r>
                        <a:rPr lang="en-US" sz="1400" b="1" u="none" strike="noStrike" cap="none" dirty="0">
                          <a:solidFill>
                            <a:schemeClr val="tx2"/>
                          </a:solidFill>
                          <a:latin typeface="Calibri"/>
                          <a:ea typeface="Calibri"/>
                          <a:cs typeface="Calibri"/>
                          <a:sym typeface="Calibri"/>
                        </a:rPr>
                        <a:t>(25-26)</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$66,100 - $80,047</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$81,458 - $95,398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$88,707 - $99,025</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425725869"/>
                  </a:ext>
                </a:extLst>
              </a:tr>
            </a:tbl>
          </a:graphicData>
        </a:graphic>
      </p:graphicFrame>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93496"/>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2800" dirty="0">
                <a:solidFill>
                  <a:srgbClr val="272D41"/>
                </a:solidFill>
                <a:latin typeface="Calibri"/>
                <a:ea typeface="Calibri"/>
                <a:cs typeface="Calibri"/>
                <a:sym typeface="Calibri"/>
              </a:rPr>
              <a:t>school-year</a:t>
            </a:r>
            <a:r>
              <a:rPr lang="en-US" sz="2800" b="1" dirty="0">
                <a:solidFill>
                  <a:srgbClr val="272D41"/>
                </a:solidFill>
                <a:latin typeface="Calibri"/>
                <a:ea typeface="Calibri"/>
                <a:cs typeface="Calibri"/>
                <a:sym typeface="Calibri"/>
              </a:rPr>
              <a:t> contracts</a:t>
            </a:r>
            <a:endParaRPr sz="2800"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4239786165"/>
              </p:ext>
            </p:extLst>
          </p:nvPr>
        </p:nvGraphicFramePr>
        <p:xfrm>
          <a:off x="363415" y="1242348"/>
          <a:ext cx="8470364" cy="4219387"/>
        </p:xfrm>
        <a:graphic>
          <a:graphicData uri="http://schemas.openxmlformats.org/drawingml/2006/table">
            <a:tbl>
              <a:tblPr>
                <a:noFill/>
              </a:tblPr>
              <a:tblGrid>
                <a:gridCol w="261820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561787">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yr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yr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90000"/>
                        </a:lnSpc>
                        <a:spcBef>
                          <a:spcPts val="0"/>
                        </a:spcBef>
                        <a:spcAft>
                          <a:spcPts val="0"/>
                        </a:spcAft>
                        <a:buNone/>
                      </a:pPr>
                      <a:r>
                        <a:rPr lang="en-US" sz="2400" b="1" u="none" strike="noStrike" cap="none" dirty="0">
                          <a:solidFill>
                            <a:schemeClr val="tx2"/>
                          </a:solidFill>
                          <a:latin typeface="Calibri"/>
                          <a:ea typeface="Calibri"/>
                          <a:cs typeface="Calibri"/>
                          <a:sym typeface="Calibri"/>
                        </a:rPr>
                        <a:t>San Diego Unified  </a:t>
                      </a:r>
                      <a:r>
                        <a:rPr lang="en-US" sz="1400" b="1" u="none" strike="noStrike" cap="none" dirty="0">
                          <a:solidFill>
                            <a:schemeClr val="tx2"/>
                          </a:solidFill>
                          <a:latin typeface="Calibri"/>
                          <a:ea typeface="Calibri"/>
                          <a:cs typeface="Calibri"/>
                          <a:sym typeface="Calibri"/>
                        </a:rPr>
                        <a:t>(Effective 2025)</a:t>
                      </a:r>
                      <a:endParaRPr sz="1400"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$50,743 -$65,035</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$71,594 - $88,837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$75,225 - $88,837</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u="none" strike="noStrike" cap="none" dirty="0">
                          <a:solidFill>
                            <a:srgbClr val="272D41"/>
                          </a:solidFill>
                          <a:latin typeface="Calibri"/>
                          <a:ea typeface="Calibri"/>
                          <a:cs typeface="Calibri"/>
                          <a:sym typeface="Calibri"/>
                        </a:rPr>
                        <a:t>$96,289 </a:t>
                      </a:r>
                      <a:r>
                        <a:rPr lang="en-US" sz="2400" u="none" strike="noStrike" cap="none" dirty="0">
                          <a:solidFill>
                            <a:srgbClr val="272D41"/>
                          </a:solidFill>
                          <a:latin typeface="Calibri"/>
                          <a:ea typeface="Calibri"/>
                          <a:cs typeface="Calibri"/>
                        </a:rPr>
                        <a:t>- $</a:t>
                      </a:r>
                      <a:r>
                        <a:rPr lang="en-US" sz="2400" u="none" strike="noStrike" cap="none" dirty="0">
                          <a:solidFill>
                            <a:srgbClr val="272D41"/>
                          </a:solidFill>
                          <a:latin typeface="Calibri"/>
                          <a:ea typeface="Calibri"/>
                          <a:cs typeface="Calibri"/>
                          <a:sym typeface="Calibri"/>
                        </a:rPr>
                        <a:t>122,869</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90000"/>
                        </a:lnSpc>
                        <a:spcBef>
                          <a:spcPts val="0"/>
                        </a:spcBef>
                        <a:spcAft>
                          <a:spcPts val="0"/>
                        </a:spcAft>
                        <a:buNone/>
                      </a:pPr>
                      <a:r>
                        <a:rPr lang="en-US" sz="2400" b="1" u="none" strike="noStrike" kern="1200" cap="none" dirty="0">
                          <a:solidFill>
                            <a:schemeClr val="tx2"/>
                          </a:solidFill>
                          <a:latin typeface="Calibri"/>
                          <a:ea typeface="Calibri"/>
                          <a:cs typeface="Calibri"/>
                          <a:sym typeface="Calibri"/>
                        </a:rPr>
                        <a:t>Oceanside Unified  </a:t>
                      </a:r>
                      <a:r>
                        <a:rPr lang="en-US" sz="1400" b="1" u="none" strike="noStrike" cap="none" dirty="0">
                          <a:solidFill>
                            <a:schemeClr val="tx2"/>
                          </a:solidFill>
                          <a:latin typeface="Calibri"/>
                          <a:ea typeface="Calibri"/>
                          <a:cs typeface="Calibri"/>
                          <a:sym typeface="Calibri"/>
                        </a:rPr>
                        <a:t> (25-26)</a:t>
                      </a:r>
                      <a:endParaRPr sz="1400" b="1" u="none" strike="noStrike" cap="none" dirty="0">
                        <a:solidFill>
                          <a:schemeClr val="tx2"/>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$48,342 - $58,215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$65,492 - $83,052</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$68,480 - $86,040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90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$93,754 - $109,194</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kern="1200" cap="none" dirty="0">
                          <a:solidFill>
                            <a:schemeClr val="tx2"/>
                          </a:solidFill>
                          <a:latin typeface="Calibri"/>
                          <a:ea typeface="Calibri"/>
                          <a:cs typeface="Calibri"/>
                          <a:sym typeface="Calibri"/>
                        </a:rPr>
                        <a:t>Sweetwater UHSD  </a:t>
                      </a:r>
                      <a:r>
                        <a:rPr lang="en-US" sz="2400" b="1" u="none" strike="noStrike" cap="none" dirty="0">
                          <a:solidFill>
                            <a:schemeClr val="tx2"/>
                          </a:solidFill>
                          <a:latin typeface="Calibri"/>
                          <a:ea typeface="Calibri"/>
                          <a:cs typeface="Calibri"/>
                          <a:sym typeface="Calibri"/>
                        </a:rPr>
                        <a:t> </a:t>
                      </a:r>
                      <a:r>
                        <a:rPr lang="en-US" sz="1400" b="1" u="none" strike="noStrike" cap="none" dirty="0">
                          <a:solidFill>
                            <a:schemeClr val="tx2"/>
                          </a:solidFill>
                          <a:latin typeface="Calibri"/>
                          <a:ea typeface="Calibri"/>
                          <a:cs typeface="Calibri"/>
                          <a:sym typeface="Calibri"/>
                        </a:rPr>
                        <a:t>(25-26)</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$58,029 - $77,618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$72,354 - $89,078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$95,860 - $98,723</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$121,639</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3301531863"/>
                  </a:ext>
                </a:extLst>
              </a:tr>
              <a:tr h="91440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u="none" strike="noStrike" kern="1200" cap="none" dirty="0">
                          <a:solidFill>
                            <a:schemeClr val="tx2"/>
                          </a:solidFill>
                          <a:latin typeface="Calibri"/>
                          <a:ea typeface="Calibri"/>
                          <a:cs typeface="Calibri"/>
                          <a:sym typeface="Calibri"/>
                        </a:rPr>
                        <a:t>Escondido UHSD</a:t>
                      </a:r>
                    </a:p>
                    <a:p>
                      <a:pPr marL="0" marR="0" lvl="0" indent="0" algn="l" defTabSz="914400" rtl="0" eaLnBrk="1" fontAlgn="auto" latinLnBrk="0" hangingPunct="1">
                        <a:lnSpc>
                          <a:spcPct val="90000"/>
                        </a:lnSpc>
                        <a:spcBef>
                          <a:spcPts val="0"/>
                        </a:spcBef>
                        <a:spcAft>
                          <a:spcPts val="0"/>
                        </a:spcAft>
                        <a:buClrTx/>
                        <a:buSzTx/>
                        <a:buFontTx/>
                        <a:buNone/>
                        <a:tabLst/>
                        <a:defRPr/>
                      </a:pPr>
                      <a:r>
                        <a:rPr lang="en-US" sz="1400" b="1" u="none" strike="noStrike" cap="none" dirty="0">
                          <a:solidFill>
                            <a:schemeClr val="tx2"/>
                          </a:solidFill>
                          <a:latin typeface="Calibri"/>
                          <a:ea typeface="Calibri"/>
                          <a:cs typeface="Calibri"/>
                          <a:sym typeface="Calibri"/>
                        </a:rPr>
                        <a:t>(25-26)</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$66,100 - $80,047</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$81,458 - $95,398</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$88,707 - $99,025</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90000"/>
                        </a:lnSpc>
                        <a:spcBef>
                          <a:spcPts val="0"/>
                        </a:spcBef>
                        <a:spcAft>
                          <a:spcPts val="0"/>
                        </a:spcAft>
                        <a:buClrTx/>
                        <a:buSzTx/>
                        <a:buFontTx/>
                        <a:buNone/>
                        <a:tabLst/>
                        <a:defRPr/>
                      </a:pPr>
                      <a:r>
                        <a:rPr lang="en-US" sz="2400" dirty="0">
                          <a:solidFill>
                            <a:srgbClr val="272D41"/>
                          </a:solidFill>
                          <a:latin typeface="Calibri" panose="020F0502020204030204" pitchFamily="34" charset="0"/>
                          <a:cs typeface="Calibri" panose="020F0502020204030204" pitchFamily="34" charset="0"/>
                        </a:rPr>
                        <a:t>$107,128 - $121,203</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425725869"/>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18601"/>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185-day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$105,000 = $70.95/hr.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3206447579"/>
              </p:ext>
            </p:extLst>
          </p:nvPr>
        </p:nvGraphicFramePr>
        <p:xfrm>
          <a:off x="1209210" y="2786579"/>
          <a:ext cx="7482404" cy="1779223"/>
        </p:xfrm>
        <a:graphic>
          <a:graphicData uri="http://schemas.openxmlformats.org/drawingml/2006/table">
            <a:tbl>
              <a:tblPr>
                <a:noFill/>
              </a:tblPr>
              <a:tblGrid>
                <a:gridCol w="3122158">
                  <a:extLst>
                    <a:ext uri="{9D8B030D-6E8A-4147-A177-3AD203B41FA5}">
                      <a16:colId xmlns:a16="http://schemas.microsoft.com/office/drawing/2014/main" val="20000"/>
                    </a:ext>
                  </a:extLst>
                </a:gridCol>
                <a:gridCol w="1520792">
                  <a:extLst>
                    <a:ext uri="{9D8B030D-6E8A-4147-A177-3AD203B41FA5}">
                      <a16:colId xmlns:a16="http://schemas.microsoft.com/office/drawing/2014/main" val="20001"/>
                    </a:ext>
                  </a:extLst>
                </a:gridCol>
                <a:gridCol w="1395663">
                  <a:extLst>
                    <a:ext uri="{9D8B030D-6E8A-4147-A177-3AD203B41FA5}">
                      <a16:colId xmlns:a16="http://schemas.microsoft.com/office/drawing/2014/main" val="20002"/>
                    </a:ext>
                  </a:extLst>
                </a:gridCol>
                <a:gridCol w="1443791">
                  <a:extLst>
                    <a:ext uri="{9D8B030D-6E8A-4147-A177-3AD203B41FA5}">
                      <a16:colId xmlns:a16="http://schemas.microsoft.com/office/drawing/2014/main" val="3800654958"/>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b="1"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91650">
                <a:tc>
                  <a:txBody>
                    <a:bodyPr/>
                    <a:lstStyle/>
                    <a:p>
                      <a:pPr marL="0" marR="0" lvl="0" indent="0" algn="l" rtl="0">
                        <a:lnSpc>
                          <a:spcPct val="90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204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$107,990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$174,238</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91650">
                <a:tc>
                  <a:txBody>
                    <a:bodyPr/>
                    <a:lstStyle/>
                    <a:p>
                      <a:pPr marL="0" marR="0" lvl="0" indent="0" algn="l" defTabSz="914400" rtl="0" eaLnBrk="1" fontAlgn="auto" latinLnBrk="0" hangingPunct="1">
                        <a:lnSpc>
                          <a:spcPct val="90000"/>
                        </a:lnSpc>
                        <a:spcBef>
                          <a:spcPts val="0"/>
                        </a:spcBef>
                        <a:spcAft>
                          <a:spcPts val="0"/>
                        </a:spcAft>
                        <a:buClrTx/>
                        <a:buSzTx/>
                        <a:buFontTx/>
                        <a:buNone/>
                        <a:tabLst/>
                        <a:defRPr/>
                      </a:pPr>
                      <a:r>
                        <a:rPr lang="en-US" sz="2400" b="1" dirty="0">
                          <a:solidFill>
                            <a:srgbClr val="002060"/>
                          </a:solidFill>
                          <a:latin typeface="Calibri"/>
                          <a:ea typeface="Calibri"/>
                          <a:cs typeface="Times New Roman"/>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228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u="none" strike="noStrike" cap="none" dirty="0">
                          <a:solidFill>
                            <a:schemeClr val="tx1"/>
                          </a:solidFill>
                          <a:latin typeface="+mj-lt"/>
                          <a:ea typeface="Calibri"/>
                          <a:cs typeface="Calibri"/>
                          <a:sym typeface="Calibri"/>
                        </a:rPr>
                        <a:t>$146,155</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90000"/>
                        </a:lnSpc>
                        <a:spcBef>
                          <a:spcPts val="0"/>
                        </a:spcBef>
                        <a:spcAft>
                          <a:spcPts val="0"/>
                        </a:spcAft>
                        <a:buNone/>
                      </a:pPr>
                      <a:r>
                        <a:rPr lang="en-US" sz="2000" dirty="0">
                          <a:solidFill>
                            <a:schemeClr val="tx1"/>
                          </a:solidFill>
                          <a:latin typeface="+mj-lt"/>
                        </a:rPr>
                        <a:t>$207,201</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80050" y="328683"/>
            <a:ext cx="6940630" cy="1734579"/>
          </a:xfrm>
          <a:prstGeom prst="rect">
            <a:avLst/>
          </a:prstGeom>
          <a:noFill/>
          <a:ln>
            <a:noFill/>
          </a:ln>
        </p:spPr>
        <p:txBody>
          <a:bodyPr spcFirstLastPara="1" wrap="square" lIns="91425" tIns="45700" rIns="91425" bIns="45700" anchor="t" anchorCtr="0">
            <a:normAutofit fontScale="90000"/>
          </a:bodyPr>
          <a:lstStyle/>
          <a:p>
            <a:pPr marL="0" lvl="0" indent="0" algn="l" rtl="0">
              <a:lnSpc>
                <a:spcPct val="120000"/>
              </a:lnSpc>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r>
              <a:rPr lang="en-US" sz="3100" dirty="0">
                <a:solidFill>
                  <a:schemeClr val="tx2">
                    <a:lumMod val="75000"/>
                  </a:schemeClr>
                </a:solidFill>
                <a:latin typeface="Calibri" panose="020F0502020204030204" pitchFamily="34" charset="0"/>
                <a:cs typeface="Calibri" panose="020F0502020204030204" pitchFamily="34" charset="0"/>
              </a:rPr>
              <a:t>San Diego Unified and Oceanside Unified </a:t>
            </a:r>
            <a:endParaRPr sz="3100"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265394" y="5709743"/>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185 days</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859D9A1-EC66-F80E-2EF8-0E8D39E16046}"/>
              </a:ext>
            </a:extLst>
          </p:cNvPr>
          <p:cNvSpPr txBox="1"/>
          <p:nvPr/>
        </p:nvSpPr>
        <p:spPr>
          <a:xfrm>
            <a:off x="3925935" y="1995628"/>
            <a:ext cx="1170375" cy="707886"/>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LARGE</a:t>
            </a:r>
          </a:p>
          <a:p>
            <a:r>
              <a:rPr lang="en-US" sz="1000" b="1" dirty="0">
                <a:ea typeface="Open Sans" panose="020B0606030504020204" pitchFamily="34" charset="0"/>
                <a:cs typeface="Open Sans" panose="020B0606030504020204" pitchFamily="34" charset="0"/>
              </a:rPr>
              <a:t>COMMITMENTS</a:t>
            </a:r>
          </a:p>
          <a:p>
            <a:r>
              <a:rPr lang="en-US" sz="1000" dirty="0">
                <a:ea typeface="Open Sans" panose="020B0606030504020204" pitchFamily="34" charset="0"/>
                <a:cs typeface="Open Sans" panose="020B0606030504020204" pitchFamily="34" charset="0"/>
              </a:rPr>
              <a:t>like head coach, debate, or band</a:t>
            </a:r>
          </a:p>
        </p:txBody>
      </p:sp>
      <p:sp>
        <p:nvSpPr>
          <p:cNvPr id="5" name="TextBox 4">
            <a:extLst>
              <a:ext uri="{FF2B5EF4-FFF2-40B4-BE49-F238E27FC236}">
                <a16:creationId xmlns:a16="http://schemas.microsoft.com/office/drawing/2014/main" id="{B8FB5193-55C3-8233-CF59-21DF16A7987B}"/>
              </a:ext>
            </a:extLst>
          </p:cNvPr>
          <p:cNvSpPr txBox="1"/>
          <p:nvPr/>
        </p:nvSpPr>
        <p:spPr>
          <a:xfrm>
            <a:off x="2919579" y="3885444"/>
            <a:ext cx="1858200" cy="400110"/>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SMALL COMMITMENTS</a:t>
            </a:r>
          </a:p>
          <a:p>
            <a:r>
              <a:rPr lang="en-US" sz="1000" dirty="0">
                <a:ea typeface="Open Sans" panose="020B0606030504020204" pitchFamily="34" charset="0"/>
                <a:cs typeface="Open Sans" panose="020B0606030504020204" pitchFamily="34" charset="0"/>
              </a:rPr>
              <a:t>like robotics club or yearbook</a:t>
            </a:r>
          </a:p>
        </p:txBody>
      </p:sp>
      <p:sp>
        <p:nvSpPr>
          <p:cNvPr id="6" name="TextBox 5">
            <a:extLst>
              <a:ext uri="{FF2B5EF4-FFF2-40B4-BE49-F238E27FC236}">
                <a16:creationId xmlns:a16="http://schemas.microsoft.com/office/drawing/2014/main" id="{6753AEE6-69F5-3A7B-C56E-1A725E2EDC90}"/>
              </a:ext>
            </a:extLst>
          </p:cNvPr>
          <p:cNvSpPr txBox="1"/>
          <p:nvPr/>
        </p:nvSpPr>
        <p:spPr>
          <a:xfrm>
            <a:off x="2997507" y="2038552"/>
            <a:ext cx="1097504" cy="646331"/>
          </a:xfrm>
          <a:prstGeom prst="rect">
            <a:avLst/>
          </a:prstGeom>
          <a:noFill/>
        </p:spPr>
        <p:txBody>
          <a:bodyPr wrap="square" lIns="91440" tIns="45720" rIns="91440" bIns="45720" rtlCol="0" anchor="t">
            <a:spAutoFit/>
          </a:bodyPr>
          <a:lstStyle/>
          <a:p>
            <a:r>
              <a:rPr lang="en-US" sz="1800" b="1" dirty="0">
                <a:solidFill>
                  <a:srgbClr val="814892"/>
                </a:solidFill>
              </a:rPr>
              <a:t>$</a:t>
            </a:r>
            <a:r>
              <a:rPr lang="en-US" b="1" dirty="0">
                <a:solidFill>
                  <a:srgbClr val="814892"/>
                </a:solidFill>
              </a:rPr>
              <a:t>2,761</a:t>
            </a:r>
            <a:r>
              <a:rPr lang="en-US" sz="1800" b="1" dirty="0">
                <a:solidFill>
                  <a:srgbClr val="814892"/>
                </a:solidFill>
              </a:rPr>
              <a:t> </a:t>
            </a:r>
            <a:r>
              <a:rPr lang="en-US" b="1" dirty="0">
                <a:solidFill>
                  <a:srgbClr val="814892"/>
                </a:solidFill>
              </a:rPr>
              <a:t>- $4,666</a:t>
            </a:r>
            <a:endParaRPr lang="en-US" sz="1800" b="1" dirty="0">
              <a:solidFill>
                <a:srgbClr val="814892"/>
              </a:solidFill>
            </a:endParaRPr>
          </a:p>
        </p:txBody>
      </p:sp>
      <p:sp>
        <p:nvSpPr>
          <p:cNvPr id="7" name="TextBox 6">
            <a:extLst>
              <a:ext uri="{FF2B5EF4-FFF2-40B4-BE49-F238E27FC236}">
                <a16:creationId xmlns:a16="http://schemas.microsoft.com/office/drawing/2014/main" id="{F0F54594-FB8A-83A8-7F55-AF822DA8D368}"/>
              </a:ext>
            </a:extLst>
          </p:cNvPr>
          <p:cNvSpPr txBox="1"/>
          <p:nvPr/>
        </p:nvSpPr>
        <p:spPr>
          <a:xfrm>
            <a:off x="3944450" y="3462042"/>
            <a:ext cx="1097504" cy="646331"/>
          </a:xfrm>
          <a:prstGeom prst="rect">
            <a:avLst/>
          </a:prstGeom>
          <a:noFill/>
        </p:spPr>
        <p:txBody>
          <a:bodyPr wrap="square" lIns="91440" tIns="45720" rIns="91440" bIns="45720" rtlCol="0" anchor="t">
            <a:spAutoFit/>
          </a:bodyPr>
          <a:lstStyle/>
          <a:p>
            <a:r>
              <a:rPr lang="en-US" sz="1800" b="1">
                <a:solidFill>
                  <a:srgbClr val="814892"/>
                </a:solidFill>
              </a:rPr>
              <a:t>$586 </a:t>
            </a:r>
            <a:r>
              <a:rPr lang="en-US" b="1">
                <a:solidFill>
                  <a:srgbClr val="814892"/>
                </a:solidFill>
              </a:rPr>
              <a:t>- </a:t>
            </a:r>
            <a:r>
              <a:rPr lang="en-US" b="1" dirty="0">
                <a:solidFill>
                  <a:srgbClr val="814892"/>
                </a:solidFill>
              </a:rPr>
              <a:t>$</a:t>
            </a:r>
            <a:r>
              <a:rPr lang="en-US" sz="1800" b="1" dirty="0">
                <a:solidFill>
                  <a:srgbClr val="814892"/>
                </a:solidFill>
              </a:rPr>
              <a:t>4,666</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352</TotalTime>
  <Words>1182</Words>
  <Application>Microsoft Macintosh PowerPoint</Application>
  <PresentationFormat>On-screen Show (4:3)</PresentationFormat>
  <Paragraphs>130</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San Diego Unified and Oceanside Unified </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34</cp:revision>
  <dcterms:created xsi:type="dcterms:W3CDTF">2022-08-02T19:12:40Z</dcterms:created>
  <dcterms:modified xsi:type="dcterms:W3CDTF">2026-03-30T19:05:56Z</dcterms:modified>
</cp:coreProperties>
</file>