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80284" autoAdjust="0"/>
  </p:normalViewPr>
  <p:slideViewPr>
    <p:cSldViewPr snapToGrid="0">
      <p:cViewPr varScale="1">
        <p:scale>
          <a:sx n="86" d="100"/>
          <a:sy n="86" d="100"/>
        </p:scale>
        <p:origin x="202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4/3/26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4.3.26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4.3.26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4.3.26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4.3.26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4.3.26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4/3/26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4/3/26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4/3/26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4/3/26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4/3/26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4/3/26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4/3/26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4/3/26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4/3/26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4/3/26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4/3/26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4/3/26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4/3/26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4/3/26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4/3/26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4/3/26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4/3/26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4/3/26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4/3/26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4/3/26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4/3/26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4/3/26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4/3/26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4/3/26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185-day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$72,000 = $48.65/hr.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3243F0B3-D457-4909-BAAE-CB26EE7702CB}"/>
              </a:ext>
            </a:extLst>
          </p:cNvPr>
          <p:cNvGraphicFramePr>
            <a:graphicFrameLocks noGrp="1"/>
          </p:cNvGraphicFramePr>
          <p:nvPr>
            <p:extLst>
              <p:ext uri="{D42A27DB-BD31-4B8C-83A1-F6EECF244321}">
                <p14:modId xmlns:p14="http://schemas.microsoft.com/office/powerpoint/2010/main" val="52691771"/>
              </p:ext>
            </p:extLst>
          </p:nvPr>
        </p:nvGraphicFramePr>
        <p:xfrm>
          <a:off x="490756" y="2232421"/>
          <a:ext cx="4081244" cy="2393157"/>
        </p:xfrm>
        <a:graphic>
          <a:graphicData uri="http://schemas.openxmlformats.org/drawingml/2006/table">
            <a:tbl>
              <a:tblPr>
                <a:noFill/>
              </a:tblPr>
              <a:tblGrid>
                <a:gridCol w="2618204">
                  <a:extLst>
                    <a:ext uri="{9D8B030D-6E8A-4147-A177-3AD203B41FA5}">
                      <a16:colId xmlns:a16="http://schemas.microsoft.com/office/drawing/2014/main" val="3009847722"/>
                    </a:ext>
                  </a:extLst>
                </a:gridCol>
                <a:gridCol w="1463040">
                  <a:extLst>
                    <a:ext uri="{9D8B030D-6E8A-4147-A177-3AD203B41FA5}">
                      <a16:colId xmlns:a16="http://schemas.microsoft.com/office/drawing/2014/main" val="3599669939"/>
                    </a:ext>
                  </a:extLst>
                </a:gridCol>
              </a:tblGrid>
              <a:tr h="56435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681939381"/>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Riverside Unified  </a:t>
                      </a:r>
                      <a:r>
                        <a:rPr lang="en-US" sz="1400" b="1" u="none" strike="noStrike" cap="none" dirty="0">
                          <a:solidFill>
                            <a:schemeClr val="tx2"/>
                          </a:solidFill>
                          <a:latin typeface="Calibri"/>
                          <a:ea typeface="Calibri"/>
                          <a:cs typeface="Calibri"/>
                          <a:sym typeface="Calibri"/>
                        </a:rPr>
                        <a:t>(25-26)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$74,796 -$82,176</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008512320"/>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Temecula Valley Unified  </a:t>
                      </a:r>
                      <a:r>
                        <a:rPr lang="en-US" sz="1400" b="1" u="none" strike="noStrike" cap="none" dirty="0">
                          <a:solidFill>
                            <a:schemeClr val="tx2"/>
                          </a:solidFill>
                          <a:latin typeface="Calibri"/>
                          <a:ea typeface="Calibri"/>
                          <a:cs typeface="Calibri"/>
                          <a:sym typeface="Calibri"/>
                        </a:rPr>
                        <a:t> (25-26)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$62,862 - $72,293</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659979207"/>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185-day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$91,000 = $61.49/hr.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07CFE0ED-E8E2-449C-8315-4AB37037E637}"/>
              </a:ext>
            </a:extLst>
          </p:cNvPr>
          <p:cNvGraphicFramePr>
            <a:graphicFrameLocks noGrp="1"/>
          </p:cNvGraphicFramePr>
          <p:nvPr>
            <p:extLst>
              <p:ext uri="{D42A27DB-BD31-4B8C-83A1-F6EECF244321}">
                <p14:modId xmlns:p14="http://schemas.microsoft.com/office/powerpoint/2010/main" val="909901840"/>
              </p:ext>
            </p:extLst>
          </p:nvPr>
        </p:nvGraphicFramePr>
        <p:xfrm>
          <a:off x="347472" y="2147077"/>
          <a:ext cx="7007324" cy="2393157"/>
        </p:xfrm>
        <a:graphic>
          <a:graphicData uri="http://schemas.openxmlformats.org/drawingml/2006/table">
            <a:tbl>
              <a:tblPr>
                <a:noFill/>
              </a:tblPr>
              <a:tblGrid>
                <a:gridCol w="2618204">
                  <a:extLst>
                    <a:ext uri="{9D8B030D-6E8A-4147-A177-3AD203B41FA5}">
                      <a16:colId xmlns:a16="http://schemas.microsoft.com/office/drawing/2014/main" val="3624337783"/>
                    </a:ext>
                  </a:extLst>
                </a:gridCol>
                <a:gridCol w="1463040">
                  <a:extLst>
                    <a:ext uri="{9D8B030D-6E8A-4147-A177-3AD203B41FA5}">
                      <a16:colId xmlns:a16="http://schemas.microsoft.com/office/drawing/2014/main" val="3644179291"/>
                    </a:ext>
                  </a:extLst>
                </a:gridCol>
                <a:gridCol w="1463040">
                  <a:extLst>
                    <a:ext uri="{9D8B030D-6E8A-4147-A177-3AD203B41FA5}">
                      <a16:colId xmlns:a16="http://schemas.microsoft.com/office/drawing/2014/main" val="2069950001"/>
                    </a:ext>
                  </a:extLst>
                </a:gridCol>
                <a:gridCol w="1463040">
                  <a:extLst>
                    <a:ext uri="{9D8B030D-6E8A-4147-A177-3AD203B41FA5}">
                      <a16:colId xmlns:a16="http://schemas.microsoft.com/office/drawing/2014/main" val="3931126984"/>
                    </a:ext>
                  </a:extLst>
                </a:gridCol>
              </a:tblGrid>
              <a:tr h="56435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625298346"/>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Riverside Unified  </a:t>
                      </a:r>
                      <a:r>
                        <a:rPr lang="en-US" sz="1400" b="1" u="none" strike="noStrike" cap="none" dirty="0">
                          <a:solidFill>
                            <a:schemeClr val="tx2"/>
                          </a:solidFill>
                          <a:latin typeface="Calibri"/>
                          <a:ea typeface="Calibri"/>
                          <a:cs typeface="Calibri"/>
                          <a:sym typeface="Calibri"/>
                        </a:rPr>
                        <a:t>(25-26)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$74,796 -$82,176</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$85,947 - $98,779</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$90,679 - $103,723</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263352686"/>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Temecula Valley Unified  </a:t>
                      </a:r>
                      <a:r>
                        <a:rPr lang="en-US" sz="1400" b="1" u="none" strike="noStrike" cap="none" dirty="0">
                          <a:solidFill>
                            <a:schemeClr val="tx2"/>
                          </a:solidFill>
                          <a:latin typeface="Calibri"/>
                          <a:ea typeface="Calibri"/>
                          <a:cs typeface="Calibri"/>
                          <a:sym typeface="Calibri"/>
                        </a:rPr>
                        <a:t> (25-26)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$62,862 - $72,293</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$78,579 - $89,503</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$82,320 - $93,409</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501184320"/>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757330818"/>
              </p:ext>
            </p:extLst>
          </p:nvPr>
        </p:nvGraphicFramePr>
        <p:xfrm>
          <a:off x="363415" y="2105213"/>
          <a:ext cx="8470364" cy="23905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Riverside Unified  </a:t>
                      </a:r>
                      <a:r>
                        <a:rPr lang="en-US" sz="1400" b="1" u="none" strike="noStrike" cap="none" dirty="0">
                          <a:solidFill>
                            <a:schemeClr val="tx2"/>
                          </a:solidFill>
                          <a:latin typeface="Calibri"/>
                          <a:ea typeface="Calibri"/>
                          <a:cs typeface="Calibri"/>
                          <a:sym typeface="Calibri"/>
                        </a:rPr>
                        <a:t>(25-26)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$74,796 -$82,176</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$85,947 - $98,779</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$90,679 - $103,723</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$113,090 -$134,208</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Temecula Valley Unified  </a:t>
                      </a:r>
                      <a:r>
                        <a:rPr lang="en-US" sz="1400" b="1" u="none" strike="noStrike" cap="none" dirty="0">
                          <a:solidFill>
                            <a:schemeClr val="tx2"/>
                          </a:solidFill>
                          <a:latin typeface="Calibri"/>
                          <a:ea typeface="Calibri"/>
                          <a:cs typeface="Calibri"/>
                          <a:sym typeface="Calibri"/>
                        </a:rPr>
                        <a:t> (25-26)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$62,862 - $72,293</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$78,579 - $89,503</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$82,320 - $93,409</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$98,486 - $120,539</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185-day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$116,000 = $78.38/hr.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2398525435"/>
              </p:ext>
            </p:extLst>
          </p:nvPr>
        </p:nvGraphicFramePr>
        <p:xfrm>
          <a:off x="180050" y="2074696"/>
          <a:ext cx="8399548" cy="3162523"/>
        </p:xfrm>
        <a:graphic>
          <a:graphicData uri="http://schemas.openxmlformats.org/drawingml/2006/table">
            <a:tbl>
              <a:tblPr>
                <a:noFill/>
              </a:tblPr>
              <a:tblGrid>
                <a:gridCol w="3132007">
                  <a:extLst>
                    <a:ext uri="{9D8B030D-6E8A-4147-A177-3AD203B41FA5}">
                      <a16:colId xmlns:a16="http://schemas.microsoft.com/office/drawing/2014/main" val="20000"/>
                    </a:ext>
                  </a:extLst>
                </a:gridCol>
                <a:gridCol w="1669902">
                  <a:extLst>
                    <a:ext uri="{9D8B030D-6E8A-4147-A177-3AD203B41FA5}">
                      <a16:colId xmlns:a16="http://schemas.microsoft.com/office/drawing/2014/main" val="20001"/>
                    </a:ext>
                  </a:extLst>
                </a:gridCol>
                <a:gridCol w="1873771">
                  <a:extLst>
                    <a:ext uri="{9D8B030D-6E8A-4147-A177-3AD203B41FA5}">
                      <a16:colId xmlns:a16="http://schemas.microsoft.com/office/drawing/2014/main" val="20002"/>
                    </a:ext>
                  </a:extLst>
                </a:gridCol>
                <a:gridCol w="1723868">
                  <a:extLst>
                    <a:ext uri="{9D8B030D-6E8A-4147-A177-3AD203B41FA5}">
                      <a16:colId xmlns:a16="http://schemas.microsoft.com/office/drawing/2014/main" val="1313742622"/>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215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$129,748</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$187,107</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219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$151,507</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$217,615</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Assistant Superintendent</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220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$226,545</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$265,024</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3738770008"/>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Deputy Superintendent</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220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$306,628</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$398,770</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2138755427"/>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r>
              <a:rPr lang="en-US" sz="3600" dirty="0">
                <a:solidFill>
                  <a:schemeClr val="tx2">
                    <a:lumMod val="75000"/>
                  </a:schemeClr>
                </a:solidFill>
                <a:latin typeface="Calibri" panose="020F0502020204030204" pitchFamily="34" charset="0"/>
                <a:cs typeface="Calibri" panose="020F0502020204030204" pitchFamily="34" charset="0"/>
              </a:rPr>
              <a:t>Riverside County </a:t>
            </a: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265394" y="5709743"/>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185 days</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78099" y="2066841"/>
            <a:ext cx="1097504" cy="646331"/>
          </a:xfrm>
          <a:prstGeom prst="rect">
            <a:avLst/>
          </a:prstGeom>
          <a:noFill/>
        </p:spPr>
        <p:txBody>
          <a:bodyPr wrap="square" rtlCol="0">
            <a:spAutoFit/>
          </a:bodyPr>
          <a:lstStyle/>
          <a:p>
            <a:r>
              <a:rPr lang="en-US" sz="1800" b="1" dirty="0">
                <a:solidFill>
                  <a:srgbClr val="814892"/>
                </a:solidFill>
              </a:rPr>
              <a:t>$2,514 -$7,967</a:t>
            </a:r>
          </a:p>
        </p:txBody>
      </p:sp>
      <p:sp>
        <p:nvSpPr>
          <p:cNvPr id="7" name="TextBox 6">
            <a:extLst>
              <a:ext uri="{FF2B5EF4-FFF2-40B4-BE49-F238E27FC236}">
                <a16:creationId xmlns:a16="http://schemas.microsoft.com/office/drawing/2014/main" id="{F0F54594-FB8A-83A8-7F55-AF822DA8D368}"/>
              </a:ext>
            </a:extLst>
          </p:cNvPr>
          <p:cNvSpPr txBox="1"/>
          <p:nvPr/>
        </p:nvSpPr>
        <p:spPr>
          <a:xfrm>
            <a:off x="3783531" y="3392681"/>
            <a:ext cx="1097504" cy="646331"/>
          </a:xfrm>
          <a:prstGeom prst="rect">
            <a:avLst/>
          </a:prstGeom>
          <a:noFill/>
        </p:spPr>
        <p:txBody>
          <a:bodyPr wrap="square" rtlCol="0">
            <a:spAutoFit/>
          </a:bodyPr>
          <a:lstStyle/>
          <a:p>
            <a:r>
              <a:rPr lang="en-US" sz="1800" b="1" dirty="0">
                <a:solidFill>
                  <a:srgbClr val="814892"/>
                </a:solidFill>
              </a:rPr>
              <a:t>$255 -$7,966</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332</TotalTime>
  <Words>1085</Words>
  <Application>Microsoft Macintosh PowerPoint</Application>
  <PresentationFormat>On-screen Show (4:3)</PresentationFormat>
  <Paragraphs>113</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Riverside County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29</cp:revision>
  <dcterms:created xsi:type="dcterms:W3CDTF">2022-08-02T19:12:40Z</dcterms:created>
  <dcterms:modified xsi:type="dcterms:W3CDTF">2026-04-03T19:17:23Z</dcterms:modified>
</cp:coreProperties>
</file>