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75" autoAdjust="0"/>
    <p:restoredTop sz="80259" autoAdjust="0"/>
  </p:normalViewPr>
  <p:slideViewPr>
    <p:cSldViewPr snapToGrid="0">
      <p:cViewPr varScale="1">
        <p:scale>
          <a:sx n="90" d="100"/>
          <a:sy n="90" d="100"/>
        </p:scale>
        <p:origin x="202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10/29/26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10.29.26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10/29/26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741874"/>
            <a:ext cx="3276600" cy="1015663"/>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&amp; 1821462.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185-day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$72,500 = $48.99/hr.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0FC7C82D-4C7B-6E35-1837-4DF09363AFFE}"/>
              </a:ext>
            </a:extLst>
          </p:cNvPr>
          <p:cNvGraphicFramePr/>
          <p:nvPr>
            <p:extLst>
              <p:ext uri="{D42A27DB-BD31-4B8C-83A1-F6EECF244321}">
                <p14:modId xmlns:p14="http://schemas.microsoft.com/office/powerpoint/2010/main" val="141930387"/>
              </p:ext>
            </p:extLst>
          </p:nvPr>
        </p:nvGraphicFramePr>
        <p:xfrm>
          <a:off x="351321" y="1883479"/>
          <a:ext cx="4081244" cy="33049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Riverside USD  </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$74,796 -$82,176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Temecula Valley USD  </a:t>
                      </a:r>
                      <a:r>
                        <a:rPr lang="en-US" sz="1400" b="1" u="none" strike="noStrike" cap="none" dirty="0">
                          <a:solidFill>
                            <a:schemeClr val="tx2"/>
                          </a:solidFill>
                          <a:latin typeface="Calibri"/>
                          <a:ea typeface="Calibri"/>
                          <a:cs typeface="Calibri"/>
                          <a:sym typeface="Calibri"/>
                        </a:rPr>
                        <a:t> </a:t>
                      </a:r>
                      <a:br>
                        <a:rPr lang="en-US" sz="1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$62,862 - $72,293</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Alvord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$68,506 - $79,825</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190483371"/>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185-day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$91,000 = $61.49/hr.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5357D2A9-4375-1539-F0AB-A55112E5136F}"/>
              </a:ext>
            </a:extLst>
          </p:cNvPr>
          <p:cNvGraphicFramePr/>
          <p:nvPr>
            <p:extLst>
              <p:ext uri="{D42A27DB-BD31-4B8C-83A1-F6EECF244321}">
                <p14:modId xmlns:p14="http://schemas.microsoft.com/office/powerpoint/2010/main" val="2268598275"/>
              </p:ext>
            </p:extLst>
          </p:nvPr>
        </p:nvGraphicFramePr>
        <p:xfrm>
          <a:off x="351321" y="1883479"/>
          <a:ext cx="7007324" cy="33049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Riverside USD  </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$74,796 -$82,176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$85,947 - $98,779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$90,679 - $103,723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Temecula Valley USD  </a:t>
                      </a:r>
                      <a:r>
                        <a:rPr lang="en-US" sz="1400" b="1" u="none" strike="noStrike" cap="none" dirty="0">
                          <a:solidFill>
                            <a:schemeClr val="tx2"/>
                          </a:solidFill>
                          <a:latin typeface="Calibri"/>
                          <a:ea typeface="Calibri"/>
                          <a:cs typeface="Calibri"/>
                          <a:sym typeface="Calibri"/>
                        </a:rPr>
                        <a:t> </a:t>
                      </a:r>
                      <a:br>
                        <a:rPr lang="en-US" sz="1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$62,862 - $72,293</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$78,579 - $89,503</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$82,320 - $93,409</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Alvord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$68,506 - $79,825</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$68,506 - $94,045</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$90,630 - $104,448</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190483371"/>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214132"/>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399313146"/>
              </p:ext>
            </p:extLst>
          </p:nvPr>
        </p:nvGraphicFramePr>
        <p:xfrm>
          <a:off x="351321" y="1883479"/>
          <a:ext cx="8470364" cy="33049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Riverside USD  </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$74,796 -$82,176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$85,947 - $98,779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$90,679 - $103,723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$113,090 -$134,208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Temecula Valley USD  </a:t>
                      </a:r>
                      <a:r>
                        <a:rPr lang="en-US" sz="1400" b="1" u="none" strike="noStrike" cap="none" dirty="0">
                          <a:solidFill>
                            <a:schemeClr val="tx2"/>
                          </a:solidFill>
                          <a:latin typeface="Calibri"/>
                          <a:ea typeface="Calibri"/>
                          <a:cs typeface="Calibri"/>
                          <a:sym typeface="Calibri"/>
                        </a:rPr>
                        <a:t> </a:t>
                      </a:r>
                      <a:br>
                        <a:rPr lang="en-US" sz="1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$62,862 - $72,293</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$78,579 - $89,503</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$82,320 - $93,409</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$98,486 - $120,539</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Alvord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$68,506 - $79,825</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$68,506 - $94,045</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$90,630 - $104,448</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dirty="0">
                          <a:solidFill>
                            <a:srgbClr val="272D41"/>
                          </a:solidFill>
                          <a:latin typeface="Calibri" panose="020F0502020204030204" pitchFamily="34" charset="0"/>
                          <a:cs typeface="Calibri" panose="020F0502020204030204" pitchFamily="34" charset="0"/>
                        </a:rPr>
                        <a:t>$115,035 - $140,551</a:t>
                      </a:r>
                      <a:endParaRPr sz="2400" dirty="0">
                        <a:solidFill>
                          <a:srgbClr val="272D41"/>
                        </a:solidFill>
                        <a:latin typeface="Calibri" panose="020F0502020204030204" pitchFamily="34" charset="0"/>
                        <a:cs typeface="Calibri" panose="020F0502020204030204" pitchFamily="34" charset="0"/>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190483371"/>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185-day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$121,000 = $81.76/hr.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398525435"/>
              </p:ext>
            </p:extLst>
          </p:nvPr>
        </p:nvGraphicFramePr>
        <p:xfrm>
          <a:off x="180050" y="2074696"/>
          <a:ext cx="8399548" cy="3162523"/>
        </p:xfrm>
        <a:graphic>
          <a:graphicData uri="http://schemas.openxmlformats.org/drawingml/2006/table">
            <a:tbl>
              <a:tblPr>
                <a:noFill/>
              </a:tblPr>
              <a:tblGrid>
                <a:gridCol w="3132007">
                  <a:extLst>
                    <a:ext uri="{9D8B030D-6E8A-4147-A177-3AD203B41FA5}">
                      <a16:colId xmlns:a16="http://schemas.microsoft.com/office/drawing/2014/main" val="20000"/>
                    </a:ext>
                  </a:extLst>
                </a:gridCol>
                <a:gridCol w="1669902">
                  <a:extLst>
                    <a:ext uri="{9D8B030D-6E8A-4147-A177-3AD203B41FA5}">
                      <a16:colId xmlns:a16="http://schemas.microsoft.com/office/drawing/2014/main" val="20001"/>
                    </a:ext>
                  </a:extLst>
                </a:gridCol>
                <a:gridCol w="1873771">
                  <a:extLst>
                    <a:ext uri="{9D8B030D-6E8A-4147-A177-3AD203B41FA5}">
                      <a16:colId xmlns:a16="http://schemas.microsoft.com/office/drawing/2014/main" val="20002"/>
                    </a:ext>
                  </a:extLst>
                </a:gridCol>
                <a:gridCol w="1723868">
                  <a:extLst>
                    <a:ext uri="{9D8B030D-6E8A-4147-A177-3AD203B41FA5}">
                      <a16:colId xmlns:a16="http://schemas.microsoft.com/office/drawing/2014/main" val="1313742622"/>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$129,748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$187,107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219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$151,507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$217,615</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Assistant Superintendent</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$226,545</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$265,024</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3738770008"/>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$306,628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$398,770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138755427"/>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r>
              <a:rPr lang="en-US" sz="3600" dirty="0">
                <a:solidFill>
                  <a:schemeClr val="tx2">
                    <a:lumMod val="75000"/>
                  </a:schemeClr>
                </a:solidFill>
                <a:latin typeface="Calibri" panose="020F0502020204030204" pitchFamily="34" charset="0"/>
                <a:cs typeface="Calibri" panose="020F0502020204030204" pitchFamily="34" charset="0"/>
              </a:rPr>
              <a:t>Riverside County </a:t>
            </a: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265394" y="5709743"/>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185 days</a:t>
            </a:r>
          </a:p>
        </p:txBody>
      </p:sp>
      <p:sp>
        <p:nvSpPr>
          <p:cNvPr id="2" name="TextBox 1">
            <a:extLst>
              <a:ext uri="{FF2B5EF4-FFF2-40B4-BE49-F238E27FC236}">
                <a16:creationId xmlns:a16="http://schemas.microsoft.com/office/drawing/2014/main" id="{51E6AE7B-C0BF-11DF-6041-D2DF659B7B96}"/>
              </a:ext>
            </a:extLst>
          </p:cNvPr>
          <p:cNvSpPr txBox="1"/>
          <p:nvPr/>
        </p:nvSpPr>
        <p:spPr>
          <a:xfrm>
            <a:off x="3979024" y="6011930"/>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$174,000 @ 218 days = $99.77/hr.</a:t>
            </a:r>
          </a:p>
          <a:p>
            <a:pPr algn="ctr" defTabSz="914400">
              <a:defRPr/>
            </a:pPr>
            <a:r>
              <a:rPr lang="en-US" sz="2000" dirty="0">
                <a:solidFill>
                  <a:srgbClr val="7030A0"/>
                </a:solidFill>
                <a:latin typeface="Arial" panose="020B0604020202020204"/>
              </a:rPr>
              <a:t>$315,000 @ 220 days = $178.98/hr.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78099" y="2066841"/>
            <a:ext cx="1097504" cy="646331"/>
          </a:xfrm>
          <a:prstGeom prst="rect">
            <a:avLst/>
          </a:prstGeom>
          <a:noFill/>
        </p:spPr>
        <p:txBody>
          <a:bodyPr wrap="square" rtlCol="0">
            <a:spAutoFit/>
          </a:bodyPr>
          <a:lstStyle/>
          <a:p>
            <a:r>
              <a:rPr lang="en-US" sz="1800" b="1" dirty="0">
                <a:solidFill>
                  <a:srgbClr val="814892"/>
                </a:solidFill>
              </a:rPr>
              <a:t>$2,514 -$7,967</a:t>
            </a:r>
          </a:p>
        </p:txBody>
      </p:sp>
      <p:sp>
        <p:nvSpPr>
          <p:cNvPr id="7" name="TextBox 6">
            <a:extLst>
              <a:ext uri="{FF2B5EF4-FFF2-40B4-BE49-F238E27FC236}">
                <a16:creationId xmlns:a16="http://schemas.microsoft.com/office/drawing/2014/main" id="{F0F54594-FB8A-83A8-7F55-AF822DA8D368}"/>
              </a:ext>
            </a:extLst>
          </p:cNvPr>
          <p:cNvSpPr txBox="1"/>
          <p:nvPr/>
        </p:nvSpPr>
        <p:spPr>
          <a:xfrm>
            <a:off x="3783531" y="3392681"/>
            <a:ext cx="1097504" cy="646331"/>
          </a:xfrm>
          <a:prstGeom prst="rect">
            <a:avLst/>
          </a:prstGeom>
          <a:noFill/>
        </p:spPr>
        <p:txBody>
          <a:bodyPr wrap="square" rtlCol="0">
            <a:spAutoFit/>
          </a:bodyPr>
          <a:lstStyle/>
          <a:p>
            <a:r>
              <a:rPr lang="en-US" sz="1800" b="1" dirty="0">
                <a:solidFill>
                  <a:srgbClr val="814892"/>
                </a:solidFill>
              </a:rPr>
              <a:t>$255 -$7,966</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499</TotalTime>
  <Words>1171</Words>
  <Application>Microsoft Macintosh PowerPoint</Application>
  <PresentationFormat>On-screen Show (4:3)</PresentationFormat>
  <Paragraphs>126</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Riverside County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31</cp:revision>
  <dcterms:created xsi:type="dcterms:W3CDTF">2022-08-02T19:12:40Z</dcterms:created>
  <dcterms:modified xsi:type="dcterms:W3CDTF">2026-10-29T19:07:45Z</dcterms:modified>
</cp:coreProperties>
</file>