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46" autoAdjust="0"/>
    <p:restoredTop sz="80263" autoAdjust="0"/>
  </p:normalViewPr>
  <p:slideViewPr>
    <p:cSldViewPr snapToGrid="0">
      <p:cViewPr varScale="1">
        <p:scale>
          <a:sx n="94" d="100"/>
          <a:sy n="94" d="100"/>
        </p:scale>
        <p:origin x="13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10.27.26 with 2025-2026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10/27/26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186-day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$71,300 = $47.92/hr.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873CB1B1-C287-49B5-5EE4-3EFF2468CC8F}"/>
              </a:ext>
            </a:extLst>
          </p:cNvPr>
          <p:cNvGraphicFramePr/>
          <p:nvPr>
            <p:extLst>
              <p:ext uri="{D42A27DB-BD31-4B8C-83A1-F6EECF244321}">
                <p14:modId xmlns:p14="http://schemas.microsoft.com/office/powerpoint/2010/main" val="2676251004"/>
              </p:ext>
            </p:extLst>
          </p:nvPr>
        </p:nvGraphicFramePr>
        <p:xfrm>
          <a:off x="363415" y="2494879"/>
          <a:ext cx="408124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Irvine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$60,479 - $81,599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Tustin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$64,390 - $82,118</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$87,200 = $58.60/hr.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A3D42CA8-23F9-E47C-2A29-53D4EA5770A7}"/>
              </a:ext>
            </a:extLst>
          </p:cNvPr>
          <p:cNvGraphicFramePr/>
          <p:nvPr>
            <p:extLst>
              <p:ext uri="{D42A27DB-BD31-4B8C-83A1-F6EECF244321}">
                <p14:modId xmlns:p14="http://schemas.microsoft.com/office/powerpoint/2010/main" val="2961484739"/>
              </p:ext>
            </p:extLst>
          </p:nvPr>
        </p:nvGraphicFramePr>
        <p:xfrm>
          <a:off x="363415" y="2494879"/>
          <a:ext cx="700732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Irvine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$60,479 - $81,599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$73,428 - $98,735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$85,994 - $101,863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Tustin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$64,390 - $82,118</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$72,546 - $98,433</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$88,508 - $101,287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300648774"/>
              </p:ext>
            </p:extLst>
          </p:nvPr>
        </p:nvGraphicFramePr>
        <p:xfrm>
          <a:off x="363415" y="2494879"/>
          <a:ext cx="8470364" cy="23905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Irvine USD</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$60,479 - $81,599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$73,428 - $98,735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$85,994 - $101,863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$99,053 - $123,019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r h="914400">
                <a:tc>
                  <a:txBody>
                    <a:bodyPr/>
                    <a:lstStyle/>
                    <a:p>
                      <a:pPr marL="0" marR="0" lvl="0" indent="0" algn="l" rtl="0">
                        <a:lnSpc>
                          <a:spcPct val="90000"/>
                        </a:lnSpc>
                        <a:spcBef>
                          <a:spcPts val="0"/>
                        </a:spcBef>
                        <a:spcAft>
                          <a:spcPts val="0"/>
                        </a:spcAft>
                        <a:buNone/>
                      </a:pPr>
                      <a:r>
                        <a:rPr lang="en-US" sz="2400" b="1" u="none" strike="noStrike" kern="1200" cap="none" dirty="0">
                          <a:solidFill>
                            <a:schemeClr val="tx2"/>
                          </a:solidFill>
                          <a:latin typeface="Calibri"/>
                          <a:ea typeface="Calibri"/>
                          <a:cs typeface="Calibri"/>
                          <a:sym typeface="Calibri"/>
                        </a:rPr>
                        <a:t>Tustin USD</a:t>
                      </a:r>
                      <a:br>
                        <a:rPr lang="en-US" sz="2400" b="1" u="none" strike="noStrike" kern="1200"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(2025-2026)</a:t>
                      </a:r>
                      <a:endParaRPr sz="1400" b="1"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$64,390 - $82,118</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$72,546 - $98,433</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$88,508 - $101,287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$107,050 - $121,737</a:t>
                      </a:r>
                      <a:endParaRPr lang="en-US" sz="2400"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011715668"/>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186-day contract </a:t>
            </a:r>
            <a:r>
              <a:rPr lang="en-US" sz="2400" dirty="0">
                <a:solidFill>
                  <a:srgbClr val="7030A0"/>
                </a:solidFill>
                <a:sym typeface="Calibri"/>
              </a:rPr>
              <a:t>→</a:t>
            </a:r>
            <a:r>
              <a:rPr lang="en-US" sz="2400" dirty="0">
                <a:solidFill>
                  <a:srgbClr val="7030A0"/>
                </a:solidFill>
              </a:rPr>
              <a:t> $111,000 = $74.60/hr.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3391771569"/>
              </p:ext>
            </p:extLst>
          </p:nvPr>
        </p:nvGraphicFramePr>
        <p:xfrm>
          <a:off x="342900" y="2063262"/>
          <a:ext cx="8490001" cy="31625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208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$134,807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$173,572</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$161,106</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$206,549</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246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$214,707</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$272,373</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246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$289,659</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$339,820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T w="12700" cap="flat" cmpd="sng" algn="ctr">
                      <a:solidFill>
                        <a:srgbClr val="000000"/>
                      </a:solidFill>
                      <a:prstDash val="solid"/>
                      <a:round/>
                      <a:headEnd type="none" w="sm" len="sm"/>
                      <a:tailEnd type="none" w="sm" len="sm"/>
                    </a:lnT>
                  </a:tcPr>
                </a:tc>
                <a:extLst>
                  <a:ext uri="{0D108BD9-81ED-4DB2-BD59-A6C34878D82A}">
                    <a16:rowId xmlns:a16="http://schemas.microsoft.com/office/drawing/2014/main" val="3577328779"/>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186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$150,000 @ 208 days = $90.14/hr.</a:t>
            </a:r>
          </a:p>
          <a:p>
            <a:pPr algn="ctr" defTabSz="914400">
              <a:defRPr/>
            </a:pPr>
            <a:r>
              <a:rPr lang="en-US" sz="2000" dirty="0">
                <a:solidFill>
                  <a:srgbClr val="7030A0"/>
                </a:solidFill>
                <a:latin typeface="Arial" panose="020B0604020202020204"/>
              </a:rPr>
              <a:t>$275,000 @ 246 days = $139.74/hr.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$3,196 - $7,527</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$863 - $5,441</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335</TotalTime>
  <Words>1117</Words>
  <Application>Microsoft Macintosh PowerPoint</Application>
  <PresentationFormat>On-screen Show (4:3)</PresentationFormat>
  <Paragraphs>115</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41</cp:revision>
  <dcterms:created xsi:type="dcterms:W3CDTF">2022-08-02T19:12:40Z</dcterms:created>
  <dcterms:modified xsi:type="dcterms:W3CDTF">2026-10-27T20:36:27Z</dcterms:modified>
</cp:coreProperties>
</file>