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handoutMasterIdLst>
    <p:handoutMasterId r:id="rId44"/>
  </p:handoutMasterIdLst>
  <p:sldIdLst>
    <p:sldId id="394" r:id="rId3"/>
    <p:sldId id="611" r:id="rId4"/>
    <p:sldId id="317" r:id="rId5"/>
    <p:sldId id="478" r:id="rId6"/>
    <p:sldId id="389" r:id="rId7"/>
    <p:sldId id="480" r:id="rId8"/>
    <p:sldId id="479" r:id="rId9"/>
    <p:sldId id="379" r:id="rId10"/>
    <p:sldId id="266" r:id="rId11"/>
    <p:sldId id="612" r:id="rId12"/>
    <p:sldId id="481" r:id="rId13"/>
    <p:sldId id="610" r:id="rId14"/>
    <p:sldId id="342" r:id="rId15"/>
    <p:sldId id="343" r:id="rId16"/>
    <p:sldId id="594" r:id="rId17"/>
    <p:sldId id="590" r:id="rId18"/>
    <p:sldId id="589" r:id="rId19"/>
    <p:sldId id="593" r:id="rId20"/>
    <p:sldId id="592" r:id="rId21"/>
    <p:sldId id="595" r:id="rId22"/>
    <p:sldId id="596" r:id="rId23"/>
    <p:sldId id="408" r:id="rId24"/>
    <p:sldId id="497" r:id="rId25"/>
    <p:sldId id="484" r:id="rId26"/>
    <p:sldId id="544" r:id="rId27"/>
    <p:sldId id="434" r:id="rId28"/>
    <p:sldId id="435" r:id="rId29"/>
    <p:sldId id="546" r:id="rId30"/>
    <p:sldId id="557" r:id="rId31"/>
    <p:sldId id="606" r:id="rId32"/>
    <p:sldId id="607" r:id="rId33"/>
    <p:sldId id="584" r:id="rId34"/>
    <p:sldId id="613" r:id="rId35"/>
    <p:sldId id="608" r:id="rId36"/>
    <p:sldId id="498" r:id="rId37"/>
    <p:sldId id="609" r:id="rId38"/>
    <p:sldId id="552" r:id="rId39"/>
    <p:sldId id="451" r:id="rId40"/>
    <p:sldId id="393" r:id="rId41"/>
    <p:sldId id="495" r:id="rId4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selow, Stephanie" initials="FS" lastIdx="4" clrIdx="0"/>
  <p:cmAuthor id="2" name="Kristine Callan" initials="" lastIdx="0" clrIdx="1"/>
  <p:cmAuthor id="3" name="Kristine Callan" initials="KC" lastIdx="2" clrIdx="2">
    <p:extLst>
      <p:ext uri="{19B8F6BF-5375-455C-9EA6-DF929625EA0E}">
        <p15:presenceInfo xmlns:p15="http://schemas.microsoft.com/office/powerpoint/2012/main" userId="d1877754e606da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FC5"/>
    <a:srgbClr val="272D41"/>
    <a:srgbClr val="F15D22"/>
    <a:srgbClr val="F25B2C"/>
    <a:srgbClr val="EF643E"/>
    <a:srgbClr val="F1A65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0017" autoAdjust="0"/>
  </p:normalViewPr>
  <p:slideViewPr>
    <p:cSldViewPr>
      <p:cViewPr varScale="1">
        <p:scale>
          <a:sx n="109" d="100"/>
          <a:sy n="109" d="100"/>
        </p:scale>
        <p:origin x="356" y="72"/>
      </p:cViewPr>
      <p:guideLst>
        <p:guide pos="2880"/>
        <p:guide orient="horz" pos="2160"/>
      </p:guideLst>
    </p:cSldViewPr>
  </p:slideViewPr>
  <p:notesTextViewPr>
    <p:cViewPr>
      <p:scale>
        <a:sx n="3" d="2"/>
        <a:sy n="3" d="2"/>
      </p:scale>
      <p:origin x="0" y="0"/>
    </p:cViewPr>
  </p:notesTextViewPr>
  <p:sorterViewPr>
    <p:cViewPr varScale="1">
      <p:scale>
        <a:sx n="1" d="1"/>
        <a:sy n="1" d="1"/>
      </p:scale>
      <p:origin x="0" y="-13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40808575373106"/>
          <c:y val="3.6364199190184E-2"/>
          <c:w val="0.58732868316104025"/>
          <c:h val="0.95254529767040552"/>
        </c:manualLayout>
      </c:layout>
      <c:barChart>
        <c:barDir val="bar"/>
        <c:grouping val="clustered"/>
        <c:varyColors val="0"/>
        <c:ser>
          <c:idx val="0"/>
          <c:order val="0"/>
          <c:tx>
            <c:strRef>
              <c:f>Sheet1!$B$1</c:f>
              <c:strCache>
                <c:ptCount val="1"/>
                <c:pt idx="0">
                  <c:v>Life</c:v>
                </c:pt>
              </c:strCache>
            </c:strRef>
          </c:tx>
          <c:spPr>
            <a:solidFill>
              <a:srgbClr val="2A4EBF">
                <a:alpha val="66000"/>
              </a:srgbClr>
            </a:solidFill>
            <a:ln>
              <a:solidFill>
                <a:srgbClr val="2A4EBF"/>
              </a:solidFill>
            </a:ln>
            <a:effectLst/>
          </c:spPr>
          <c:invertIfNegative val="0"/>
          <c:dPt>
            <c:idx val="1"/>
            <c:invertIfNegative val="0"/>
            <c:bubble3D val="0"/>
            <c:spPr>
              <a:solidFill>
                <a:srgbClr val="EC491C">
                  <a:alpha val="80000"/>
                </a:srgbClr>
              </a:solidFill>
              <a:ln>
                <a:solidFill>
                  <a:srgbClr val="2A4EBF"/>
                </a:solidFill>
              </a:ln>
              <a:effectLst/>
            </c:spPr>
            <c:extLst>
              <c:ext xmlns:c16="http://schemas.microsoft.com/office/drawing/2014/chart" uri="{C3380CC4-5D6E-409C-BE32-E72D297353CC}">
                <c16:uniqueId val="{00000001-EB32-4012-9873-2B316CA2E89C}"/>
              </c:ext>
            </c:extLst>
          </c:dPt>
          <c:dLbls>
            <c:dLbl>
              <c:idx val="0"/>
              <c:layout>
                <c:manualLayout>
                  <c:x val="-7.4201443569553813E-2"/>
                  <c:y val="2.006757555392027E-7"/>
                </c:manualLayout>
              </c:layout>
              <c:tx>
                <c:rich>
                  <a:bodyPr/>
                  <a:lstStyle/>
                  <a:p>
                    <a:fld id="{CC0B4A70-98A1-4B51-95D6-15E88863600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32-4012-9873-2B316CA2E89C}"/>
                </c:ext>
              </c:extLst>
            </c:dLbl>
            <c:dLbl>
              <c:idx val="1"/>
              <c:tx>
                <c:rich>
                  <a:bodyPr/>
                  <a:lstStyle/>
                  <a:p>
                    <a:fld id="{69F712BA-2C18-4D38-A0B1-93214894AC25}"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32-4012-9873-2B316CA2E89C}"/>
                </c:ext>
              </c:extLst>
            </c:dLbl>
            <c:dLbl>
              <c:idx val="2"/>
              <c:layout>
                <c:manualLayout>
                  <c:x val="-7.5868110236220476E-2"/>
                  <c:y val="2.5487827711034136E-3"/>
                </c:manualLayout>
              </c:layout>
              <c:tx>
                <c:rich>
                  <a:bodyPr/>
                  <a:lstStyle/>
                  <a:p>
                    <a:fld id="{1F85BC52-1FE0-4F6A-A4D1-70E3BEC2D98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B32-4012-9873-2B316CA2E89C}"/>
                </c:ext>
              </c:extLst>
            </c:dLbl>
            <c:dLbl>
              <c:idx val="3"/>
              <c:layout>
                <c:manualLayout>
                  <c:x val="-8.2608398950131237E-2"/>
                  <c:y val="-2.5483814195923354E-3"/>
                </c:manualLayout>
              </c:layout>
              <c:tx>
                <c:rich>
                  <a:bodyPr/>
                  <a:lstStyle/>
                  <a:p>
                    <a:fld id="{964063EB-A6DB-4329-8B36-D585DDD7AE6B}"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B32-4012-9873-2B316CA2E89C}"/>
                </c:ext>
              </c:extLst>
            </c:dLbl>
            <c:dLbl>
              <c:idx val="4"/>
              <c:tx>
                <c:rich>
                  <a:bodyPr/>
                  <a:lstStyle/>
                  <a:p>
                    <a:fld id="{8B6E99CC-3EFE-4109-BFA0-E1F818C71D43}"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B32-4012-9873-2B316CA2E89C}"/>
                </c:ext>
              </c:extLst>
            </c:dLbl>
            <c:dLbl>
              <c:idx val="5"/>
              <c:tx>
                <c:rich>
                  <a:bodyPr/>
                  <a:lstStyle/>
                  <a:p>
                    <a:fld id="{7F9EAF4A-D018-453F-AE3A-CFBA347F6EAF}"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B32-4012-9873-2B316CA2E89C}"/>
                </c:ext>
              </c:extLst>
            </c:dLbl>
            <c:dLbl>
              <c:idx val="6"/>
              <c:tx>
                <c:rich>
                  <a:bodyPr/>
                  <a:lstStyle/>
                  <a:p>
                    <a:fld id="{51CF39DE-3960-4A9E-A0BE-1EC1107F887E}"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B32-4012-9873-2B316CA2E89C}"/>
                </c:ext>
              </c:extLst>
            </c:dLbl>
            <c:dLbl>
              <c:idx val="7"/>
              <c:tx>
                <c:rich>
                  <a:bodyPr/>
                  <a:lstStyle/>
                  <a:p>
                    <a:fld id="{A0DE3D94-2262-4364-A59B-EB24D8BD66BE}"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B32-4012-9873-2B316CA2E89C}"/>
                </c:ext>
              </c:extLst>
            </c:dLbl>
            <c:dLbl>
              <c:idx val="8"/>
              <c:tx>
                <c:rich>
                  <a:bodyPr/>
                  <a:lstStyle/>
                  <a:p>
                    <a:fld id="{4DA5F889-37E5-48B4-A9B2-F73F09E230FA}"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B32-4012-9873-2B316CA2E89C}"/>
                </c:ext>
              </c:extLst>
            </c:dLbl>
            <c:dLbl>
              <c:idx val="9"/>
              <c:tx>
                <c:rich>
                  <a:bodyPr/>
                  <a:lstStyle/>
                  <a:p>
                    <a:fld id="{001AAA5C-C9BF-4400-9394-075B5C6E732E}"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B32-4012-9873-2B316CA2E89C}"/>
                </c:ext>
              </c:extLst>
            </c:dLbl>
            <c:dLbl>
              <c:idx val="10"/>
              <c:tx>
                <c:rich>
                  <a:bodyPr/>
                  <a:lstStyle/>
                  <a:p>
                    <a:fld id="{82F81DBD-2061-467E-B84F-0567EC790B7A}"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B32-4012-9873-2B316CA2E89C}"/>
                </c:ext>
              </c:extLst>
            </c:dLbl>
            <c:dLbl>
              <c:idx val="11"/>
              <c:tx>
                <c:rich>
                  <a:bodyPr/>
                  <a:lstStyle/>
                  <a:p>
                    <a:fld id="{E70955B6-BD6F-42A1-8474-C9B3449038AE}"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EB32-4012-9873-2B316CA2E89C}"/>
                </c:ext>
              </c:extLst>
            </c:dLbl>
            <c:dLbl>
              <c:idx val="12"/>
              <c:tx>
                <c:rich>
                  <a:bodyPr/>
                  <a:lstStyle/>
                  <a:p>
                    <a:fld id="{A73985D8-6710-4487-86C3-BBEB299A2720}"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B32-4012-9873-2B316CA2E89C}"/>
                </c:ext>
              </c:extLst>
            </c:dLbl>
            <c:dLbl>
              <c:idx val="13"/>
              <c:tx>
                <c:rich>
                  <a:bodyPr/>
                  <a:lstStyle/>
                  <a:p>
                    <a:fld id="{0CA32796-B690-45FE-8EC7-30556610C67E}"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B32-4012-9873-2B316CA2E89C}"/>
                </c:ext>
              </c:extLst>
            </c:dLbl>
            <c:numFmt formatCode="#,##0" sourceLinked="0"/>
            <c:spPr>
              <a:noFill/>
              <a:ln>
                <a:noFill/>
              </a:ln>
              <a:effectLst/>
            </c:spPr>
            <c:txPr>
              <a:bodyPr rot="0" spcFirstLastPara="1" vertOverflow="ellipsis" vert="horz" wrap="square" anchor="ctr" anchorCtr="1"/>
              <a:lstStyle/>
              <a:p>
                <a:pPr algn="l">
                  <a:defRPr sz="2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Physician</c:v>
                </c:pt>
                <c:pt idx="1">
                  <c:v>Teacher (K-12)</c:v>
                </c:pt>
                <c:pt idx="2">
                  <c:v>Professional</c:v>
                </c:pt>
                <c:pt idx="3">
                  <c:v>Nurse</c:v>
                </c:pt>
                <c:pt idx="4">
                  <c:v>Manager, executive, or official</c:v>
                </c:pt>
                <c:pt idx="5">
                  <c:v>Business owner</c:v>
                </c:pt>
                <c:pt idx="6">
                  <c:v>Clerical or office</c:v>
                </c:pt>
                <c:pt idx="7">
                  <c:v>Sales</c:v>
                </c:pt>
                <c:pt idx="8">
                  <c:v>Service</c:v>
                </c:pt>
                <c:pt idx="9">
                  <c:v>Manufacturing or production</c:v>
                </c:pt>
                <c:pt idx="10">
                  <c:v>Construction or mining</c:v>
                </c:pt>
                <c:pt idx="11">
                  <c:v>Farming, fishing, or forestry</c:v>
                </c:pt>
                <c:pt idx="12">
                  <c:v>Installation or repair</c:v>
                </c:pt>
                <c:pt idx="13">
                  <c:v>Transportation</c:v>
                </c:pt>
              </c:strCache>
            </c:strRef>
          </c:cat>
          <c:val>
            <c:numRef>
              <c:f>Sheet1!$B$2:$B$15</c:f>
              <c:numCache>
                <c:formatCode>General</c:formatCode>
                <c:ptCount val="14"/>
                <c:pt idx="0">
                  <c:v>74.900000000000006</c:v>
                </c:pt>
                <c:pt idx="1">
                  <c:v>68.8</c:v>
                </c:pt>
                <c:pt idx="2">
                  <c:v>64.3</c:v>
                </c:pt>
                <c:pt idx="3">
                  <c:v>63.9</c:v>
                </c:pt>
                <c:pt idx="4">
                  <c:v>61.2</c:v>
                </c:pt>
                <c:pt idx="5">
                  <c:v>56.3</c:v>
                </c:pt>
                <c:pt idx="6">
                  <c:v>55.3</c:v>
                </c:pt>
                <c:pt idx="7">
                  <c:v>54.1</c:v>
                </c:pt>
                <c:pt idx="8">
                  <c:v>50.3</c:v>
                </c:pt>
                <c:pt idx="9">
                  <c:v>44.1</c:v>
                </c:pt>
                <c:pt idx="10">
                  <c:v>44</c:v>
                </c:pt>
                <c:pt idx="11">
                  <c:v>43.3</c:v>
                </c:pt>
                <c:pt idx="12">
                  <c:v>43.1</c:v>
                </c:pt>
                <c:pt idx="13">
                  <c:v>40</c:v>
                </c:pt>
              </c:numCache>
            </c:numRef>
          </c:val>
          <c:extLst>
            <c:ext xmlns:c16="http://schemas.microsoft.com/office/drawing/2014/chart" uri="{C3380CC4-5D6E-409C-BE32-E72D297353CC}">
              <c16:uniqueId val="{0000000F-EB32-4012-9873-2B316CA2E89C}"/>
            </c:ext>
          </c:extLst>
        </c:ser>
        <c:dLbls>
          <c:showLegendKey val="0"/>
          <c:showVal val="0"/>
          <c:showCatName val="0"/>
          <c:showSerName val="0"/>
          <c:showPercent val="0"/>
          <c:showBubbleSize val="0"/>
        </c:dLbls>
        <c:gapWidth val="50"/>
        <c:axId val="429556824"/>
        <c:axId val="429556496"/>
      </c:barChart>
      <c:catAx>
        <c:axId val="429556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rgbClr val="32443B"/>
                </a:solidFill>
                <a:latin typeface="Calibri" panose="020F0502020204030204" pitchFamily="34" charset="0"/>
                <a:ea typeface="+mn-ea"/>
                <a:cs typeface="Calibri" panose="020F0502020204030204" pitchFamily="34" charset="0"/>
              </a:defRPr>
            </a:pPr>
            <a:endParaRPr lang="en-US"/>
          </a:p>
        </c:txPr>
        <c:crossAx val="429556496"/>
        <c:crosses val="autoZero"/>
        <c:auto val="1"/>
        <c:lblAlgn val="ctr"/>
        <c:lblOffset val="100"/>
        <c:noMultiLvlLbl val="0"/>
      </c:catAx>
      <c:valAx>
        <c:axId val="429556496"/>
        <c:scaling>
          <c:orientation val="minMax"/>
          <c:max val="100"/>
        </c:scaling>
        <c:delete val="1"/>
        <c:axPos val="t"/>
        <c:numFmt formatCode="General" sourceLinked="1"/>
        <c:majorTickMark val="out"/>
        <c:minorTickMark val="none"/>
        <c:tickLblPos val="nextTo"/>
        <c:crossAx val="42955682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Sheet1!$H$35</c:f>
              <c:strCache>
                <c:ptCount val="1"/>
                <c:pt idx="0">
                  <c:v> Year 1</c:v>
                </c:pt>
              </c:strCache>
            </c:strRef>
          </c:tx>
          <c:spPr>
            <a:solidFill>
              <a:srgbClr val="EF643E"/>
            </a:solidFill>
            <a:ln>
              <a:noFill/>
            </a:ln>
            <a:effectLst/>
          </c:spPr>
          <c:invertIfNegative val="0"/>
          <c:cat>
            <c:strRef>
              <c:f>Sheet1!$I$34:$L$34</c:f>
              <c:strCache>
                <c:ptCount val="4"/>
                <c:pt idx="0">
                  <c:v>7-12 Teacher</c:v>
                </c:pt>
                <c:pt idx="1">
                  <c:v>TYC</c:v>
                </c:pt>
                <c:pt idx="2">
                  <c:v>MS Granting</c:v>
                </c:pt>
                <c:pt idx="3">
                  <c:v>PhD Granting</c:v>
                </c:pt>
              </c:strCache>
            </c:strRef>
          </c:cat>
          <c:val>
            <c:numRef>
              <c:f>Sheet1!$I$35:$L$35</c:f>
              <c:numCache>
                <c:formatCode>"$"#,##0</c:formatCode>
                <c:ptCount val="4"/>
                <c:pt idx="0">
                  <c:v>45508</c:v>
                </c:pt>
                <c:pt idx="1">
                  <c:v>45160</c:v>
                </c:pt>
                <c:pt idx="2">
                  <c:v>47720</c:v>
                </c:pt>
                <c:pt idx="3">
                  <c:v>60960</c:v>
                </c:pt>
              </c:numCache>
            </c:numRef>
          </c:val>
          <c:extLst>
            <c:ext xmlns:c16="http://schemas.microsoft.com/office/drawing/2014/chart" uri="{C3380CC4-5D6E-409C-BE32-E72D297353CC}">
              <c16:uniqueId val="{00000000-E2FF-40FD-8547-893C66420059}"/>
            </c:ext>
          </c:extLst>
        </c:ser>
        <c:ser>
          <c:idx val="1"/>
          <c:order val="1"/>
          <c:tx>
            <c:strRef>
              <c:f>Sheet1!$H$36</c:f>
              <c:strCache>
                <c:ptCount val="1"/>
                <c:pt idx="0">
                  <c:v>Year 15</c:v>
                </c:pt>
              </c:strCache>
            </c:strRef>
          </c:tx>
          <c:spPr>
            <a:solidFill>
              <a:srgbClr val="814892"/>
            </a:solidFill>
            <a:ln>
              <a:noFill/>
            </a:ln>
            <a:effectLst/>
          </c:spPr>
          <c:invertIfNegative val="0"/>
          <c:cat>
            <c:strRef>
              <c:f>Sheet1!$I$34:$L$34</c:f>
              <c:strCache>
                <c:ptCount val="4"/>
                <c:pt idx="0">
                  <c:v>7-12 Teacher</c:v>
                </c:pt>
                <c:pt idx="1">
                  <c:v>TYC</c:v>
                </c:pt>
                <c:pt idx="2">
                  <c:v>MS Granting</c:v>
                </c:pt>
                <c:pt idx="3">
                  <c:v>PhD Granting</c:v>
                </c:pt>
              </c:strCache>
            </c:strRef>
          </c:cat>
          <c:val>
            <c:numRef>
              <c:f>Sheet1!$I$36:$L$36</c:f>
              <c:numCache>
                <c:formatCode>"$"#,##0</c:formatCode>
                <c:ptCount val="4"/>
                <c:pt idx="0">
                  <c:v>74177</c:v>
                </c:pt>
                <c:pt idx="1">
                  <c:v>52580</c:v>
                </c:pt>
                <c:pt idx="2">
                  <c:v>55550</c:v>
                </c:pt>
                <c:pt idx="3">
                  <c:v>70970</c:v>
                </c:pt>
              </c:numCache>
            </c:numRef>
          </c:val>
          <c:extLst>
            <c:ext xmlns:c16="http://schemas.microsoft.com/office/drawing/2014/chart" uri="{C3380CC4-5D6E-409C-BE32-E72D297353CC}">
              <c16:uniqueId val="{00000001-E2FF-40FD-8547-893C66420059}"/>
            </c:ext>
          </c:extLst>
        </c:ser>
        <c:dLbls>
          <c:showLegendKey val="0"/>
          <c:showVal val="0"/>
          <c:showCatName val="0"/>
          <c:showSerName val="0"/>
          <c:showPercent val="0"/>
          <c:showBubbleSize val="0"/>
        </c:dLbls>
        <c:gapWidth val="219"/>
        <c:overlap val="-27"/>
        <c:axId val="1344878424"/>
        <c:axId val="1344881048"/>
      </c:barChart>
      <c:catAx>
        <c:axId val="134487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272D41"/>
                </a:solidFill>
                <a:latin typeface="+mn-lt"/>
                <a:ea typeface="+mn-ea"/>
                <a:cs typeface="+mn-cs"/>
              </a:defRPr>
            </a:pPr>
            <a:endParaRPr lang="en-US"/>
          </a:p>
        </c:txPr>
        <c:crossAx val="1344881048"/>
        <c:crosses val="autoZero"/>
        <c:auto val="1"/>
        <c:lblAlgn val="ctr"/>
        <c:lblOffset val="100"/>
        <c:noMultiLvlLbl val="0"/>
      </c:catAx>
      <c:valAx>
        <c:axId val="1344881048"/>
        <c:scaling>
          <c:orientation val="minMax"/>
        </c:scaling>
        <c:delete val="0"/>
        <c:axPos val="l"/>
        <c:majorGridlines>
          <c:spPr>
            <a:ln w="9525" cap="flat" cmpd="sng" algn="ctr">
              <a:solidFill>
                <a:srgbClr val="272D41"/>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272D41"/>
                </a:solidFill>
                <a:latin typeface="+mn-lt"/>
                <a:ea typeface="+mn-ea"/>
                <a:cs typeface="+mn-cs"/>
              </a:defRPr>
            </a:pPr>
            <a:endParaRPr lang="en-US"/>
          </a:p>
        </c:txPr>
        <c:crossAx val="134487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272D4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89424-3887-4BB4-9155-1EF6B457F17A}"/>
              </a:ext>
            </a:extLst>
          </p:cNvPr>
          <p:cNvSpPr>
            <a:spLocks noGrp="1"/>
          </p:cNvSpPr>
          <p:nvPr>
            <p:ph type="hdr" sz="quarter"/>
          </p:nvPr>
        </p:nvSpPr>
        <p:spPr>
          <a:xfrm>
            <a:off x="1" y="1"/>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a:extLst>
              <a:ext uri="{FF2B5EF4-FFF2-40B4-BE49-F238E27FC236}">
                <a16:creationId xmlns:a16="http://schemas.microsoft.com/office/drawing/2014/main" id="{AC18BBE6-9C1A-47A9-A5CB-5D0FF9C86C14}"/>
              </a:ext>
            </a:extLst>
          </p:cNvPr>
          <p:cNvSpPr>
            <a:spLocks noGrp="1"/>
          </p:cNvSpPr>
          <p:nvPr>
            <p:ph type="dt" sz="quarter" idx="1"/>
          </p:nvPr>
        </p:nvSpPr>
        <p:spPr>
          <a:xfrm>
            <a:off x="3956550" y="1"/>
            <a:ext cx="3026833" cy="465797"/>
          </a:xfrm>
          <a:prstGeom prst="rect">
            <a:avLst/>
          </a:prstGeom>
        </p:spPr>
        <p:txBody>
          <a:bodyPr vert="horz" lIns="92958" tIns="46479" rIns="92958" bIns="46479" rtlCol="0"/>
          <a:lstStyle>
            <a:lvl1pPr algn="r">
              <a:defRPr sz="1200"/>
            </a:lvl1pPr>
          </a:lstStyle>
          <a:p>
            <a:fld id="{B0B731E0-B282-4F73-BDA7-54B901D7E658}" type="datetimeFigureOut">
              <a:rPr lang="en-US" smtClean="0"/>
              <a:t>7/17/2022</a:t>
            </a:fld>
            <a:endParaRPr lang="en-US"/>
          </a:p>
        </p:txBody>
      </p:sp>
      <p:sp>
        <p:nvSpPr>
          <p:cNvPr id="4" name="Footer Placeholder 3">
            <a:extLst>
              <a:ext uri="{FF2B5EF4-FFF2-40B4-BE49-F238E27FC236}">
                <a16:creationId xmlns:a16="http://schemas.microsoft.com/office/drawing/2014/main" id="{F954A56F-1FDA-4EFF-BDEF-59A0D7F3BECA}"/>
              </a:ext>
            </a:extLst>
          </p:cNvPr>
          <p:cNvSpPr>
            <a:spLocks noGrp="1"/>
          </p:cNvSpPr>
          <p:nvPr>
            <p:ph type="ftr" sz="quarter" idx="2"/>
          </p:nvPr>
        </p:nvSpPr>
        <p:spPr>
          <a:xfrm>
            <a:off x="1"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763D81-6E47-4E37-83FF-1A9ED7AF6956}"/>
              </a:ext>
            </a:extLst>
          </p:cNvPr>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B7E396A0-4E22-49D8-9826-DEF5C1AC5B9A}" type="slidenum">
              <a:rPr lang="en-US" smtClean="0"/>
              <a:t>‹#›</a:t>
            </a:fld>
            <a:endParaRPr lang="en-US"/>
          </a:p>
        </p:txBody>
      </p:sp>
    </p:spTree>
    <p:extLst>
      <p:ext uri="{BB962C8B-B14F-4D97-AF65-F5344CB8AC3E}">
        <p14:creationId xmlns:p14="http://schemas.microsoft.com/office/powerpoint/2010/main" val="3981483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56D67EC-8F1A-45CC-A319-A85D1246D0DB}" type="datetimeFigureOut">
              <a:rPr lang="en-US" smtClean="0"/>
              <a:pPr/>
              <a:t>7/17/2022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BF4FB615-08A4-45A0-BD5F-0D19DE8F6C87}" type="slidenum">
              <a:rPr lang="en-US" smtClean="0"/>
              <a:pPr/>
              <a:t>‹#›</a:t>
            </a:fld>
            <a:endParaRPr lang="en-US"/>
          </a:p>
        </p:txBody>
      </p:sp>
    </p:spTree>
    <p:extLst>
      <p:ext uri="{BB962C8B-B14F-4D97-AF65-F5344CB8AC3E}">
        <p14:creationId xmlns:p14="http://schemas.microsoft.com/office/powerpoint/2010/main" val="11915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etthefactsout.org/presentation-stude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2.ed.gov/about/offices/list/ous/international/usnei/international/edlite-overseas-primsec.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it.ly/2Z1cF9j"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bit.ly/2Z1cF9j"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nam04.safelinks.protection.outlook.com/?url=https%3A%2F%2Fwww.aei.org%2Farticles%2Fthe-truth-about-teacher-pay%2F&amp;data=04%7C01%7Cwkadams%40mines.edu%7C7e1dbad52cf147aeb1f808d9a138b322%7C997209e009b346239a4d76afa44a675c%7C0%7C0%7C637718087160683540%7CUnknown%7CTWFpbGZsb3d8eyJWIjoiMC4wLjAwMDAiLCJQIjoiV2luMzIiLCJBTiI6Ik1haWwiLCJXVCI6Mn0%3D%7C1000&amp;sdata=dqYMugTgqWDVY5Qnn%2F7lQPRVawlZoQKl1eLgInmA2cU%3D&amp;reserved=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tudentaid.ed.gov/s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length of this Get the Facts Out presentation: 30 min (15 minute also available at </a:t>
            </a:r>
            <a:r>
              <a:rPr lang="en-US" dirty="0">
                <a:hlinkClick r:id="rId3"/>
              </a:rPr>
              <a:t>https://getthefactsout.org/presentation-students</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PLACE YOUR OWN TEACHER PREPARATION PATHWAY LOGO AND A PICTURE OF YOUR PROGRAM’S STUDENTS</a:t>
            </a:r>
            <a:r>
              <a:rPr lang="en-US" dirty="0"/>
              <a:t>. Please don’t remove the GFO logo, NSF disclaimer and NSF logo.  The GFO Logo can be made smaller if you’d like. </a:t>
            </a:r>
            <a:r>
              <a:rPr lang="en-US" u="sng" dirty="0">
                <a:solidFill>
                  <a:srgbClr val="2B4FC5"/>
                </a:solidFill>
              </a:rPr>
              <a:t>https://getthefactsout.org/resource-usage-and-copyright-permissions/ </a:t>
            </a:r>
          </a:p>
          <a:p>
            <a:endParaRPr lang="en-US" dirty="0"/>
          </a:p>
          <a:p>
            <a:r>
              <a:rPr lang="en-US" dirty="0"/>
              <a:t>Welcome students; introduce speakers</a:t>
            </a:r>
          </a:p>
          <a:p>
            <a:endParaRPr lang="en-US" dirty="0"/>
          </a:p>
          <a:p>
            <a:r>
              <a:rPr lang="en-US" dirty="0"/>
              <a:t>Suggested modifications: </a:t>
            </a:r>
          </a:p>
          <a:p>
            <a:pPr marL="171450" indent="-171450">
              <a:buFontTx/>
              <a:buChar char="-"/>
            </a:pPr>
            <a:r>
              <a:rPr lang="en-US" dirty="0"/>
              <a:t>Place your own teacher preparation pathway logo and a picture of your program’s students.  (you are welcome to keep these students if you prefer)</a:t>
            </a:r>
          </a:p>
          <a:p>
            <a:pPr marL="171450" indent="-171450">
              <a:buFontTx/>
              <a:buChar char="-"/>
            </a:pPr>
            <a:r>
              <a:rPr lang="en-US" dirty="0"/>
              <a:t>List the names of your presenter(s)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B615-08A4-45A0-BD5F-0D19DE8F6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72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students tell you what they think the reasons are you can now show them what Gallup asks to better understand these ratings and then we’ve included what we hear from our audiences as what is important in the 2</a:t>
            </a:r>
            <a:r>
              <a:rPr lang="en-US" baseline="30000" dirty="0"/>
              <a:t>nd</a:t>
            </a:r>
            <a:r>
              <a:rPr lang="en-US" dirty="0"/>
              <a:t> column.</a:t>
            </a:r>
          </a:p>
          <a:p>
            <a:endParaRPr lang="en-US" dirty="0"/>
          </a:p>
          <a:p>
            <a:r>
              <a:rPr lang="en-US" dirty="0"/>
              <a:t>Background note: The Gallup categories listed in the 1</a:t>
            </a:r>
            <a:r>
              <a:rPr lang="en-US" baseline="30000" dirty="0"/>
              <a:t>st</a:t>
            </a:r>
            <a:r>
              <a:rPr lang="en-US" dirty="0"/>
              <a:t> column are posited to help explain the well-being index but there was no indication that these were found via research.  That’s why we also suggest some others that might matter in a person’s analysis of their own well-being that have come from our audiences the past two years.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B615-08A4-45A0-BD5F-0D19DE8F6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801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5/31/22</a:t>
            </a:r>
          </a:p>
          <a:p>
            <a:r>
              <a:rPr lang="en-US" sz="1000" dirty="0"/>
              <a:t>100% of teachers agreed with each one of these. List them and say them all.</a:t>
            </a:r>
          </a:p>
          <a:p>
            <a:r>
              <a:rPr lang="en-US" sz="1000" dirty="0"/>
              <a:t>Second: Point out that the student category included a list of over 30 different ways students made the job satisfying </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“We asked a room full of science and math teachers to tell us, “What provides you with day-to-day satisfaction?” They were asked to silently write things down.  Then we swapped the responses between tables and asked each table to only keep those that resonated with everyone at the table. When we looked at the 60 responses that rose to the top, they seemed to fall into six different themes.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dirty="0"/>
              <a:t>Over half talked about their students both relationships with students and watching them learn: the light bulb moment or seeing them grow over the semester or years.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dirty="0"/>
              <a:t>Next was their day-to-day work schedule: They can take care of other life things during business hours from 3:30 – 5 which other jobs typically can’t; their work schedule aligns with their kids including holidays and breaks.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dirty="0"/>
              <a:t>Teaching is challenging/scientific: ‘Teaching is a science; teachers constantly use their STEM skills as teachers!’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dirty="0"/>
              <a:t>Colleagues: - Strong relationships between fellow teachers, “other committed teachers make amazing coworkers and friends”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dirty="0"/>
              <a:t>Learning content: Always learning new and emerging areas of my content (</a:t>
            </a:r>
            <a:r>
              <a:rPr lang="en-US" sz="1000" dirty="0" err="1"/>
              <a:t>eg.</a:t>
            </a:r>
            <a:r>
              <a:rPr lang="en-US" sz="1000" dirty="0"/>
              <a:t> physics), “Teaching provides the drive/reason to explore new and challenging areas of my content.”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dirty="0"/>
              <a:t>Autonomy of the classroom: Teachers get to decide what happens in their room.  There’s a lot of responsibility but it’s nice to be able to make all of the decisions (within basic guidelines) in my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F4FB615-08A4-45A0-BD5F-0D19DE8F6C87}"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5198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1/20/22</a:t>
            </a:r>
          </a:p>
          <a:p>
            <a:r>
              <a:rPr lang="en-US" dirty="0"/>
              <a:t>I ask this but do not share the results because we’ll get there in two more slides.</a:t>
            </a:r>
          </a:p>
          <a:p>
            <a:endParaRPr lang="en-US" dirty="0"/>
          </a:p>
          <a:p>
            <a:endParaRPr lang="en-US" dirty="0"/>
          </a:p>
          <a:p>
            <a:r>
              <a:rPr lang="en-US" dirty="0"/>
              <a:t>Ans: C, D or E depending on the district</a:t>
            </a:r>
          </a:p>
          <a:p>
            <a:r>
              <a:rPr lang="en-US" dirty="0"/>
              <a:t>[Don’t tell them the answer until the slide with teacher salaries]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You can request GFO to find data for your area: </a:t>
            </a:r>
            <a:r>
              <a:rPr lang="en-US" sz="1200" b="1" dirty="0">
                <a:solidFill>
                  <a:srgbClr val="EF643E"/>
                </a:solidFill>
                <a:latin typeface="Calibri" panose="020F0502020204030204" pitchFamily="34" charset="0"/>
                <a:cs typeface="Calibri" panose="020F0502020204030204" pitchFamily="34" charset="0"/>
              </a:rPr>
              <a:t>https://tinyurl.com/data-request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F4FB615-08A4-45A0-BD5F-0D19DE8F6C87}" type="slidenum">
              <a:rPr lang="en-US" smtClean="0"/>
              <a:pPr/>
              <a:t>13</a:t>
            </a:fld>
            <a:endParaRPr lang="en-US"/>
          </a:p>
        </p:txBody>
      </p:sp>
    </p:spTree>
    <p:extLst>
      <p:ext uri="{BB962C8B-B14F-4D97-AF65-F5344CB8AC3E}">
        <p14:creationId xmlns:p14="http://schemas.microsoft.com/office/powerpoint/2010/main" val="762056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1/20/22</a:t>
            </a:r>
          </a:p>
          <a:p>
            <a:r>
              <a:rPr lang="en-US" dirty="0"/>
              <a:t>I ask this but do not share the results because we’ll get there in two more slides.</a:t>
            </a:r>
          </a:p>
          <a:p>
            <a:endParaRPr lang="en-US" dirty="0"/>
          </a:p>
          <a:p>
            <a:endParaRPr lang="en-US" dirty="0"/>
          </a:p>
          <a:p>
            <a:r>
              <a:rPr lang="en-US" dirty="0"/>
              <a:t>Ans: C, D or E depending on the district</a:t>
            </a:r>
          </a:p>
          <a:p>
            <a:r>
              <a:rPr lang="en-US" dirty="0"/>
              <a:t>[Don’t tell them the answer until the slide with teacher salaries]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You can request GFO to find data for your area: </a:t>
            </a:r>
            <a:r>
              <a:rPr lang="en-US" sz="1200" b="1" dirty="0">
                <a:solidFill>
                  <a:srgbClr val="EF643E"/>
                </a:solidFill>
                <a:latin typeface="Calibri" panose="020F0502020204030204" pitchFamily="34" charset="0"/>
                <a:cs typeface="Calibri" panose="020F0502020204030204" pitchFamily="34" charset="0"/>
              </a:rPr>
              <a:t>https://tinyurl.com/data-request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F4FB615-08A4-45A0-BD5F-0D19DE8F6C87}" type="slidenum">
              <a:rPr lang="en-US" smtClean="0"/>
              <a:pPr/>
              <a:t>14</a:t>
            </a:fld>
            <a:endParaRPr lang="en-US"/>
          </a:p>
        </p:txBody>
      </p:sp>
    </p:spTree>
    <p:extLst>
      <p:ext uri="{BB962C8B-B14F-4D97-AF65-F5344CB8AC3E}">
        <p14:creationId xmlns:p14="http://schemas.microsoft.com/office/powerpoint/2010/main" val="909476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Clr>
                <a:schemeClr val="dk1"/>
              </a:buClr>
              <a:buSzPts val="1200"/>
              <a:buFont typeface="Calibri"/>
              <a:buNone/>
            </a:pPr>
            <a:r>
              <a:rPr lang="en-US" dirty="0"/>
              <a:t>1/20/22</a:t>
            </a:r>
          </a:p>
          <a:p>
            <a:pPr marL="0" lvl="0" indent="0" algn="l" rtl="0">
              <a:spcBef>
                <a:spcPts val="0"/>
              </a:spcBef>
              <a:spcAft>
                <a:spcPts val="0"/>
              </a:spcAft>
              <a:buClr>
                <a:schemeClr val="dk1"/>
              </a:buClr>
              <a:buSzPts val="1200"/>
              <a:buFont typeface="Calibri"/>
              <a:buNone/>
            </a:pPr>
            <a:r>
              <a:rPr lang="en-US" dirty="0"/>
              <a:t>2021/2022 salary schedules</a:t>
            </a:r>
          </a:p>
          <a:p>
            <a:pPr marL="0" lvl="0" indent="0" algn="l" rtl="0">
              <a:spcBef>
                <a:spcPts val="0"/>
              </a:spcBef>
              <a:spcAft>
                <a:spcPts val="0"/>
              </a:spcAft>
              <a:buClr>
                <a:schemeClr val="dk1"/>
              </a:buClr>
              <a:buSzPts val="1200"/>
              <a:buFont typeface="Calibri"/>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“Here are starting salaries for some districts in our area.  You can see that starting salaries range from $45K - $60K.  Teachers have a school year contract that is typically 186 days.  That means a starting teachers hourly wage is about $33 per hour.  Teachers also get paid for any extra work they do outside of teaching classes. I’ll show you more on that in a minute.”</a:t>
            </a:r>
          </a:p>
          <a:p>
            <a:pPr marL="0" lvl="0" indent="0" algn="l" rtl="0">
              <a:spcBef>
                <a:spcPts val="0"/>
              </a:spcBef>
              <a:spcAft>
                <a:spcPts val="0"/>
              </a:spcAft>
              <a:buClr>
                <a:schemeClr val="dk1"/>
              </a:buClr>
              <a:buSzPts val="1200"/>
              <a:buFont typeface="Calibri"/>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RECOMMEDATION: </a:t>
            </a:r>
            <a:r>
              <a:rPr lang="en-US" dirty="0"/>
              <a:t>Please use local teacher salary data.  We have found that when you don’t, it’s met with much skepticism and does not help the audience see why teachers rate their lives highly all across the country. You can look on the Teacher Salary Data section of the GFO website for your area: </a:t>
            </a:r>
            <a:r>
              <a:rPr lang="en-US" b="1" dirty="0"/>
              <a:t>https://getthefactsout.org/teacher-salary-data/ </a:t>
            </a:r>
            <a:r>
              <a:rPr lang="en-US" dirty="0"/>
              <a:t>If you do not see your area, please fill out a </a:t>
            </a:r>
            <a:r>
              <a:rPr lang="en-US" dirty="0" err="1"/>
              <a:t>requestso</a:t>
            </a:r>
            <a:r>
              <a:rPr lang="en-US" dirty="0"/>
              <a:t> that GFO can find data for your area: </a:t>
            </a:r>
            <a:r>
              <a:rPr lang="en-US" sz="1200" b="1" dirty="0">
                <a:solidFill>
                  <a:srgbClr val="EF643E"/>
                </a:solidFill>
                <a:latin typeface="Calibri" panose="020F0502020204030204" pitchFamily="34" charset="0"/>
                <a:cs typeface="Calibri" panose="020F0502020204030204" pitchFamily="34" charset="0"/>
              </a:rPr>
              <a:t>https://tinyurl.com/data-request</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lang="en-US" dirty="0"/>
          </a:p>
        </p:txBody>
      </p:sp>
      <p:sp>
        <p:nvSpPr>
          <p:cNvPr id="273" name="Google Shape;273;p13: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6936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Clr>
                <a:schemeClr val="dk1"/>
              </a:buClr>
              <a:buSzPts val="1200"/>
              <a:buFont typeface="Calibri"/>
              <a:buNone/>
            </a:pPr>
            <a:r>
              <a:rPr lang="en-US" dirty="0"/>
              <a:t>1/20/22</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b="0" dirty="0"/>
              <a:t>“After 5 years of teaching in the district you can see there are pre-determined steps or increases in salary that a teacher receives.  There are also often cost of living raises to these schedules that get negotiated later.  We also show teachers with an MA or MS in this table because over half of teachers earn a masters’ degree before they are 30.  Most people don’t know that there are programs all over the country designed for practicing teachers to earn their MA while teaching full time.  Our districts provide an increase for additional education which you can see on this table.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Denver notes: DPS pays+ $2K math + $2K Title I school.  I did not include it but there’s also $880 - $5500 for leadership role and $3K for high priority schools.  Also there’s $1000/year student loans paid for up to 6 years.</a:t>
            </a:r>
            <a:endParaRPr dirty="0"/>
          </a:p>
        </p:txBody>
      </p:sp>
      <p:sp>
        <p:nvSpPr>
          <p:cNvPr id="273" name="Google Shape;273;p13: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0442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Clr>
                <a:schemeClr val="dk1"/>
              </a:buClr>
              <a:buSzPts val="1200"/>
              <a:buFont typeface="Calibri"/>
              <a:buNone/>
            </a:pPr>
            <a:r>
              <a:rPr lang="en-US" dirty="0"/>
              <a:t>Updated 1/20/21 </a:t>
            </a:r>
          </a:p>
          <a:p>
            <a:pPr marL="0" lvl="0" indent="0" algn="l" rtl="0">
              <a:spcBef>
                <a:spcPts val="0"/>
              </a:spcBef>
              <a:spcAft>
                <a:spcPts val="0"/>
              </a:spcAft>
              <a:buClr>
                <a:schemeClr val="dk1"/>
              </a:buClr>
              <a:buSzPts val="1200"/>
              <a:buFont typeface="Calibri"/>
              <a:buNone/>
            </a:pPr>
            <a:r>
              <a:rPr lang="en-US" dirty="0"/>
              <a:t>2021/2022 salary schedules</a:t>
            </a:r>
          </a:p>
          <a:p>
            <a:pPr marL="0" lvl="0" indent="0" algn="l" rtl="0">
              <a:spcBef>
                <a:spcPts val="0"/>
              </a:spcBef>
              <a:spcAft>
                <a:spcPts val="0"/>
              </a:spcAft>
              <a:buClr>
                <a:schemeClr val="dk1"/>
              </a:buClr>
              <a:buSzPts val="1200"/>
              <a:buFont typeface="Calibri"/>
              <a:buNone/>
            </a:pPr>
            <a:endParaRPr lang="en-US" b="1"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have since taken more courses.  The higher number is for someone who has taken quite a few more courses 15 -20 over the years since they earned their masters.”</a:t>
            </a:r>
            <a:br>
              <a:rPr lang="en-US" b="0" dirty="0"/>
            </a:br>
            <a:endParaRPr b="0"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lang="en-US" dirty="0"/>
          </a:p>
        </p:txBody>
      </p:sp>
      <p:sp>
        <p:nvSpPr>
          <p:cNvPr id="273" name="Google Shape;273;p13: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69363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1/20/22</a:t>
            </a:r>
          </a:p>
          <a:p>
            <a:r>
              <a:rPr lang="en-US" dirty="0"/>
              <a:t>GFO has collected data across the U.S. from over 400 districts and analysis of this data finds the above. We also dug into NCES (National Center for Educational Statistics) data and found that their data for the 20-21 school year shows a middle 50% range of $62K - $103K.</a:t>
            </a:r>
          </a:p>
          <a:p>
            <a:endParaRPr lang="en-US" dirty="0"/>
          </a:p>
        </p:txBody>
      </p:sp>
      <p:sp>
        <p:nvSpPr>
          <p:cNvPr id="4" name="Slide Number Placeholder 3"/>
          <p:cNvSpPr>
            <a:spLocks noGrp="1"/>
          </p:cNvSpPr>
          <p:nvPr>
            <p:ph type="sldNum" sz="quarter" idx="5"/>
          </p:nvPr>
        </p:nvSpPr>
        <p:spPr/>
        <p:txBody>
          <a:bodyPr/>
          <a:lstStyle/>
          <a:p>
            <a:fld id="{BF4FB615-08A4-45A0-BD5F-0D19DE8F6C87}" type="slidenum">
              <a:rPr lang="en-US" smtClean="0"/>
              <a:pPr/>
              <a:t>18</a:t>
            </a:fld>
            <a:endParaRPr lang="en-US"/>
          </a:p>
        </p:txBody>
      </p:sp>
    </p:spTree>
    <p:extLst>
      <p:ext uri="{BB962C8B-B14F-4D97-AF65-F5344CB8AC3E}">
        <p14:creationId xmlns:p14="http://schemas.microsoft.com/office/powerpoint/2010/main" val="3296321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1/20/22</a:t>
            </a:r>
          </a:p>
          <a:p>
            <a:r>
              <a:rPr lang="en-US" dirty="0"/>
              <a:t>“This is an infographic that shows teacher salaries in the area and an example home of what a 1</a:t>
            </a:r>
            <a:r>
              <a:rPr lang="en-US" baseline="30000" dirty="0"/>
              <a:t>st</a:t>
            </a:r>
            <a:r>
              <a:rPr lang="en-US" dirty="0"/>
              <a:t> year teacher can afford in the area and what a mid-career teacher can afford.  We also can see the average wage for all employees in the area.  You can see that mid-career teachers are making a fair amount more than over half of the people in the community/parents of their students.  The median home value and fair market rent are also shown.”</a:t>
            </a:r>
          </a:p>
          <a:p>
            <a:endParaRPr lang="en-US" dirty="0"/>
          </a:p>
          <a:p>
            <a:r>
              <a:rPr lang="en-US" dirty="0"/>
              <a:t>GFO research has found that across the country Mid-career (</a:t>
            </a:r>
            <a:r>
              <a:rPr lang="en-US" dirty="0" err="1"/>
              <a:t>yr</a:t>
            </a:r>
            <a:r>
              <a:rPr lang="en-US" dirty="0"/>
              <a:t> 15) salaries are typically higher than the median annual income in each local area. In fact, in many areas outside of the biggest cities, teacher starting pay is about the same as the mid-career salaries in those city, town, and rural areas.</a:t>
            </a:r>
          </a:p>
          <a:p>
            <a:endParaRPr lang="en-US" dirty="0"/>
          </a:p>
        </p:txBody>
      </p:sp>
      <p:sp>
        <p:nvSpPr>
          <p:cNvPr id="4" name="Slide Number Placeholder 3"/>
          <p:cNvSpPr>
            <a:spLocks noGrp="1"/>
          </p:cNvSpPr>
          <p:nvPr>
            <p:ph type="sldNum" sz="quarter" idx="5"/>
          </p:nvPr>
        </p:nvSpPr>
        <p:spPr/>
        <p:txBody>
          <a:bodyPr/>
          <a:lstStyle/>
          <a:p>
            <a:fld id="{BF4FB615-08A4-45A0-BD5F-0D19DE8F6C87}" type="slidenum">
              <a:rPr lang="en-US" smtClean="0"/>
              <a:pPr/>
              <a:t>19</a:t>
            </a:fld>
            <a:endParaRPr lang="en-US"/>
          </a:p>
        </p:txBody>
      </p:sp>
    </p:spTree>
    <p:extLst>
      <p:ext uri="{BB962C8B-B14F-4D97-AF65-F5344CB8AC3E}">
        <p14:creationId xmlns:p14="http://schemas.microsoft.com/office/powerpoint/2010/main" val="1985414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Clr>
                <a:schemeClr val="dk1"/>
              </a:buClr>
              <a:buSzPts val="1200"/>
              <a:buFont typeface="Calibri"/>
              <a:buNone/>
            </a:pPr>
            <a:r>
              <a:rPr lang="en-US" dirty="0"/>
              <a:t>1/20/22</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73" name="Google Shape;273;p13: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1488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Updated 1/20/22</a:t>
            </a:r>
          </a:p>
          <a:p>
            <a:r>
              <a:rPr lang="en-US" sz="1000" dirty="0"/>
              <a:t>NOTE TO PRESENTERS: This link includes the pre-quiz and post-quiz that are very helpful in framing the presentation.  I always joke that, “we’re starting by giving you a quiz.  This will help you get some idea of the facts I’ll be sharing with you today and after the presentation, you should have the answers to these questions”  The quiz only takes a couple of minutes so provide instructions for a cue. If you’re on Zoom, ask them to put “done” in the chat.  It’s a bit harder in person, but ask them to look at you or raise their hand. I’ve had best luck with look at me. </a:t>
            </a:r>
          </a:p>
          <a:p>
            <a:endParaRPr lang="en-US" sz="1000" dirty="0"/>
          </a:p>
          <a:p>
            <a:r>
              <a:rPr lang="en-US" sz="1000" dirty="0"/>
              <a:t>I’m finding much stronger results when using the pre/post quiz.  When thinking about how the brain works, this helps your audience focus on the ideas you’ll be discussing and it sparks their curiosity.  Also it engages them and helps them cleanse their brain of whatever possessed it when they walked in the door.  Finally, it helps you see how things went afterwards. Our evaluator will send you your results within a week or two after your presentation.</a:t>
            </a:r>
          </a:p>
          <a:p>
            <a:endParaRPr lang="en-US" sz="1000" dirty="0"/>
          </a:p>
          <a:p>
            <a:r>
              <a:rPr lang="en-US" sz="1000" dirty="0"/>
              <a:t>The second link is a sign in sheet that collects names and emails. It’s the only email collection we have in this presentation.</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379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Clr>
                <a:schemeClr val="dk1"/>
              </a:buClr>
              <a:buSzPts val="1200"/>
              <a:buFont typeface="Calibri"/>
              <a:buNone/>
            </a:pPr>
            <a:r>
              <a:rPr lang="en-US" dirty="0"/>
              <a:t>Updated 1/20/22 - 2021/2022 salary schedules</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b="0" dirty="0"/>
              <a:t>“If you would like to help lots of teachers, and therefor hundreds of students per year, by supporting the building and all the teachers’ work in the building, consider becoming an administrator or direct a STEM innovation center.</a:t>
            </a:r>
            <a:endParaRPr lang="en-US"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p>
          <a:p>
            <a:pPr marL="0" lvl="0" indent="0" algn="l" rtl="0">
              <a:spcBef>
                <a:spcPts val="0"/>
              </a:spcBef>
              <a:spcAft>
                <a:spcPts val="0"/>
              </a:spcAft>
              <a:buClr>
                <a:schemeClr val="dk1"/>
              </a:buClr>
              <a:buSzPts val="1200"/>
              <a:buFont typeface="Calibri"/>
              <a:buNone/>
            </a:pPr>
            <a:endParaRPr b="1" dirty="0"/>
          </a:p>
        </p:txBody>
      </p:sp>
      <p:sp>
        <p:nvSpPr>
          <p:cNvPr id="273" name="Google Shape;273;p13: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53012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7: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Clr>
                <a:schemeClr val="dk1"/>
              </a:buClr>
              <a:buSzPts val="1200"/>
              <a:buFont typeface="Calibri"/>
              <a:buNone/>
            </a:pPr>
            <a:r>
              <a:rPr lang="en-US" dirty="0"/>
              <a:t>Updated 7-14-20</a:t>
            </a:r>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Starting salary for a BS new teacher shows 25</a:t>
            </a:r>
            <a:r>
              <a:rPr lang="en-US" baseline="30000" dirty="0"/>
              <a:t>th</a:t>
            </a:r>
            <a:r>
              <a:rPr lang="en-US" dirty="0"/>
              <a:t> – 75</a:t>
            </a:r>
            <a:r>
              <a:rPr lang="en-US" baseline="30000" dirty="0"/>
              <a:t>th</a:t>
            </a:r>
            <a:r>
              <a:rPr lang="en-US" dirty="0"/>
              <a:t> percentile from our GFO data mining project of 120 districts near 50 universities working with GFO.  Range also includes adding in two extra curricular responsibilities only on the higher end.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Suggested modification:  Replace with a local district that your graduates are most likely to be employed.  The orange text and bar is added on top of the picture via typical power point tools.</a:t>
            </a:r>
            <a:endParaRPr dirty="0"/>
          </a:p>
        </p:txBody>
      </p:sp>
      <p:sp>
        <p:nvSpPr>
          <p:cNvPr id="308" name="Google Shape;308;p17: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4: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fontScale="92500" lnSpcReduction="10000"/>
          </a:bodyPr>
          <a:lstStyle/>
          <a:p>
            <a:pPr marL="0" lvl="0" indent="0" algn="l" rtl="0">
              <a:spcBef>
                <a:spcPts val="0"/>
              </a:spcBef>
              <a:spcAft>
                <a:spcPts val="0"/>
              </a:spcAft>
              <a:buClr>
                <a:schemeClr val="dk1"/>
              </a:buClr>
              <a:buSzPts val="1200"/>
              <a:buFont typeface="Calibri"/>
              <a:buNone/>
            </a:pPr>
            <a:r>
              <a:rPr lang="en-US" dirty="0"/>
              <a:t>Updated 7-14-20</a:t>
            </a:r>
            <a:endParaRPr sz="1110" dirty="0"/>
          </a:p>
          <a:p>
            <a:pPr marL="0" lvl="0" indent="0" algn="l" rtl="0">
              <a:lnSpc>
                <a:spcPct val="90000"/>
              </a:lnSpc>
              <a:spcBef>
                <a:spcPts val="0"/>
              </a:spcBef>
              <a:spcAft>
                <a:spcPts val="0"/>
              </a:spcAft>
              <a:buNone/>
            </a:pPr>
            <a:r>
              <a:rPr lang="en-US" sz="1110" dirty="0"/>
              <a:t>Maybe you’re interested in teaching, but are considering what level? Here we show starting and mid-career salaries for both grade 7-12 teachers and teaching faculty at colleges and universities.  </a:t>
            </a:r>
          </a:p>
          <a:p>
            <a:pPr marL="171450" lvl="0" indent="-171450" algn="l" rtl="0">
              <a:lnSpc>
                <a:spcPct val="90000"/>
              </a:lnSpc>
              <a:spcBef>
                <a:spcPts val="0"/>
              </a:spcBef>
              <a:spcAft>
                <a:spcPts val="0"/>
              </a:spcAft>
              <a:buFont typeface="Arial" panose="020B0604020202020204" pitchFamily="34" charset="0"/>
              <a:buChar char="•"/>
            </a:pPr>
            <a:r>
              <a:rPr lang="en-US" sz="1110" dirty="0"/>
              <a:t>The 7-12 Teacher salaries are base salary without any supplemental pay.  </a:t>
            </a:r>
          </a:p>
          <a:p>
            <a:pPr marL="171450" lvl="0" indent="-171450" algn="l" rtl="0">
              <a:lnSpc>
                <a:spcPct val="90000"/>
              </a:lnSpc>
              <a:spcBef>
                <a:spcPts val="0"/>
              </a:spcBef>
              <a:spcAft>
                <a:spcPts val="0"/>
              </a:spcAft>
              <a:buFont typeface="Arial" panose="020B0604020202020204" pitchFamily="34" charset="0"/>
              <a:buChar char="•"/>
            </a:pPr>
            <a:r>
              <a:rPr lang="en-US" sz="1110" dirty="0"/>
              <a:t>7-12 beginning teachers are typically 22 -24 years old compared to 27-30 years old for year 1 Ph.D. college faculty.  Similarly the Year 15 data is for teachers before they are 40 while college faculty are in their mid-40’s.</a:t>
            </a:r>
          </a:p>
          <a:p>
            <a:pPr marL="171450" lvl="0" indent="-171450" algn="l" rtl="0">
              <a:lnSpc>
                <a:spcPct val="90000"/>
              </a:lnSpc>
              <a:spcBef>
                <a:spcPts val="0"/>
              </a:spcBef>
              <a:spcAft>
                <a:spcPts val="0"/>
              </a:spcAft>
              <a:buFont typeface="Arial" panose="020B0604020202020204" pitchFamily="34" charset="0"/>
              <a:buChar char="•"/>
            </a:pPr>
            <a:r>
              <a:rPr lang="en-US" sz="1110" dirty="0"/>
              <a:t>The college salaries are national averages from the AIP salary calculator for folks with PhD’s in full-time teaching roles that are not tenure track. (Tenure track positions are different types of jobs that have big components of their evaluation based on research and publication.) These positions rarely have opportunity for supplemental pay. </a:t>
            </a:r>
          </a:p>
          <a:p>
            <a:pPr marL="171450" lvl="0" indent="-171450" algn="l" rtl="0">
              <a:lnSpc>
                <a:spcPct val="90000"/>
              </a:lnSpc>
              <a:spcBef>
                <a:spcPts val="0"/>
              </a:spcBef>
              <a:spcAft>
                <a:spcPts val="0"/>
              </a:spcAft>
              <a:buFont typeface="Arial" panose="020B0604020202020204" pitchFamily="34" charset="0"/>
              <a:buChar char="•"/>
            </a:pPr>
            <a:r>
              <a:rPr lang="en-US" sz="1110" dirty="0"/>
              <a:t>The grade 7-12 data is the average from our data collection of 120 school districts located around the ~50 universities that are currently working with GFO. </a:t>
            </a:r>
          </a:p>
          <a:p>
            <a:pPr marL="171450" lvl="0" indent="-171450" algn="l" rtl="0">
              <a:lnSpc>
                <a:spcPct val="90000"/>
              </a:lnSpc>
              <a:spcBef>
                <a:spcPts val="0"/>
              </a:spcBef>
              <a:spcAft>
                <a:spcPts val="0"/>
              </a:spcAft>
              <a:buFont typeface="Arial" panose="020B0604020202020204" pitchFamily="34" charset="0"/>
              <a:buChar char="•"/>
            </a:pPr>
            <a:r>
              <a:rPr lang="en-US" sz="1110" dirty="0"/>
              <a:t>You may want to update this data if you’re in one of the higher paying states such as California, Chicago, New York, New Jersey </a:t>
            </a:r>
            <a:r>
              <a:rPr lang="en-US" sz="1110" dirty="0" err="1"/>
              <a:t>etc</a:t>
            </a:r>
            <a:r>
              <a:rPr lang="en-US" sz="1110" dirty="0"/>
              <a:t>…</a:t>
            </a:r>
            <a:endParaRPr dirty="0"/>
          </a:p>
          <a:p>
            <a:pPr marL="0" lvl="0" indent="0" algn="l" rtl="0">
              <a:lnSpc>
                <a:spcPct val="90000"/>
              </a:lnSpc>
              <a:spcBef>
                <a:spcPts val="0"/>
              </a:spcBef>
              <a:spcAft>
                <a:spcPts val="0"/>
              </a:spcAft>
              <a:buNone/>
            </a:pPr>
            <a:endParaRPr sz="1110" dirty="0">
              <a:solidFill>
                <a:srgbClr val="7F7F7F"/>
              </a:solidFill>
            </a:endParaRPr>
          </a:p>
          <a:p>
            <a:pPr marL="0" lvl="0" indent="0" algn="l" rtl="0">
              <a:lnSpc>
                <a:spcPct val="90000"/>
              </a:lnSpc>
              <a:spcBef>
                <a:spcPts val="0"/>
              </a:spcBef>
              <a:spcAft>
                <a:spcPts val="0"/>
              </a:spcAft>
              <a:buNone/>
            </a:pPr>
            <a:r>
              <a:rPr lang="en-US" sz="1110"/>
              <a:t>If </a:t>
            </a:r>
            <a:r>
              <a:rPr lang="en-US" sz="1110" dirty="0"/>
              <a:t>you look at the graph you will see that in the beginning years, Secondary Teachers (base salary) and Teaching faculty at colleges make similar salaries.  </a:t>
            </a:r>
            <a:endParaRPr dirty="0"/>
          </a:p>
          <a:p>
            <a:pPr marL="0" lvl="0" indent="0" algn="l" rtl="0">
              <a:lnSpc>
                <a:spcPct val="90000"/>
              </a:lnSpc>
              <a:spcBef>
                <a:spcPts val="0"/>
              </a:spcBef>
              <a:spcAft>
                <a:spcPts val="0"/>
              </a:spcAft>
              <a:buNone/>
            </a:pPr>
            <a:endParaRPr sz="1110" dirty="0"/>
          </a:p>
          <a:p>
            <a:pPr marL="0" lvl="0" indent="0" algn="l" rtl="0">
              <a:lnSpc>
                <a:spcPct val="90000"/>
              </a:lnSpc>
              <a:spcBef>
                <a:spcPts val="0"/>
              </a:spcBef>
              <a:spcAft>
                <a:spcPts val="0"/>
              </a:spcAft>
              <a:buNone/>
            </a:pPr>
            <a:r>
              <a:rPr lang="en-US" sz="1110" dirty="0"/>
              <a:t>If you look at year 15, Middle School and High School teachers have received regular pay increases outpacing the typical Teaching faculty. The difference is even more pronounced if you include the supplemental pay that K-12 teachers regularly earn.</a:t>
            </a:r>
            <a:endParaRPr dirty="0"/>
          </a:p>
          <a:p>
            <a:pPr marL="0" lvl="0" indent="0" algn="l" rtl="0">
              <a:lnSpc>
                <a:spcPct val="90000"/>
              </a:lnSpc>
              <a:spcBef>
                <a:spcPts val="0"/>
              </a:spcBef>
              <a:spcAft>
                <a:spcPts val="0"/>
              </a:spcAft>
              <a:buNone/>
            </a:pPr>
            <a:endParaRPr sz="1110" dirty="0"/>
          </a:p>
          <a:p>
            <a:pPr marL="0" lvl="0" indent="0" algn="l" rtl="0">
              <a:lnSpc>
                <a:spcPct val="90000"/>
              </a:lnSpc>
              <a:spcBef>
                <a:spcPts val="0"/>
              </a:spcBef>
              <a:spcAft>
                <a:spcPts val="0"/>
              </a:spcAft>
              <a:buNone/>
            </a:pPr>
            <a:r>
              <a:rPr lang="en-US" sz="1110" dirty="0"/>
              <a:t>The only area where we really see college outpacing high school teachers is for the tenured-track faculty predominantly in departments that grant a PhD in the discipline.  (Tenured-track faculty are faculty that have minimal teaching responsibility and focus mainly on research, writing papers and acquiring grants) </a:t>
            </a:r>
            <a:endParaRPr dirty="0"/>
          </a:p>
          <a:p>
            <a:pPr marL="0" lvl="0" indent="0" algn="l" rtl="0">
              <a:lnSpc>
                <a:spcPct val="90000"/>
              </a:lnSpc>
              <a:spcBef>
                <a:spcPts val="0"/>
              </a:spcBef>
              <a:spcAft>
                <a:spcPts val="0"/>
              </a:spcAft>
              <a:buNone/>
            </a:pPr>
            <a:endParaRPr sz="1110" dirty="0"/>
          </a:p>
          <a:p>
            <a:pPr marL="0" lvl="0" indent="0" algn="l" rtl="0">
              <a:lnSpc>
                <a:spcPct val="90000"/>
              </a:lnSpc>
              <a:spcBef>
                <a:spcPts val="0"/>
              </a:spcBef>
              <a:spcAft>
                <a:spcPts val="0"/>
              </a:spcAft>
              <a:buNone/>
            </a:pPr>
            <a:endParaRPr sz="1110" dirty="0"/>
          </a:p>
        </p:txBody>
      </p:sp>
      <p:sp>
        <p:nvSpPr>
          <p:cNvPr id="283" name="Google Shape;283;p14: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Did you know has tested positively across the nation in our user-testing focus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Math and science teachers are in high demand and there are open positions in every area of our nation.  The reason for this is that there are middle schools and high schools in every neighborhood in every town in every state. But there are only a handful of colleges and universities that prepare teachers.  These universities are just not graduating enough science and math teachers to fill the positions in all of these schools!  This is good for you because that means you can decide the area of the country or even out of the country that you’d like to live and find a teaching job within commuting distance. You can’t do that as an engineer.  There aren’t enough jobs in this state for all of the graduates here at Mines. People take jobs all over the U.S.  College faculty positions are even rarer and there’s a large surplus of PhDs hoping to find a faculty position in that handful of colleges that we mentioned that are not producing enough teachers</a:t>
            </a:r>
            <a:r>
              <a:rPr lang="en-US" dirty="0">
                <a:sym typeface="Wingdings" panose="05000000000000000000" pitchFamily="2" charset="2"/>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also high demand for math and science teachers to teach abroad in English speaking schools.  Students often think this is referring to teaching English but it is actually referring to math and science teaching jobs. </a:t>
            </a:r>
            <a:r>
              <a:rPr lang="en-US" dirty="0">
                <a:hlinkClick r:id="rId3"/>
              </a:rPr>
              <a:t>https://www2.ed.gov/about/offices/list/ous/international/usnei/international/edlite-overseas-primsec.html</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B615-08A4-45A0-BD5F-0D19DE8F6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490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Did you know has tested positively across the nation in our user-testing focus groups.</a:t>
            </a:r>
          </a:p>
          <a:p>
            <a:endParaRPr lang="en-US" dirty="0"/>
          </a:p>
          <a:p>
            <a:r>
              <a:rPr lang="en-US" dirty="0"/>
              <a:t>“Teachers in the US retire on average at age 59 a full 4 years sooner than the average American. That’s because teachers have state sponsored pension plans and these have been negotiated over the years as part of the teachers benefits / pay package”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B615-08A4-45A0-BD5F-0D19DE8F6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2138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6/4/21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modifications: Update to match retirement plans for public school teachers in your state. See </a:t>
            </a:r>
            <a:r>
              <a:rPr lang="en-US" sz="1200" u="sng" kern="1200" dirty="0">
                <a:solidFill>
                  <a:schemeClr val="tx1"/>
                </a:solidFill>
                <a:effectLst/>
                <a:latin typeface="+mn-lt"/>
                <a:ea typeface="+mn-ea"/>
                <a:cs typeface="+mn-cs"/>
                <a:hlinkClick r:id="rId3"/>
              </a:rPr>
              <a:t>https://bit.ly/2Z1cF9j</a:t>
            </a:r>
            <a:r>
              <a:rPr lang="en-US" sz="1200" kern="1200" dirty="0">
                <a:solidFill>
                  <a:schemeClr val="tx1"/>
                </a:solidFill>
                <a:effectLst/>
                <a:latin typeface="+mn-lt"/>
                <a:ea typeface="+mn-ea"/>
                <a:cs typeface="+mn-cs"/>
              </a:rPr>
              <a:t>  for data on every state.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If you become a public school teacher, your retirement plan will most likely be a pension plan managed by your state. If you work for a private company (big or small), your retirement plan will most likely be a 401K retirement account. The difference is that a pension is a </a:t>
            </a:r>
            <a:r>
              <a:rPr lang="en-US" sz="1200" i="1" u="sng" kern="1200" dirty="0">
                <a:solidFill>
                  <a:schemeClr val="tx1"/>
                </a:solidFill>
                <a:effectLst/>
                <a:latin typeface="+mn-lt"/>
                <a:ea typeface="+mn-ea"/>
                <a:cs typeface="+mn-cs"/>
              </a:rPr>
              <a:t>defined benefit plan</a:t>
            </a:r>
            <a:r>
              <a:rPr lang="en-US" sz="1200" kern="1200" dirty="0">
                <a:solidFill>
                  <a:schemeClr val="tx1"/>
                </a:solidFill>
                <a:effectLst/>
                <a:latin typeface="+mn-lt"/>
                <a:ea typeface="+mn-ea"/>
                <a:cs typeface="+mn-cs"/>
              </a:rPr>
              <a:t> which means the benefit you receive after retirement is known when you first start teaching and doesn’t depend on the stock market, for example.  A 401K retirement account is considered a </a:t>
            </a:r>
            <a:r>
              <a:rPr lang="en-US" sz="1200" i="1" u="sng" kern="1200" dirty="0">
                <a:solidFill>
                  <a:schemeClr val="tx1"/>
                </a:solidFill>
                <a:effectLst/>
                <a:latin typeface="+mn-lt"/>
                <a:ea typeface="+mn-ea"/>
                <a:cs typeface="+mn-cs"/>
              </a:rPr>
              <a:t>defined contribution plan,</a:t>
            </a:r>
            <a:r>
              <a:rPr lang="en-US" sz="1200" kern="1200" dirty="0">
                <a:solidFill>
                  <a:schemeClr val="tx1"/>
                </a:solidFill>
                <a:effectLst/>
                <a:latin typeface="+mn-lt"/>
                <a:ea typeface="+mn-ea"/>
                <a:cs typeface="+mn-cs"/>
              </a:rPr>
              <a:t> which means that your employer will contribute a certain amount each paycheck (3% on average) to your 401K retirement account. However, the amount of the payout when you retire is an educated guess based on the amount you save and the performance of your savings.  </a:t>
            </a:r>
          </a:p>
          <a:p>
            <a:r>
              <a:rPr lang="en-US" sz="1200" kern="1200" dirty="0">
                <a:solidFill>
                  <a:schemeClr val="tx1"/>
                </a:solidFill>
                <a:effectLst/>
                <a:latin typeface="+mn-lt"/>
                <a:ea typeface="+mn-ea"/>
                <a:cs typeface="+mn-cs"/>
              </a:rPr>
              <a:t>After retirement, teachers receive a set amount, with regular cost of living raises, for the remainder of their lives, no matter how long they live.  With a 401K a person must estimate their life expectancy and set up a payout based on that expectancy.  The amount of their retirement benefit varies depending on the success of their investments over time.  </a:t>
            </a:r>
          </a:p>
          <a:p>
            <a:r>
              <a:rPr lang="en-US" sz="1200" kern="1200" dirty="0">
                <a:solidFill>
                  <a:schemeClr val="tx1"/>
                </a:solidFill>
                <a:effectLst/>
                <a:latin typeface="+mn-lt"/>
                <a:ea typeface="+mn-ea"/>
                <a:cs typeface="+mn-cs"/>
              </a:rPr>
              <a:t>Each state’s pension plan is slightly different. </a:t>
            </a:r>
            <a:r>
              <a:rPr lang="en-US" sz="1200" b="1" kern="1200" dirty="0">
                <a:solidFill>
                  <a:schemeClr val="tx1"/>
                </a:solidFill>
                <a:effectLst/>
                <a:latin typeface="+mn-lt"/>
                <a:ea typeface="+mn-ea"/>
                <a:cs typeface="+mn-cs"/>
              </a:rPr>
              <a:t>In 35 states a retired teacher has their pension plus social security; in the other 15 states a retired teacher has their pension but no social security.  In the states without social security, the pension payments are typically higher.</a:t>
            </a:r>
            <a:r>
              <a:rPr lang="en-US" sz="1200" kern="1200" dirty="0">
                <a:solidFill>
                  <a:schemeClr val="tx1"/>
                </a:solidFill>
                <a:effectLst/>
                <a:latin typeface="+mn-lt"/>
                <a:ea typeface="+mn-ea"/>
                <a:cs typeface="+mn-cs"/>
              </a:rPr>
              <a:t>  For example, in Colorado a teacher is vested after five years of teaching and will be eligible to retire after 25 years of teaching.  Which means a person who begins their teaching career immediately after earning their college degree at age 22 will be eligible to retire at age 57. In Colorado their pension will be 87.5% of their highest earned income. A retiree can increase this amount to more than 87.5% by working longer than 25 years.  </a:t>
            </a:r>
          </a:p>
        </p:txBody>
      </p:sp>
      <p:sp>
        <p:nvSpPr>
          <p:cNvPr id="4" name="Slide Number Placeholder 3"/>
          <p:cNvSpPr>
            <a:spLocks noGrp="1"/>
          </p:cNvSpPr>
          <p:nvPr>
            <p:ph type="sldNum" sz="quarter" idx="10"/>
          </p:nvPr>
        </p:nvSpPr>
        <p:spPr/>
        <p:txBody>
          <a:bodyPr/>
          <a:lstStyle/>
          <a:p>
            <a:fld id="{BF4FB615-08A4-45A0-BD5F-0D19DE8F6C87}" type="slidenum">
              <a:rPr lang="en-US" smtClean="0"/>
              <a:pPr/>
              <a:t>26</a:t>
            </a:fld>
            <a:endParaRPr lang="en-US"/>
          </a:p>
        </p:txBody>
      </p:sp>
    </p:spTree>
    <p:extLst>
      <p:ext uri="{BB962C8B-B14F-4D97-AF65-F5344CB8AC3E}">
        <p14:creationId xmlns:p14="http://schemas.microsoft.com/office/powerpoint/2010/main" val="735785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animated to give less distraction while explaining how</a:t>
            </a:r>
            <a:r>
              <a:rPr lang="en-US" baseline="0" dirty="0"/>
              <a:t> the question is framed</a:t>
            </a:r>
            <a:endParaRPr lang="en-US" dirty="0"/>
          </a:p>
          <a:p>
            <a:r>
              <a:rPr lang="en-US" dirty="0"/>
              <a:t>Ans: E</a:t>
            </a:r>
          </a:p>
          <a:p>
            <a:endParaRPr lang="en-US" dirty="0"/>
          </a:p>
          <a:p>
            <a:r>
              <a:rPr lang="en-US" dirty="0"/>
              <a:t>We calculated the value of PERA by determining how much a teacher would have to save every year and invest in the typical stock market mutual fund to match the benefit from PERA upon retirement.  Based on the average life-span and retirement at 57, this amount is $21,600.</a:t>
            </a:r>
          </a:p>
          <a:p>
            <a:endParaRPr lang="en-US" dirty="0"/>
          </a:p>
          <a:p>
            <a:r>
              <a:rPr lang="en-US" dirty="0"/>
              <a:t>Suggested modification: Update with information from your state. See </a:t>
            </a:r>
            <a:r>
              <a:rPr lang="en-US" sz="1200" u="sng" kern="1200" dirty="0">
                <a:solidFill>
                  <a:schemeClr val="tx1"/>
                </a:solidFill>
                <a:effectLst/>
                <a:latin typeface="+mn-lt"/>
                <a:ea typeface="+mn-ea"/>
                <a:cs typeface="+mn-cs"/>
                <a:hlinkClick r:id="rId3"/>
              </a:rPr>
              <a:t>https://bit.ly/2Z1cF9j</a:t>
            </a:r>
            <a:r>
              <a:rPr lang="en-US" sz="1200" kern="1200" dirty="0">
                <a:solidFill>
                  <a:schemeClr val="tx1"/>
                </a:solidFill>
                <a:effectLst/>
                <a:latin typeface="+mn-lt"/>
                <a:ea typeface="+mn-ea"/>
                <a:cs typeface="+mn-cs"/>
              </a:rPr>
              <a:t>  for data on every state.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B615-08A4-45A0-BD5F-0D19DE8F6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9476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animated to give less distraction while explaining how</a:t>
            </a:r>
            <a:r>
              <a:rPr lang="en-US" baseline="0" dirty="0"/>
              <a:t> the question is framed</a:t>
            </a:r>
            <a:endParaRPr lang="en-US" dirty="0"/>
          </a:p>
          <a:p>
            <a:r>
              <a:rPr lang="en-US" dirty="0"/>
              <a:t>Ans: E</a:t>
            </a:r>
          </a:p>
          <a:p>
            <a:endParaRPr lang="en-US" dirty="0"/>
          </a:p>
          <a:p>
            <a:r>
              <a:rPr lang="en-US" dirty="0"/>
              <a:t>We calculated the value of PERA by determining how much a teacher would have to save every year and invest in the typical stock market mutual fund to match the benefit from PERA upon retirement.  Based on the average life-span and retirement at 57, this amount is $21,600.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B615-08A4-45A0-BD5F-0D19DE8F6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75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1/20/22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Another way to compare a public school teacher’s </a:t>
            </a:r>
            <a:r>
              <a:rPr lang="en-US" sz="1200" b="1" i="1" kern="1200" dirty="0">
                <a:solidFill>
                  <a:schemeClr val="tx1"/>
                </a:solidFill>
                <a:effectLst/>
                <a:latin typeface="+mn-lt"/>
                <a:ea typeface="+mn-ea"/>
                <a:cs typeface="+mn-cs"/>
              </a:rPr>
              <a:t>defined benefit plan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a private company employee’s </a:t>
            </a:r>
            <a:r>
              <a:rPr lang="en-US" sz="1200" b="1" i="1" kern="1200" dirty="0">
                <a:solidFill>
                  <a:schemeClr val="tx1"/>
                </a:solidFill>
                <a:effectLst/>
                <a:latin typeface="+mn-lt"/>
                <a:ea typeface="+mn-ea"/>
                <a:cs typeface="+mn-cs"/>
              </a:rPr>
              <a:t>defined contribution plan</a:t>
            </a:r>
            <a:r>
              <a:rPr lang="en-US" sz="1200" kern="1200" dirty="0">
                <a:solidFill>
                  <a:schemeClr val="tx1"/>
                </a:solidFill>
                <a:effectLst/>
                <a:latin typeface="+mn-lt"/>
                <a:ea typeface="+mn-ea"/>
                <a:cs typeface="+mn-cs"/>
              </a:rPr>
              <a:t> is to calculate how much money a person working for a private company would have to save each month to have a retirement benefit equal to the Public School teacher’s pension.  Using the average rate of return for the stock market over the past 30 years, we can calculate that a person would need to save $21,600 per month for 25 years if they aim to retire at 57 with a pension equal to a typical Colorado school teacher.  If the retiree lives longer than the average life expectancy, then they’ll need to have saved more than $21,600 per year or $1,800 </a:t>
            </a:r>
            <a:r>
              <a:rPr lang="en-US" sz="1200" kern="1200">
                <a:solidFill>
                  <a:schemeClr val="tx1"/>
                </a:solidFill>
                <a:effectLst/>
                <a:latin typeface="+mn-lt"/>
                <a:ea typeface="+mn-ea"/>
                <a:cs typeface="+mn-cs"/>
              </a:rPr>
              <a:t>per month </a:t>
            </a:r>
            <a:r>
              <a:rPr lang="en-US" sz="1200" kern="1200" dirty="0">
                <a:solidFill>
                  <a:schemeClr val="tx1"/>
                </a:solidFill>
                <a:effectLst/>
                <a:latin typeface="+mn-lt"/>
                <a:ea typeface="+mn-ea"/>
                <a:cs typeface="+mn-cs"/>
              </a:rPr>
              <a:t>to have their retirement last through their lifetime.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B615-08A4-45A0-BD5F-0D19DE8F6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1204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0: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fontScale="92500" lnSpcReduction="20000"/>
          </a:bodyPr>
          <a:lstStyle/>
          <a:p>
            <a:pPr marL="0" lvl="0" indent="0" algn="l" rtl="0">
              <a:spcBef>
                <a:spcPts val="0"/>
              </a:spcBef>
              <a:spcAft>
                <a:spcPts val="0"/>
              </a:spcAft>
              <a:buClr>
                <a:schemeClr val="dk1"/>
              </a:buClr>
              <a:buSzPts val="1200"/>
              <a:buFont typeface="Calibri"/>
              <a:buNone/>
            </a:pPr>
            <a:r>
              <a:rPr lang="en-US" dirty="0"/>
              <a:t>Updated 2/25/22</a:t>
            </a:r>
            <a:endParaRPr dirty="0"/>
          </a:p>
          <a:p>
            <a:pPr marL="0" lvl="0" indent="0" algn="l" rtl="0">
              <a:lnSpc>
                <a:spcPct val="90000"/>
              </a:lnSpc>
              <a:spcBef>
                <a:spcPts val="0"/>
              </a:spcBef>
              <a:spcAft>
                <a:spcPts val="0"/>
              </a:spcAft>
              <a:buNone/>
            </a:pPr>
            <a:r>
              <a:rPr lang="en-US" dirty="0"/>
              <a:t>This is comparison is between teaching in Denver and working as a Mechanical Engineer at Lockheed Martin, a major local employer. </a:t>
            </a:r>
            <a:endParaRPr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r>
              <a:rPr lang="en-US" dirty="0"/>
              <a:t>Lockheed Martin contributes 6% (will match up to 10 if you contribute 8) towards an employee’s retirement.  We used the value of the local pension, PERA to determine the “employer contribution”.  When talking with districts, we understand that they pay 22% into PERA for each employee</a:t>
            </a:r>
            <a:endParaRPr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r>
              <a:rPr lang="en-US" dirty="0"/>
              <a:t>In most CO districts, teachers contribute 10.5% of their paychecks towards their PERA.</a:t>
            </a:r>
            <a:endParaRPr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r>
              <a:rPr lang="en-US" dirty="0"/>
              <a:t>Retirement values shown above are the total employer contribution.  So for PERA its value is $21,600. Subtract the teacher contribution of 10.5% and what is left is $17K for first year teachers and $12K for mid-career teachers.</a:t>
            </a:r>
            <a:endParaRPr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r>
              <a:rPr lang="en-US" dirty="0"/>
              <a:t>Engineering</a:t>
            </a:r>
            <a:endParaRPr dirty="0"/>
          </a:p>
          <a:p>
            <a:pPr marL="0" lvl="0" indent="0" algn="l" rtl="0">
              <a:lnSpc>
                <a:spcPct val="90000"/>
              </a:lnSpc>
              <a:spcBef>
                <a:spcPts val="0"/>
              </a:spcBef>
              <a:spcAft>
                <a:spcPts val="0"/>
              </a:spcAft>
              <a:buNone/>
            </a:pPr>
            <a:r>
              <a:rPr lang="en-US" dirty="0"/>
              <a:t>10-40 days off (higher numbers due to Flex Fridays (every other Friday Off)) </a:t>
            </a:r>
            <a:endParaRPr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r>
              <a:rPr lang="en-US" dirty="0"/>
              <a:t>Teaching</a:t>
            </a:r>
            <a:endParaRPr dirty="0"/>
          </a:p>
          <a:p>
            <a:pPr marL="0" lvl="0" indent="0" algn="l" rtl="0">
              <a:lnSpc>
                <a:spcPct val="90000"/>
              </a:lnSpc>
              <a:spcBef>
                <a:spcPts val="0"/>
              </a:spcBef>
              <a:spcAft>
                <a:spcPts val="0"/>
              </a:spcAft>
              <a:buNone/>
            </a:pPr>
            <a:r>
              <a:rPr lang="en-US" dirty="0"/>
              <a:t>74 for 5 day per week districts and 109 for 4 day per week districts.  </a:t>
            </a:r>
            <a:endParaRPr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r>
              <a:rPr lang="en-US" dirty="0"/>
              <a:t>Summers: Point out the variety of jobs (including STEM jobs), or not, that teachers can have in the summer. Also can do research via RET’s and other opportunities.</a:t>
            </a:r>
          </a:p>
          <a:p>
            <a:pPr marL="0" lvl="0" indent="0" algn="l" rtl="0">
              <a:lnSpc>
                <a:spcPct val="90000"/>
              </a:lnSpc>
              <a:spcBef>
                <a:spcPts val="0"/>
              </a:spcBef>
              <a:spcAft>
                <a:spcPts val="0"/>
              </a:spcAft>
              <a:buNone/>
            </a:pPr>
            <a:endParaRPr lang="en-US" dirty="0"/>
          </a:p>
          <a:p>
            <a:pPr marL="0" lvl="0" indent="0" algn="l" rtl="0">
              <a:lnSpc>
                <a:spcPct val="90000"/>
              </a:lnSpc>
              <a:spcBef>
                <a:spcPts val="0"/>
              </a:spcBef>
              <a:spcAft>
                <a:spcPts val="0"/>
              </a:spcAft>
              <a:buNone/>
            </a:pPr>
            <a:r>
              <a:rPr lang="en-US" dirty="0"/>
              <a:t>Health Insurance (Family premium at Mines is $1864/month)</a:t>
            </a:r>
          </a:p>
          <a:p>
            <a:pPr marL="0" lvl="0" indent="0" algn="l" rtl="0">
              <a:lnSpc>
                <a:spcPct val="90000"/>
              </a:lnSpc>
              <a:spcBef>
                <a:spcPts val="0"/>
              </a:spcBef>
              <a:spcAft>
                <a:spcPts val="0"/>
              </a:spcAft>
              <a:buNone/>
            </a:pPr>
            <a:endParaRPr lang="en-US" dirty="0"/>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b="1" dirty="0"/>
              <a:t>Additional Evidence that teaching pays as well (or better) than other careers you can get with the same degree. </a:t>
            </a:r>
            <a:r>
              <a:rPr lang="en-US" dirty="0"/>
              <a:t>There’s a large 10 year study of teachers that recently came out showing that STEM graduates who decided to go into the private-sector instead of teaching made less on average than teachers.  The only group that made more than classroom teachers were K-12 administrators (e.g. principals).</a:t>
            </a:r>
            <a:r>
              <a:rPr lang="en-US" sz="1800" u="sng" dirty="0">
                <a:solidFill>
                  <a:srgbClr val="0000FF"/>
                </a:solidFill>
                <a:effectLst/>
                <a:latin typeface="Calibri" panose="020F0502020204030204" pitchFamily="34" charset="0"/>
                <a:ea typeface="Calibri" panose="020F0502020204030204" pitchFamily="34" charset="0"/>
                <a:hlinkClick r:id="rId3"/>
              </a:rPr>
              <a:t> https://www.aei.org/articles/the-truth-about-teacher-pay/</a:t>
            </a:r>
            <a:endParaRPr lang="en-US" sz="1800" dirty="0">
              <a:effectLst/>
              <a:latin typeface="Calibri" panose="020F0502020204030204" pitchFamily="34" charset="0"/>
              <a:ea typeface="Calibri" panose="020F0502020204030204" pitchFamily="34" charset="0"/>
            </a:endParaRPr>
          </a:p>
          <a:p>
            <a:pPr marL="0" lvl="0" indent="0" algn="l" rtl="0">
              <a:lnSpc>
                <a:spcPct val="90000"/>
              </a:lnSpc>
              <a:spcBef>
                <a:spcPts val="0"/>
              </a:spcBef>
              <a:spcAft>
                <a:spcPts val="0"/>
              </a:spcAft>
              <a:buNone/>
            </a:pPr>
            <a:endParaRPr dirty="0"/>
          </a:p>
        </p:txBody>
      </p:sp>
      <p:sp>
        <p:nvSpPr>
          <p:cNvPr id="422" name="Google Shape;422;p30: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details, here is the mission of our work in a nutshell: We want to take Mines students who have a passion for STEM subjects along with an interest in teaching and provide a pathway that poises them to make an impact on education and eventually STEM itself. We understand that this won’t be of interest to all Mines students, nor should it be because our society needs other STEM professionals in addition to STEM educators. But any Mines students who do decide to pursue a career in teaching are bound to have a significant impact.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modification: Replace picture with one of your teachers doing demos or some other exciting thing.  We have found pictures of smiling teachers (teaching) and students is important.  Students react poorly to fake looking stock photos.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statement “ Inspire young Minds. Teach science or math!” has tested positively across the nation in our focus groups.  “Blow Minds!  Teach Science or Math.”  Tested extremely well everywhere but the East coast where it is considered a reference to drug use.</a:t>
            </a:r>
          </a:p>
          <a:p>
            <a:endParaRPr lang="en-US" dirty="0"/>
          </a:p>
        </p:txBody>
      </p:sp>
      <p:sp>
        <p:nvSpPr>
          <p:cNvPr id="4" name="Slide Number Placeholder 3"/>
          <p:cNvSpPr>
            <a:spLocks noGrp="1"/>
          </p:cNvSpPr>
          <p:nvPr>
            <p:ph type="sldNum" sz="quarter" idx="10"/>
          </p:nvPr>
        </p:nvSpPr>
        <p:spPr/>
        <p:txBody>
          <a:bodyPr/>
          <a:lstStyle/>
          <a:p>
            <a:fld id="{BF4FB615-08A4-45A0-BD5F-0D19DE8F6C87}" type="slidenum">
              <a:rPr lang="en-US" smtClean="0"/>
              <a:pPr/>
              <a:t>4</a:t>
            </a:fld>
            <a:endParaRPr lang="en-US"/>
          </a:p>
        </p:txBody>
      </p:sp>
    </p:spTree>
    <p:extLst>
      <p:ext uri="{BB962C8B-B14F-4D97-AF65-F5344CB8AC3E}">
        <p14:creationId xmlns:p14="http://schemas.microsoft.com/office/powerpoint/2010/main" val="245871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7/15/22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statement has tested positively across the nation in our user-testing focus groups.  It regularly rates the highest out of all the statements we tested.</a:t>
            </a:r>
          </a:p>
          <a:p>
            <a:endParaRPr lang="en-US" dirty="0"/>
          </a:p>
          <a:p>
            <a:r>
              <a:rPr lang="en-US" dirty="0"/>
              <a:t>There are Federal loan forgiveness programs and grants for math and science teachers.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FEDERAL: Direct or FFEL loans are available to all college students based on need and independent of their majors. If a person decides to teach an individual may receive $17,500 in loan forgiveness on these types of loans after working as a highly qualified math/science teacher for 5 consecutive years in a low-income school. Unfortunately, college-level teaching does not qualify.</a:t>
            </a:r>
          </a:p>
          <a:p>
            <a:endParaRPr lang="en-US" dirty="0"/>
          </a:p>
          <a:p>
            <a:r>
              <a:rPr lang="en-US" dirty="0"/>
              <a:t>STATE: There are state loan forgiveness and scholarship programs for K-12 teachers. You can find information about these programs here: https://getthefactsout.org/state-loan-forgiveness/   In Colorado for example, a person who works in either a rural district or a high needs area can apply for $5,000 per year every year for up to 5 years.</a:t>
            </a:r>
          </a:p>
          <a:p>
            <a:endParaRPr lang="en-US" dirty="0"/>
          </a:p>
          <a:p>
            <a:r>
              <a:rPr lang="en-US" dirty="0"/>
              <a:t>TEACH</a:t>
            </a:r>
            <a:r>
              <a:rPr lang="en-US" baseline="0" dirty="0"/>
              <a:t> grants are federally funded grants for anyone eligible for federal loans who are also enrolled in a participating teacher prep program. It’s free money if you teach for four years within 8 years of teaching program completion. Must teach in a low-income school. If obligation is not met, it becomes a DIRECT loan. If you are getting loans for school and have any interest in teaching, there is no downside.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Perkins loans were disbursed through the academic year17/18. </a:t>
            </a:r>
            <a:r>
              <a:rPr lang="en-US" sz="1200" dirty="0"/>
              <a:t>Therefor this forgiveness program only impacts those who currently have Perkin’s loans.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also available to students of any major. If a Perkins awardee becomes a teacher, a percentage of their loan is forgiven for each year they teach, with total forgiveness after 5 years.  Interest is also deferred while teaching.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Want to know more about Federal Student Aid?</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https://studentaid.ed.gov/sa/</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F4FB615-08A4-45A0-BD5F-0D19DE8F6C87}"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53647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7/15/22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Update this slide by copying and pasting the info for your state found on the GFO loan forgiveness and scholarships by state page: </a:t>
            </a:r>
            <a:r>
              <a:rPr lang="en-US" b="1" u="sng" dirty="0">
                <a:solidFill>
                  <a:srgbClr val="2B4FC5"/>
                </a:solidFill>
              </a:rPr>
              <a:t>https://getthefactsout.org/state-loan-forgiveness/ </a:t>
            </a:r>
            <a:endParaRPr lang="en-US" sz="1200" b="1" u="sng" kern="1200" dirty="0">
              <a:solidFill>
                <a:srgbClr val="2B4FC5"/>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B615-08A4-45A0-BD5F-0D19DE8F6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1604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benefits.</a:t>
            </a:r>
          </a:p>
          <a:p>
            <a:endParaRPr lang="en-US" dirty="0"/>
          </a:p>
          <a:p>
            <a:r>
              <a:rPr lang="en-US" dirty="0"/>
              <a:t>Suggested modifications: Update the starting and mid career salaries with data from this current academic year from school districts in your area where students are most likely to get a job (usually this means the nearby big districts)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Retirement info with stats from your state or replace with “</a:t>
            </a:r>
            <a:r>
              <a:rPr lang="en-US" sz="1200" i="1" dirty="0">
                <a:solidFill>
                  <a:srgbClr val="3F2448"/>
                </a:solidFill>
                <a:latin typeface="Calibri" panose="020F0502020204030204" pitchFamily="34" charset="0"/>
                <a:cs typeface="Calibri" panose="020F0502020204030204" pitchFamily="34" charset="0"/>
              </a:rPr>
              <a:t>Most teaching jobs have </a:t>
            </a:r>
            <a:r>
              <a:rPr lang="en-US" sz="1200" b="1" i="1" dirty="0">
                <a:solidFill>
                  <a:srgbClr val="3F2448"/>
                </a:solidFill>
                <a:latin typeface="Calibri" panose="020F0502020204030204" pitchFamily="34" charset="0"/>
                <a:cs typeface="Calibri" panose="020F0502020204030204" pitchFamily="34" charset="0"/>
              </a:rPr>
              <a:t>better</a:t>
            </a:r>
            <a:r>
              <a:rPr lang="en-US" sz="1200" i="1" dirty="0">
                <a:solidFill>
                  <a:srgbClr val="3F2448"/>
                </a:solidFill>
                <a:latin typeface="Calibri" panose="020F0502020204030204" pitchFamily="34" charset="0"/>
                <a:cs typeface="Calibri" panose="020F0502020204030204" pitchFamily="34" charset="0"/>
              </a:rPr>
              <a:t> </a:t>
            </a:r>
            <a:r>
              <a:rPr lang="en-US" sz="1200" b="1" i="1" dirty="0">
                <a:solidFill>
                  <a:srgbClr val="3F2448"/>
                </a:solidFill>
                <a:latin typeface="Calibri" panose="020F0502020204030204" pitchFamily="34" charset="0"/>
                <a:cs typeface="Calibri" panose="020F0502020204030204" pitchFamily="34" charset="0"/>
              </a:rPr>
              <a:t>retirement benefits </a:t>
            </a:r>
            <a:r>
              <a:rPr lang="en-US" sz="1200" i="1" dirty="0">
                <a:solidFill>
                  <a:srgbClr val="3F2448"/>
                </a:solidFill>
                <a:latin typeface="Calibri" panose="020F0502020204030204" pitchFamily="34" charset="0"/>
                <a:cs typeface="Calibri" panose="020F0502020204030204" pitchFamily="34" charset="0"/>
              </a:rPr>
              <a:t>than other jobs you can get with the same degree.”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B615-08A4-45A0-BD5F-0D19DE8F6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4318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Did you know has tested positively across the nation in our user-testing focus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photo is a math teacher at Christel House Academy (South) in </a:t>
            </a:r>
            <a:r>
              <a:rPr lang="en-US" dirty="0" err="1"/>
              <a:t>Indianna</a:t>
            </a:r>
            <a:r>
              <a:rPr lang="en-US" dirty="0"/>
              <a:t>, Vaughn Laptiste, a strong advocate for teaching as a profession.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B615-08A4-45A0-BD5F-0D19DE8F6C8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807498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Updated 2/24/20</a:t>
            </a:r>
          </a:p>
          <a:p>
            <a:r>
              <a:rPr lang="en-US" sz="1000" dirty="0"/>
              <a:t>This link takes students to the same place that the link at the beginning o the presentation.  If they left their browser window open, the survey is already in the right place and they can just pick up where they left off.</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66841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slides here about your program and local opportunities.</a:t>
            </a:r>
          </a:p>
          <a:p>
            <a:endParaRPr lang="en-US" dirty="0"/>
          </a:p>
          <a:p>
            <a:r>
              <a:rPr lang="en-US" dirty="0"/>
              <a:t>We recommend ending the presentation with clear next steps for those who are interested.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390E-DE07-4FE8-A32A-EDAD3A003C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13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20095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modification: Replace with pictures from your students.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B615-08A4-45A0-BD5F-0D19DE8F6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510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1/20/22</a:t>
            </a:r>
          </a:p>
          <a:p>
            <a:r>
              <a:rPr lang="en-US" dirty="0"/>
              <a:t>Ask students to silently rate their lives.  After 20 seconds or so, ask them to talk to their neighbor about what they think might be things that people think about when rating their lives.  Please don’t share your rating, that’s too personal, but talk about what you think others might consider when choosing the step they currently stand on.  Give less than a minute (this could go on for a lot longer but within 30 seconds or a minute, a lot of good ideas surface)</a:t>
            </a:r>
          </a:p>
          <a:p>
            <a:endParaRPr lang="en-US" dirty="0"/>
          </a:p>
        </p:txBody>
      </p:sp>
      <p:sp>
        <p:nvSpPr>
          <p:cNvPr id="4" name="Slide Number Placeholder 3"/>
          <p:cNvSpPr>
            <a:spLocks noGrp="1"/>
          </p:cNvSpPr>
          <p:nvPr>
            <p:ph type="sldNum" sz="quarter" idx="5"/>
          </p:nvPr>
        </p:nvSpPr>
        <p:spPr/>
        <p:txBody>
          <a:bodyPr/>
          <a:lstStyle/>
          <a:p>
            <a:fld id="{BF4FB615-08A4-45A0-BD5F-0D19DE8F6C87}" type="slidenum">
              <a:rPr lang="en-US" smtClean="0"/>
              <a:pPr/>
              <a:t>5</a:t>
            </a:fld>
            <a:endParaRPr lang="en-US"/>
          </a:p>
        </p:txBody>
      </p:sp>
    </p:spTree>
    <p:extLst>
      <p:ext uri="{BB962C8B-B14F-4D97-AF65-F5344CB8AC3E}">
        <p14:creationId xmlns:p14="http://schemas.microsoft.com/office/powerpoint/2010/main" val="333897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where do you think you’ll stand in 5 years from now? Provide 15 seconds for this.  </a:t>
            </a:r>
          </a:p>
          <a:p>
            <a:endParaRPr lang="en-US" dirty="0"/>
          </a:p>
        </p:txBody>
      </p:sp>
      <p:sp>
        <p:nvSpPr>
          <p:cNvPr id="4" name="Slide Number Placeholder 3"/>
          <p:cNvSpPr>
            <a:spLocks noGrp="1"/>
          </p:cNvSpPr>
          <p:nvPr>
            <p:ph type="sldNum" sz="quarter" idx="5"/>
          </p:nvPr>
        </p:nvSpPr>
        <p:spPr/>
        <p:txBody>
          <a:bodyPr/>
          <a:lstStyle/>
          <a:p>
            <a:fld id="{BF4FB615-08A4-45A0-BD5F-0D19DE8F6C87}" type="slidenum">
              <a:rPr lang="en-US" smtClean="0"/>
              <a:pPr/>
              <a:t>6</a:t>
            </a:fld>
            <a:endParaRPr lang="en-US"/>
          </a:p>
        </p:txBody>
      </p:sp>
    </p:spTree>
    <p:extLst>
      <p:ext uri="{BB962C8B-B14F-4D97-AF65-F5344CB8AC3E}">
        <p14:creationId xmlns:p14="http://schemas.microsoft.com/office/powerpoint/2010/main" val="296108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1/20/22</a:t>
            </a:r>
          </a:p>
          <a:p>
            <a:endParaRPr lang="en-US" dirty="0"/>
          </a:p>
          <a:p>
            <a:r>
              <a:rPr lang="en-US" dirty="0"/>
              <a:t>“Lots of survey groups use this type of question to see how people are doing in different parts of the country or the world, or they’ll look at different age groups.  When they do this, they combine the results from the two questions weighting the first question the most. The most important thing is to see how people feel now but the 2</a:t>
            </a:r>
            <a:r>
              <a:rPr lang="en-US" baseline="30000" dirty="0"/>
              <a:t>nd</a:t>
            </a:r>
            <a:r>
              <a:rPr lang="en-US" dirty="0"/>
              <a:t> question does provide some indication of their perceived future opportunity and that’s important too.”</a:t>
            </a:r>
          </a:p>
          <a:p>
            <a:endParaRPr lang="en-US" dirty="0"/>
          </a:p>
          <a:p>
            <a:r>
              <a:rPr lang="en-US" dirty="0"/>
              <a:t>“In this case Gallup wanted to divide the responses by job/occupation and they asked this question of 172,000 U.S. workers.”  </a:t>
            </a:r>
          </a:p>
          <a:p>
            <a:endParaRPr lang="en-US" dirty="0"/>
          </a:p>
          <a:p>
            <a:r>
              <a:rPr lang="en-US" dirty="0"/>
              <a:t>“They broke the ladder into three parts. Note that top is a smaller area than the bottom.  They look at the fraction who rated themselves at the top and then subtract off those who rate themselves at the bottom to sort of normalize the number.  They ignore anyone who was in the middle.”</a:t>
            </a:r>
          </a:p>
          <a:p>
            <a:endParaRPr lang="en-US" dirty="0"/>
          </a:p>
          <a:p>
            <a:r>
              <a:rPr lang="en-US" dirty="0"/>
              <a:t>QUESTION:  After explaining the ladder sections, bring up the question about where teachers stand. Often students are thinking about individuals and provide a step. It helps to have mentioned the Gallup survey as I described above.  Then ask again “where do you think teachers are in general compared to other professions? Do they rate their lives higher, the same, or lower than people in other occupations?”  I’ve seen a huge range of responses from students.  Faculty and teachers tend to say higher.</a:t>
            </a:r>
          </a:p>
          <a:p>
            <a:endParaRPr lang="en-US" dirty="0"/>
          </a:p>
          <a:p>
            <a:r>
              <a:rPr lang="en-US" dirty="0"/>
              <a:t>Reference: https://news.gallup.com/poll/122453/understanding-gallup-uses-cantril-scale.aspx</a:t>
            </a:r>
          </a:p>
        </p:txBody>
      </p:sp>
      <p:sp>
        <p:nvSpPr>
          <p:cNvPr id="4" name="Slide Number Placeholder 3"/>
          <p:cNvSpPr>
            <a:spLocks noGrp="1"/>
          </p:cNvSpPr>
          <p:nvPr>
            <p:ph type="sldNum" sz="quarter" idx="5"/>
          </p:nvPr>
        </p:nvSpPr>
        <p:spPr/>
        <p:txBody>
          <a:bodyPr/>
          <a:lstStyle/>
          <a:p>
            <a:fld id="{BF4FB615-08A4-45A0-BD5F-0D19DE8F6C87}" type="slidenum">
              <a:rPr lang="en-US" smtClean="0"/>
              <a:pPr/>
              <a:t>7</a:t>
            </a:fld>
            <a:endParaRPr lang="en-US"/>
          </a:p>
        </p:txBody>
      </p:sp>
    </p:spTree>
    <p:extLst>
      <p:ext uri="{BB962C8B-B14F-4D97-AF65-F5344CB8AC3E}">
        <p14:creationId xmlns:p14="http://schemas.microsoft.com/office/powerpoint/2010/main" val="389870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7/15/22</a:t>
            </a:r>
          </a:p>
          <a:p>
            <a:endParaRPr lang="en-US" dirty="0"/>
          </a:p>
          <a:p>
            <a:r>
              <a:rPr lang="en-US" dirty="0"/>
              <a:t>When they analyzed the results by job/occupation group, they find that teachers rate their lives better than all groups, trailing only physicians.”</a:t>
            </a:r>
          </a:p>
          <a:p>
            <a:endParaRPr lang="en-US" dirty="0"/>
          </a:p>
          <a:p>
            <a:r>
              <a:rPr lang="en-US" dirty="0"/>
              <a:t>College faculty, Engineers, and scientists are in the “Professional” category or “Manager, executive, or official” categories.</a:t>
            </a:r>
          </a:p>
          <a:p>
            <a:endParaRPr lang="en-US" dirty="0"/>
          </a:p>
          <a:p>
            <a:r>
              <a:rPr lang="en-US" dirty="0"/>
              <a:t>Note: It may seem like the wording of the title statement could be shortened a bit but our testing finds uniformly positive responses to the above wording and we did not have as strong of responses when we modified the wording.</a:t>
            </a:r>
          </a:p>
          <a:p>
            <a:endParaRPr lang="en-US" dirty="0"/>
          </a:p>
          <a:p>
            <a:r>
              <a:rPr lang="en-US" dirty="0"/>
              <a:t>References: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solidFill>
                  <a:schemeClr val="bg1">
                    <a:lumMod val="50000"/>
                  </a:schemeClr>
                </a:solidFill>
                <a:latin typeface="Calibri" panose="020F0502020204030204" pitchFamily="34" charset="0"/>
                <a:cs typeface="Calibri" panose="020F0502020204030204" pitchFamily="34" charset="0"/>
              </a:rPr>
              <a:t>https://news.gallup.com/poll/161324/physicians-lead-wellbeing-transportation-workers-lag.aspx</a:t>
            </a:r>
            <a:endParaRPr lang="en-US" dirty="0">
              <a:latin typeface="Calibri" panose="020F0502020204030204" pitchFamily="34" charset="0"/>
              <a:cs typeface="Calibri" panose="020F0502020204030204" pitchFamily="34" charset="0"/>
            </a:endParaRPr>
          </a:p>
          <a:p>
            <a:r>
              <a:rPr lang="en-US" dirty="0"/>
              <a:t>https://www.amacad.org/sites/default/files/publication/downloads/2021_Humanities-Indicators_Workforce.pdf</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F4FB615-08A4-45A0-BD5F-0D19DE8F6C87}"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6928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txBox="1">
            <a:spLocks noGrp="1"/>
          </p:cNvSpPr>
          <p:nvPr>
            <p:ph type="body" idx="1"/>
          </p:nvPr>
        </p:nvSpPr>
        <p:spPr>
          <a:xfrm>
            <a:off x="710248" y="4459526"/>
            <a:ext cx="5681980" cy="4224814"/>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Updated 1/20/22</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People will suggestion things like they can make an impact, their students, </a:t>
            </a:r>
            <a:r>
              <a:rPr lang="en-US" dirty="0" err="1"/>
              <a:t>etc</a:t>
            </a:r>
            <a:r>
              <a:rPr lang="en-US" dirty="0"/>
              <a:t>…  Less often but fairly regularly you’ll hear schedules (either summer or school day) and financial related items from people who are better informed (teaching relative).</a:t>
            </a:r>
          </a:p>
        </p:txBody>
      </p:sp>
      <p:sp>
        <p:nvSpPr>
          <p:cNvPr id="255" name="Google Shape;255;p1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7/15/22</a:t>
            </a:r>
          </a:p>
          <a:p>
            <a:endParaRPr lang="en-US" dirty="0"/>
          </a:p>
          <a:p>
            <a:r>
              <a:rPr lang="en-US" dirty="0"/>
              <a:t>For the past several years we have been working to understand why teachers rate their lives so highly.  We’ve minded data from lots of different sources and collected some of our own.  What we’ve found is that teachers have </a:t>
            </a:r>
          </a:p>
          <a:p>
            <a:pPr marL="171450" indent="-171450">
              <a:buFont typeface="Arial" panose="020B0604020202020204" pitchFamily="34" charset="0"/>
              <a:buChar char="•"/>
            </a:pPr>
            <a:r>
              <a:rPr lang="en-US" dirty="0"/>
              <a:t>better work-life balance than other jobs you can get with the same degree, </a:t>
            </a:r>
          </a:p>
          <a:p>
            <a:pPr marL="628650" lvl="1" indent="-171450">
              <a:buFont typeface="Arial" panose="020B0604020202020204" pitchFamily="34" charset="0"/>
              <a:buChar char="•"/>
            </a:pPr>
            <a:r>
              <a:rPr lang="en-US" dirty="0"/>
              <a:t>We see this in three areas</a:t>
            </a:r>
          </a:p>
          <a:p>
            <a:pPr marL="1085850" lvl="2" indent="-171450">
              <a:buFont typeface="Arial" panose="020B0604020202020204" pitchFamily="34" charset="0"/>
              <a:buChar char="•"/>
            </a:pPr>
            <a:r>
              <a:rPr lang="en-US" dirty="0"/>
              <a:t>Flexible summers to recharge and spend time with friends and family or pursue other interests</a:t>
            </a:r>
          </a:p>
          <a:p>
            <a:pPr marL="1085850" lvl="2" indent="-171450">
              <a:buFont typeface="Arial" panose="020B0604020202020204" pitchFamily="34" charset="0"/>
              <a:buChar char="•"/>
            </a:pPr>
            <a:r>
              <a:rPr lang="en-US" dirty="0"/>
              <a:t>Negotiated 3 and 4 day weekends and holiday breaks because teachers work hard and these regular extended breaks give them a chance to recharge. This also allows their schedule to align with their kids (if they have children)</a:t>
            </a:r>
          </a:p>
          <a:p>
            <a:pPr marL="1085850" lvl="2" indent="-171450">
              <a:buFont typeface="Arial" panose="020B0604020202020204" pitchFamily="34" charset="0"/>
              <a:buChar char="•"/>
            </a:pPr>
            <a:r>
              <a:rPr lang="en-US" dirty="0"/>
              <a:t>Students go home between 2:30 – 3:15 (depending on the school) allowing for some time to accomplish things during business hours.  </a:t>
            </a:r>
          </a:p>
          <a:p>
            <a:pPr marL="171450" indent="-171450">
              <a:buFont typeface="Arial" panose="020B0604020202020204" pitchFamily="34" charset="0"/>
              <a:buChar char="•"/>
            </a:pPr>
            <a:r>
              <a:rPr lang="en-US" dirty="0"/>
              <a:t>as you noted relationships with students and their colleagues, and </a:t>
            </a:r>
          </a:p>
          <a:p>
            <a:pPr marL="171450" indent="-171450">
              <a:buFont typeface="Arial" panose="020B0604020202020204" pitchFamily="34" charset="0"/>
              <a:buChar char="•"/>
            </a:pPr>
            <a:r>
              <a:rPr lang="en-US" dirty="0"/>
              <a:t>financial stability.  </a:t>
            </a:r>
          </a:p>
          <a:p>
            <a:pPr marL="0" indent="0">
              <a:buFont typeface="Arial" panose="020B0604020202020204" pitchFamily="34" charset="0"/>
              <a:buNone/>
            </a:pPr>
            <a:r>
              <a:rPr lang="en-US" dirty="0"/>
              <a:t>Today we’ll unpack all of this and look at data  on each of these areas.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B615-08A4-45A0-BD5F-0D19DE8F6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095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150C59-D01F-4303-9971-EB52C9538060}" type="datetimeFigureOut">
              <a:rPr lang="en-US" smtClean="0"/>
              <a:pPr/>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A161D-47DC-4206-908F-39ED51F300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150C59-D01F-4303-9971-EB52C9538060}" type="datetimeFigureOut">
              <a:rPr lang="en-US" smtClean="0"/>
              <a:pPr/>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A161D-47DC-4206-908F-39ED51F300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150C59-D01F-4303-9971-EB52C9538060}" type="datetimeFigureOut">
              <a:rPr lang="en-US" smtClean="0"/>
              <a:pPr/>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A161D-47DC-4206-908F-39ED51F3005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F8BD89"/>
              </a:buClr>
              <a:buSzPts val="3200"/>
              <a:buNone/>
              <a:defRPr>
                <a:solidFill>
                  <a:srgbClr val="F8BD89"/>
                </a:solidFill>
              </a:defRPr>
            </a:lvl1pPr>
            <a:lvl2pPr lvl="1" algn="ctr">
              <a:spcBef>
                <a:spcPts val="560"/>
              </a:spcBef>
              <a:spcAft>
                <a:spcPts val="0"/>
              </a:spcAft>
              <a:buClr>
                <a:srgbClr val="F8BD89"/>
              </a:buClr>
              <a:buSzPts val="2800"/>
              <a:buNone/>
              <a:defRPr>
                <a:solidFill>
                  <a:srgbClr val="F8BD89"/>
                </a:solidFill>
              </a:defRPr>
            </a:lvl2pPr>
            <a:lvl3pPr lvl="2" algn="ctr">
              <a:spcBef>
                <a:spcPts val="480"/>
              </a:spcBef>
              <a:spcAft>
                <a:spcPts val="0"/>
              </a:spcAft>
              <a:buClr>
                <a:srgbClr val="F8BD89"/>
              </a:buClr>
              <a:buSzPts val="2400"/>
              <a:buNone/>
              <a:defRPr>
                <a:solidFill>
                  <a:srgbClr val="F8BD89"/>
                </a:solidFill>
              </a:defRPr>
            </a:lvl3pPr>
            <a:lvl4pPr lvl="3" algn="ctr">
              <a:spcBef>
                <a:spcPts val="400"/>
              </a:spcBef>
              <a:spcAft>
                <a:spcPts val="0"/>
              </a:spcAft>
              <a:buClr>
                <a:srgbClr val="F8BD89"/>
              </a:buClr>
              <a:buSzPts val="2000"/>
              <a:buNone/>
              <a:defRPr>
                <a:solidFill>
                  <a:srgbClr val="F8BD89"/>
                </a:solidFill>
              </a:defRPr>
            </a:lvl4pPr>
            <a:lvl5pPr lvl="4" algn="ctr">
              <a:spcBef>
                <a:spcPts val="400"/>
              </a:spcBef>
              <a:spcAft>
                <a:spcPts val="0"/>
              </a:spcAft>
              <a:buClr>
                <a:srgbClr val="F8BD89"/>
              </a:buClr>
              <a:buSzPts val="2000"/>
              <a:buNone/>
              <a:defRPr>
                <a:solidFill>
                  <a:srgbClr val="F8BD89"/>
                </a:solidFill>
              </a:defRPr>
            </a:lvl5pPr>
            <a:lvl6pPr lvl="5" algn="ctr">
              <a:spcBef>
                <a:spcPts val="400"/>
              </a:spcBef>
              <a:spcAft>
                <a:spcPts val="0"/>
              </a:spcAft>
              <a:buClr>
                <a:srgbClr val="F8BD89"/>
              </a:buClr>
              <a:buSzPts val="2000"/>
              <a:buNone/>
              <a:defRPr>
                <a:solidFill>
                  <a:srgbClr val="F8BD89"/>
                </a:solidFill>
              </a:defRPr>
            </a:lvl6pPr>
            <a:lvl7pPr lvl="6" algn="ctr">
              <a:spcBef>
                <a:spcPts val="400"/>
              </a:spcBef>
              <a:spcAft>
                <a:spcPts val="0"/>
              </a:spcAft>
              <a:buClr>
                <a:srgbClr val="F8BD89"/>
              </a:buClr>
              <a:buSzPts val="2000"/>
              <a:buNone/>
              <a:defRPr>
                <a:solidFill>
                  <a:srgbClr val="F8BD89"/>
                </a:solidFill>
              </a:defRPr>
            </a:lvl7pPr>
            <a:lvl8pPr lvl="7" algn="ctr">
              <a:spcBef>
                <a:spcPts val="400"/>
              </a:spcBef>
              <a:spcAft>
                <a:spcPts val="0"/>
              </a:spcAft>
              <a:buClr>
                <a:srgbClr val="F8BD89"/>
              </a:buClr>
              <a:buSzPts val="2000"/>
              <a:buNone/>
              <a:defRPr>
                <a:solidFill>
                  <a:srgbClr val="F8BD89"/>
                </a:solidFill>
              </a:defRPr>
            </a:lvl8pPr>
            <a:lvl9pPr lvl="8" algn="ctr">
              <a:spcBef>
                <a:spcPts val="400"/>
              </a:spcBef>
              <a:spcAft>
                <a:spcPts val="0"/>
              </a:spcAft>
              <a:buClr>
                <a:srgbClr val="F8BD89"/>
              </a:buClr>
              <a:buSzPts val="2000"/>
              <a:buNone/>
              <a:defRPr>
                <a:solidFill>
                  <a:srgbClr val="F8BD89"/>
                </a:solidFill>
              </a:defRPr>
            </a:lvl9pPr>
          </a:lstStyle>
          <a:p>
            <a:endParaRPr/>
          </a:p>
        </p:txBody>
      </p:sp>
      <p:sp>
        <p:nvSpPr>
          <p:cNvPr id="18" name="Google Shape;1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826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a:solidFill>
                  <a:srgbClr val="002060"/>
                </a:solidFill>
              </a:defRPr>
            </a:lvl1pPr>
            <a:lvl2pPr marL="914400" lvl="1" indent="-406400" algn="l">
              <a:spcBef>
                <a:spcPts val="560"/>
              </a:spcBef>
              <a:spcAft>
                <a:spcPts val="0"/>
              </a:spcAft>
              <a:buClr>
                <a:srgbClr val="002060"/>
              </a:buClr>
              <a:buSzPts val="2800"/>
              <a:buChar char="–"/>
              <a:defRPr>
                <a:solidFill>
                  <a:srgbClr val="002060"/>
                </a:solidFill>
              </a:defRPr>
            </a:lvl2pPr>
            <a:lvl3pPr marL="1371600" lvl="2" indent="-381000" algn="l">
              <a:spcBef>
                <a:spcPts val="480"/>
              </a:spcBef>
              <a:spcAft>
                <a:spcPts val="0"/>
              </a:spcAft>
              <a:buClr>
                <a:srgbClr val="002060"/>
              </a:buClr>
              <a:buSzPts val="2400"/>
              <a:buChar char="•"/>
              <a:defRPr>
                <a:solidFill>
                  <a:srgbClr val="002060"/>
                </a:solidFill>
              </a:defRPr>
            </a:lvl3pPr>
            <a:lvl4pPr marL="1828800" lvl="3" indent="-355600" algn="l">
              <a:spcBef>
                <a:spcPts val="400"/>
              </a:spcBef>
              <a:spcAft>
                <a:spcPts val="0"/>
              </a:spcAft>
              <a:buClr>
                <a:srgbClr val="002060"/>
              </a:buClr>
              <a:buSzPts val="2000"/>
              <a:buChar char="–"/>
              <a:defRPr>
                <a:solidFill>
                  <a:srgbClr val="002060"/>
                </a:solidFill>
              </a:defRPr>
            </a:lvl4pPr>
            <a:lvl5pPr marL="2286000" lvl="4" indent="-355600" algn="l">
              <a:spcBef>
                <a:spcPts val="400"/>
              </a:spcBef>
              <a:spcAft>
                <a:spcPts val="0"/>
              </a:spcAft>
              <a:buClr>
                <a:srgbClr val="002060"/>
              </a:buClr>
              <a:buSzPts val="2000"/>
              <a:buChar char="»"/>
              <a:defRPr>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18472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F8BD89"/>
              </a:buClr>
              <a:buSzPts val="2000"/>
              <a:buNone/>
              <a:defRPr sz="2000">
                <a:solidFill>
                  <a:srgbClr val="F8BD89"/>
                </a:solidFill>
              </a:defRPr>
            </a:lvl1pPr>
            <a:lvl2pPr marL="914400" lvl="1" indent="-228600" algn="l">
              <a:spcBef>
                <a:spcPts val="360"/>
              </a:spcBef>
              <a:spcAft>
                <a:spcPts val="0"/>
              </a:spcAft>
              <a:buClr>
                <a:srgbClr val="F8BD89"/>
              </a:buClr>
              <a:buSzPts val="1800"/>
              <a:buNone/>
              <a:defRPr sz="1800">
                <a:solidFill>
                  <a:srgbClr val="F8BD89"/>
                </a:solidFill>
              </a:defRPr>
            </a:lvl2pPr>
            <a:lvl3pPr marL="1371600" lvl="2" indent="-228600" algn="l">
              <a:spcBef>
                <a:spcPts val="320"/>
              </a:spcBef>
              <a:spcAft>
                <a:spcPts val="0"/>
              </a:spcAft>
              <a:buClr>
                <a:srgbClr val="F8BD89"/>
              </a:buClr>
              <a:buSzPts val="1600"/>
              <a:buNone/>
              <a:defRPr sz="1600">
                <a:solidFill>
                  <a:srgbClr val="F8BD89"/>
                </a:solidFill>
              </a:defRPr>
            </a:lvl3pPr>
            <a:lvl4pPr marL="1828800" lvl="3" indent="-228600" algn="l">
              <a:spcBef>
                <a:spcPts val="280"/>
              </a:spcBef>
              <a:spcAft>
                <a:spcPts val="0"/>
              </a:spcAft>
              <a:buClr>
                <a:srgbClr val="F8BD89"/>
              </a:buClr>
              <a:buSzPts val="1400"/>
              <a:buNone/>
              <a:defRPr sz="1400">
                <a:solidFill>
                  <a:srgbClr val="F8BD89"/>
                </a:solidFill>
              </a:defRPr>
            </a:lvl4pPr>
            <a:lvl5pPr marL="2286000" lvl="4" indent="-228600" algn="l">
              <a:spcBef>
                <a:spcPts val="280"/>
              </a:spcBef>
              <a:spcAft>
                <a:spcPts val="0"/>
              </a:spcAft>
              <a:buClr>
                <a:srgbClr val="F8BD89"/>
              </a:buClr>
              <a:buSzPts val="1400"/>
              <a:buNone/>
              <a:defRPr sz="1400">
                <a:solidFill>
                  <a:srgbClr val="F8BD89"/>
                </a:solidFill>
              </a:defRPr>
            </a:lvl5pPr>
            <a:lvl6pPr marL="2743200" lvl="5" indent="-228600" algn="l">
              <a:spcBef>
                <a:spcPts val="280"/>
              </a:spcBef>
              <a:spcAft>
                <a:spcPts val="0"/>
              </a:spcAft>
              <a:buClr>
                <a:srgbClr val="F8BD89"/>
              </a:buClr>
              <a:buSzPts val="1400"/>
              <a:buNone/>
              <a:defRPr sz="1400">
                <a:solidFill>
                  <a:srgbClr val="F8BD89"/>
                </a:solidFill>
              </a:defRPr>
            </a:lvl6pPr>
            <a:lvl7pPr marL="3200400" lvl="6" indent="-228600" algn="l">
              <a:spcBef>
                <a:spcPts val="280"/>
              </a:spcBef>
              <a:spcAft>
                <a:spcPts val="0"/>
              </a:spcAft>
              <a:buClr>
                <a:srgbClr val="F8BD89"/>
              </a:buClr>
              <a:buSzPts val="1400"/>
              <a:buNone/>
              <a:defRPr sz="1400">
                <a:solidFill>
                  <a:srgbClr val="F8BD89"/>
                </a:solidFill>
              </a:defRPr>
            </a:lvl7pPr>
            <a:lvl8pPr marL="3657600" lvl="7" indent="-228600" algn="l">
              <a:spcBef>
                <a:spcPts val="280"/>
              </a:spcBef>
              <a:spcAft>
                <a:spcPts val="0"/>
              </a:spcAft>
              <a:buClr>
                <a:srgbClr val="F8BD89"/>
              </a:buClr>
              <a:buSzPts val="1400"/>
              <a:buNone/>
              <a:defRPr sz="1400">
                <a:solidFill>
                  <a:srgbClr val="F8BD89"/>
                </a:solidFill>
              </a:defRPr>
            </a:lvl8pPr>
            <a:lvl9pPr marL="4114800" lvl="8" indent="-228600" algn="l">
              <a:spcBef>
                <a:spcPts val="280"/>
              </a:spcBef>
              <a:spcAft>
                <a:spcPts val="0"/>
              </a:spcAft>
              <a:buClr>
                <a:srgbClr val="F8BD89"/>
              </a:buClr>
              <a:buSzPts val="1400"/>
              <a:buNone/>
              <a:defRPr sz="1400">
                <a:solidFill>
                  <a:srgbClr val="F8BD89"/>
                </a:solidFill>
              </a:defRPr>
            </a:lvl9pPr>
          </a:lstStyle>
          <a:p>
            <a:endParaRPr/>
          </a:p>
        </p:txBody>
      </p:sp>
      <p:sp>
        <p:nvSpPr>
          <p:cNvPr id="36" name="Google Shape;36;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38118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
        <p:cNvGrpSpPr/>
        <p:nvPr/>
      </p:nvGrpSpPr>
      <p:grpSpPr>
        <a:xfrm>
          <a:off x="0" y="0"/>
          <a:ext cx="0" cy="0"/>
          <a:chOff x="0" y="0"/>
          <a:chExt cx="0" cy="0"/>
        </a:xfrm>
      </p:grpSpPr>
      <p:sp>
        <p:nvSpPr>
          <p:cNvPr id="40" name="Google Shape;4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solidFill>
                  <a:srgbClr val="002060"/>
                </a:solidFill>
              </a:defRPr>
            </a:lvl1pPr>
            <a:lvl2pPr marL="914400" lvl="1" indent="-381000" algn="l">
              <a:spcBef>
                <a:spcPts val="480"/>
              </a:spcBef>
              <a:spcAft>
                <a:spcPts val="0"/>
              </a:spcAft>
              <a:buClr>
                <a:srgbClr val="002060"/>
              </a:buClr>
              <a:buSzPts val="2400"/>
              <a:buChar char="–"/>
              <a:defRPr sz="2400">
                <a:solidFill>
                  <a:srgbClr val="002060"/>
                </a:solidFill>
              </a:defRPr>
            </a:lvl2pPr>
            <a:lvl3pPr marL="1371600" lvl="2" indent="-355600" algn="l">
              <a:spcBef>
                <a:spcPts val="400"/>
              </a:spcBef>
              <a:spcAft>
                <a:spcPts val="0"/>
              </a:spcAft>
              <a:buClr>
                <a:srgbClr val="002060"/>
              </a:buClr>
              <a:buSzPts val="2000"/>
              <a:buChar char="•"/>
              <a:defRPr sz="2000">
                <a:solidFill>
                  <a:srgbClr val="002060"/>
                </a:solidFill>
              </a:defRPr>
            </a:lvl3pPr>
            <a:lvl4pPr marL="1828800" lvl="3" indent="-342900" algn="l">
              <a:spcBef>
                <a:spcPts val="360"/>
              </a:spcBef>
              <a:spcAft>
                <a:spcPts val="0"/>
              </a:spcAft>
              <a:buClr>
                <a:srgbClr val="002060"/>
              </a:buClr>
              <a:buSzPts val="1800"/>
              <a:buChar char="–"/>
              <a:defRPr sz="1800">
                <a:solidFill>
                  <a:srgbClr val="002060"/>
                </a:solidFill>
              </a:defRPr>
            </a:lvl4pPr>
            <a:lvl5pPr marL="2286000" lvl="4" indent="-342900" algn="l">
              <a:spcBef>
                <a:spcPts val="360"/>
              </a:spcBef>
              <a:spcAft>
                <a:spcPts val="0"/>
              </a:spcAft>
              <a:buClr>
                <a:srgbClr val="002060"/>
              </a:buClr>
              <a:buSzPts val="1800"/>
              <a:buChar char="»"/>
              <a:defRPr sz="1800">
                <a:solidFill>
                  <a:srgbClr val="002060"/>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4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solidFill>
                  <a:srgbClr val="002060"/>
                </a:solidFill>
              </a:defRPr>
            </a:lvl1pPr>
            <a:lvl2pPr marL="914400" lvl="1" indent="-381000" algn="l">
              <a:spcBef>
                <a:spcPts val="480"/>
              </a:spcBef>
              <a:spcAft>
                <a:spcPts val="0"/>
              </a:spcAft>
              <a:buClr>
                <a:srgbClr val="002060"/>
              </a:buClr>
              <a:buSzPts val="2400"/>
              <a:buChar char="–"/>
              <a:defRPr sz="2400">
                <a:solidFill>
                  <a:srgbClr val="002060"/>
                </a:solidFill>
              </a:defRPr>
            </a:lvl2pPr>
            <a:lvl3pPr marL="1371600" lvl="2" indent="-355600" algn="l">
              <a:spcBef>
                <a:spcPts val="400"/>
              </a:spcBef>
              <a:spcAft>
                <a:spcPts val="0"/>
              </a:spcAft>
              <a:buClr>
                <a:srgbClr val="002060"/>
              </a:buClr>
              <a:buSzPts val="2000"/>
              <a:buChar char="•"/>
              <a:defRPr sz="2000">
                <a:solidFill>
                  <a:srgbClr val="002060"/>
                </a:solidFill>
              </a:defRPr>
            </a:lvl3pPr>
            <a:lvl4pPr marL="1828800" lvl="3" indent="-342900" algn="l">
              <a:spcBef>
                <a:spcPts val="360"/>
              </a:spcBef>
              <a:spcAft>
                <a:spcPts val="0"/>
              </a:spcAft>
              <a:buClr>
                <a:srgbClr val="002060"/>
              </a:buClr>
              <a:buSzPts val="1800"/>
              <a:buChar char="–"/>
              <a:defRPr sz="1800">
                <a:solidFill>
                  <a:srgbClr val="002060"/>
                </a:solidFill>
              </a:defRPr>
            </a:lvl4pPr>
            <a:lvl5pPr marL="2286000" lvl="4" indent="-342900" algn="l">
              <a:spcBef>
                <a:spcPts val="360"/>
              </a:spcBef>
              <a:spcAft>
                <a:spcPts val="0"/>
              </a:spcAft>
              <a:buClr>
                <a:srgbClr val="002060"/>
              </a:buClr>
              <a:buSzPts val="1800"/>
              <a:buChar char="»"/>
              <a:defRPr sz="1800">
                <a:solidFill>
                  <a:srgbClr val="002060"/>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extLst>
      <p:ext uri="{BB962C8B-B14F-4D97-AF65-F5344CB8AC3E}">
        <p14:creationId xmlns:p14="http://schemas.microsoft.com/office/powerpoint/2010/main" val="2521092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3519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2179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2"/>
        <p:cNvGrpSpPr/>
        <p:nvPr/>
      </p:nvGrpSpPr>
      <p:grpSpPr>
        <a:xfrm>
          <a:off x="0" y="0"/>
          <a:ext cx="0" cy="0"/>
          <a:chOff x="0" y="0"/>
          <a:chExt cx="0" cy="0"/>
        </a:xfrm>
      </p:grpSpPr>
      <p:sp>
        <p:nvSpPr>
          <p:cNvPr id="53" name="Google Shape;53;p4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5" name="Google Shape;55;p4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6" name="Google Shape;56;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89368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9"/>
        <p:cNvGrpSpPr/>
        <p:nvPr/>
      </p:nvGrpSpPr>
      <p:grpSpPr>
        <a:xfrm>
          <a:off x="0" y="0"/>
          <a:ext cx="0" cy="0"/>
          <a:chOff x="0" y="0"/>
          <a:chExt cx="0" cy="0"/>
        </a:xfrm>
      </p:grpSpPr>
      <p:sp>
        <p:nvSpPr>
          <p:cNvPr id="60" name="Google Shape;60;p4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Google Shape;62;p4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6480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3200">
                <a:solidFill>
                  <a:srgbClr val="002060"/>
                </a:solidFill>
              </a:defRPr>
            </a:lvl1pPr>
            <a:lvl2pPr>
              <a:defRPr sz="3200">
                <a:solidFill>
                  <a:srgbClr val="002060"/>
                </a:solidFill>
              </a:defRPr>
            </a:lvl2pPr>
            <a:lvl3pPr>
              <a:defRPr sz="3200">
                <a:solidFill>
                  <a:srgbClr val="002060"/>
                </a:solidFill>
              </a:defRPr>
            </a:lvl3pPr>
            <a:lvl4pPr>
              <a:defRPr sz="3200">
                <a:solidFill>
                  <a:srgbClr val="002060"/>
                </a:solidFill>
              </a:defRPr>
            </a:lvl4pPr>
            <a:lvl5pPr>
              <a:defRPr sz="3200">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150C59-D01F-4303-9971-EB52C9538060}" type="datetimeFigureOut">
              <a:rPr lang="en-US" smtClean="0"/>
              <a:pPr/>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A161D-47DC-4206-908F-39ED51F3005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6"/>
        <p:cNvGrpSpPr/>
        <p:nvPr/>
      </p:nvGrpSpPr>
      <p:grpSpPr>
        <a:xfrm>
          <a:off x="0" y="0"/>
          <a:ext cx="0" cy="0"/>
          <a:chOff x="0" y="0"/>
          <a:chExt cx="0" cy="0"/>
        </a:xfrm>
      </p:grpSpPr>
      <p:sp>
        <p:nvSpPr>
          <p:cNvPr id="67" name="Google Shape;67;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59934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278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50C59-D01F-4303-9971-EB52C9538060}" type="datetimeFigureOut">
              <a:rPr lang="en-US" smtClean="0"/>
              <a:pPr/>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A161D-47DC-4206-908F-39ED51F300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150C59-D01F-4303-9971-EB52C9538060}" type="datetimeFigureOut">
              <a:rPr lang="en-US" smtClean="0"/>
              <a:pPr/>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A161D-47DC-4206-908F-39ED51F300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150C59-D01F-4303-9971-EB52C9538060}" type="datetimeFigureOut">
              <a:rPr lang="en-US" smtClean="0"/>
              <a:pPr/>
              <a:t>7/17/2022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A161D-47DC-4206-908F-39ED51F300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150C59-D01F-4303-9971-EB52C9538060}" type="datetimeFigureOut">
              <a:rPr lang="en-US" smtClean="0"/>
              <a:pPr/>
              <a:t>7/17/2022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A161D-47DC-4206-908F-39ED51F300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50C59-D01F-4303-9971-EB52C9538060}" type="datetimeFigureOut">
              <a:rPr lang="en-US" smtClean="0"/>
              <a:pPr/>
              <a:t>7/17/2022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A161D-47DC-4206-908F-39ED51F300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50C59-D01F-4303-9971-EB52C9538060}" type="datetimeFigureOut">
              <a:rPr lang="en-US" smtClean="0"/>
              <a:pPr/>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A161D-47DC-4206-908F-39ED51F300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50C59-D01F-4303-9971-EB52C9538060}" type="datetimeFigureOut">
              <a:rPr lang="en-US" smtClean="0"/>
              <a:pPr/>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A161D-47DC-4206-908F-39ED51F300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50C59-D01F-4303-9971-EB52C9538060}" type="datetimeFigureOut">
              <a:rPr lang="en-US" smtClean="0"/>
              <a:pPr/>
              <a:t>7/17/2022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A161D-47DC-4206-908F-39ED51F300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8BD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8BD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8BD89"/>
                </a:solidFill>
                <a:latin typeface="Calibri"/>
                <a:ea typeface="Calibri"/>
                <a:cs typeface="Calibri"/>
                <a:sym typeface="Calibri"/>
              </a:defRPr>
            </a:lvl1pPr>
            <a:lvl2pPr marL="0" marR="0" lvl="1" indent="0" algn="r" rtl="0">
              <a:spcBef>
                <a:spcPts val="0"/>
              </a:spcBef>
              <a:buNone/>
              <a:defRPr sz="1200" b="0" i="0" u="none" strike="noStrike" cap="none">
                <a:solidFill>
                  <a:srgbClr val="F8BD89"/>
                </a:solidFill>
                <a:latin typeface="Calibri"/>
                <a:ea typeface="Calibri"/>
                <a:cs typeface="Calibri"/>
                <a:sym typeface="Calibri"/>
              </a:defRPr>
            </a:lvl2pPr>
            <a:lvl3pPr marL="0" marR="0" lvl="2" indent="0" algn="r" rtl="0">
              <a:spcBef>
                <a:spcPts val="0"/>
              </a:spcBef>
              <a:buNone/>
              <a:defRPr sz="1200" b="0" i="0" u="none" strike="noStrike" cap="none">
                <a:solidFill>
                  <a:srgbClr val="F8BD89"/>
                </a:solidFill>
                <a:latin typeface="Calibri"/>
                <a:ea typeface="Calibri"/>
                <a:cs typeface="Calibri"/>
                <a:sym typeface="Calibri"/>
              </a:defRPr>
            </a:lvl3pPr>
            <a:lvl4pPr marL="0" marR="0" lvl="3" indent="0" algn="r" rtl="0">
              <a:spcBef>
                <a:spcPts val="0"/>
              </a:spcBef>
              <a:buNone/>
              <a:defRPr sz="1200" b="0" i="0" u="none" strike="noStrike" cap="none">
                <a:solidFill>
                  <a:srgbClr val="F8BD89"/>
                </a:solidFill>
                <a:latin typeface="Calibri"/>
                <a:ea typeface="Calibri"/>
                <a:cs typeface="Calibri"/>
                <a:sym typeface="Calibri"/>
              </a:defRPr>
            </a:lvl4pPr>
            <a:lvl5pPr marL="0" marR="0" lvl="4" indent="0" algn="r" rtl="0">
              <a:spcBef>
                <a:spcPts val="0"/>
              </a:spcBef>
              <a:buNone/>
              <a:defRPr sz="1200" b="0" i="0" u="none" strike="noStrike" cap="none">
                <a:solidFill>
                  <a:srgbClr val="F8BD89"/>
                </a:solidFill>
                <a:latin typeface="Calibri"/>
                <a:ea typeface="Calibri"/>
                <a:cs typeface="Calibri"/>
                <a:sym typeface="Calibri"/>
              </a:defRPr>
            </a:lvl5pPr>
            <a:lvl6pPr marL="0" marR="0" lvl="5" indent="0" algn="r" rtl="0">
              <a:spcBef>
                <a:spcPts val="0"/>
              </a:spcBef>
              <a:buNone/>
              <a:defRPr sz="1200" b="0" i="0" u="none" strike="noStrike" cap="none">
                <a:solidFill>
                  <a:srgbClr val="F8BD89"/>
                </a:solidFill>
                <a:latin typeface="Calibri"/>
                <a:ea typeface="Calibri"/>
                <a:cs typeface="Calibri"/>
                <a:sym typeface="Calibri"/>
              </a:defRPr>
            </a:lvl6pPr>
            <a:lvl7pPr marL="0" marR="0" lvl="6" indent="0" algn="r" rtl="0">
              <a:spcBef>
                <a:spcPts val="0"/>
              </a:spcBef>
              <a:buNone/>
              <a:defRPr sz="1200" b="0" i="0" u="none" strike="noStrike" cap="none">
                <a:solidFill>
                  <a:srgbClr val="F8BD89"/>
                </a:solidFill>
                <a:latin typeface="Calibri"/>
                <a:ea typeface="Calibri"/>
                <a:cs typeface="Calibri"/>
                <a:sym typeface="Calibri"/>
              </a:defRPr>
            </a:lvl7pPr>
            <a:lvl8pPr marL="0" marR="0" lvl="7" indent="0" algn="r" rtl="0">
              <a:spcBef>
                <a:spcPts val="0"/>
              </a:spcBef>
              <a:buNone/>
              <a:defRPr sz="1200" b="0" i="0" u="none" strike="noStrike" cap="none">
                <a:solidFill>
                  <a:srgbClr val="F8BD89"/>
                </a:solidFill>
                <a:latin typeface="Calibri"/>
                <a:ea typeface="Calibri"/>
                <a:cs typeface="Calibri"/>
                <a:sym typeface="Calibri"/>
              </a:defRPr>
            </a:lvl8pPr>
            <a:lvl9pPr marL="0" marR="0" lvl="8" indent="0" algn="r" rtl="0">
              <a:spcBef>
                <a:spcPts val="0"/>
              </a:spcBef>
              <a:buNone/>
              <a:defRPr sz="1200" b="0" i="0" u="none" strike="noStrike" cap="none">
                <a:solidFill>
                  <a:srgbClr val="F8BD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548800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etthefactsout.org/wp-content/uploads/2021/06/GFO_Reflection_Form_STUDENT060220.pdf" TargetMode="External"/><Relationship Id="rId2" Type="http://schemas.openxmlformats.org/officeDocument/2006/relationships/hyperlink" Target="https://getthefactsout.org/become-gfo-champion/" TargetMode="External"/><Relationship Id="rId1" Type="http://schemas.openxmlformats.org/officeDocument/2006/relationships/slideLayout" Target="../slideLayouts/slideLayout2.xml"/><Relationship Id="rId4" Type="http://schemas.openxmlformats.org/officeDocument/2006/relationships/hyperlink" Target="https://getthefactsout.org/reach-studen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cde.state.co.us/cdeprof/licensure_ss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cde.state.co.us/cdeprof/educatorcredentialsearch" TargetMode="External"/><Relationship Id="rId5" Type="http://schemas.openxmlformats.org/officeDocument/2006/relationships/hyperlink" Target="http://www.cde.state.co.us/educatortalent/edshortage-surveyresults" TargetMode="External"/><Relationship Id="rId4" Type="http://schemas.openxmlformats.org/officeDocument/2006/relationships/hyperlink" Target="https://www.cde.state.co.us/node/47331"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hyperlink" Target="https://getthefactsout.org/become-gfo-champion/" TargetMode="External"/><Relationship Id="rId2" Type="http://schemas.openxmlformats.org/officeDocument/2006/relationships/hyperlink" Target="https://getthefactsout.org/become-gfo-champ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getthefactsout.org/wp-content/uploads/2021/06/GFO_Reflection_Form_STUDENT060220.pdf" TargetMode="External"/><Relationship Id="rId2" Type="http://schemas.openxmlformats.org/officeDocument/2006/relationships/hyperlink" Target="mailto:info@getthefactsout.org"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AFA6A-A896-488F-A0A0-6D5663E6F042}"/>
              </a:ext>
            </a:extLst>
          </p:cNvPr>
          <p:cNvSpPr>
            <a:spLocks noGrp="1"/>
          </p:cNvSpPr>
          <p:nvPr>
            <p:ph type="title"/>
          </p:nvPr>
        </p:nvSpPr>
        <p:spPr>
          <a:xfrm>
            <a:off x="-283073" y="66515"/>
            <a:ext cx="7330610" cy="651233"/>
          </a:xfrm>
        </p:spPr>
        <p:txBody>
          <a:bodyPr>
            <a:noAutofit/>
          </a:bodyPr>
          <a:lstStyle/>
          <a:p>
            <a:r>
              <a:rPr lang="en-US" sz="3600" dirty="0">
                <a:solidFill>
                  <a:srgbClr val="272D41"/>
                </a:solidFill>
              </a:rPr>
              <a:t>Pre-Presentation Checklist</a:t>
            </a:r>
          </a:p>
        </p:txBody>
      </p:sp>
      <p:sp>
        <p:nvSpPr>
          <p:cNvPr id="4" name="Text Placeholder 2">
            <a:extLst>
              <a:ext uri="{FF2B5EF4-FFF2-40B4-BE49-F238E27FC236}">
                <a16:creationId xmlns:a16="http://schemas.microsoft.com/office/drawing/2014/main" id="{4DC0A1B6-0702-4E90-8523-57EE997D7F96}"/>
              </a:ext>
            </a:extLst>
          </p:cNvPr>
          <p:cNvSpPr txBox="1">
            <a:spLocks/>
          </p:cNvSpPr>
          <p:nvPr/>
        </p:nvSpPr>
        <p:spPr>
          <a:xfrm>
            <a:off x="4969932" y="5353950"/>
            <a:ext cx="4098351" cy="143753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002060"/>
              </a:buClr>
              <a:buSzPts val="3200"/>
              <a:buFont typeface="Arial"/>
              <a:buChar char="•"/>
              <a:defRPr sz="3200" b="0" i="0" u="none" strike="noStrike" cap="none">
                <a:solidFill>
                  <a:srgbClr val="00206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25400" marR="0" lvl="0" indent="0" algn="l" defTabSz="914400" rtl="0" eaLnBrk="1" fontAlgn="auto" latinLnBrk="0" hangingPunct="1">
              <a:lnSpc>
                <a:spcPct val="100000"/>
              </a:lnSpc>
              <a:spcBef>
                <a:spcPts val="640"/>
              </a:spcBef>
              <a:spcAft>
                <a:spcPts val="0"/>
              </a:spcAft>
              <a:buClr>
                <a:srgbClr val="002060"/>
              </a:buClr>
              <a:buSzPct val="120000"/>
              <a:buFont typeface="Arial"/>
              <a:buNone/>
              <a:tabLst/>
              <a:defRPr/>
            </a:pPr>
            <a:r>
              <a:rPr kumimoji="0" lang="en-US" sz="1500" b="1" i="0" u="none" strike="noStrike" kern="1200" cap="none" spc="0" normalizeH="0" baseline="0" noProof="0" dirty="0">
                <a:ln>
                  <a:noFill/>
                </a:ln>
                <a:solidFill>
                  <a:srgbClr val="272D41"/>
                </a:solidFill>
                <a:effectLst/>
                <a:uLnTx/>
                <a:uFillTx/>
                <a:latin typeface="Calibri"/>
                <a:cs typeface="Calibri"/>
                <a:sym typeface="Calibri"/>
              </a:rPr>
              <a:t>After the workshop</a:t>
            </a:r>
          </a:p>
          <a:p>
            <a:pPr marL="457200" marR="0" lvl="0" indent="-431800" algn="l" defTabSz="914400" rtl="0" eaLnBrk="1" fontAlgn="auto" latinLnBrk="0" hangingPunct="1">
              <a:lnSpc>
                <a:spcPct val="100000"/>
              </a:lnSpc>
              <a:spcBef>
                <a:spcPts val="640"/>
              </a:spcBef>
              <a:spcAft>
                <a:spcPts val="0"/>
              </a:spcAft>
              <a:buClr>
                <a:srgbClr val="002060"/>
              </a:buClr>
              <a:buSzPct val="120000"/>
              <a:buFont typeface="Wingdings" panose="05000000000000000000" pitchFamily="2" charset="2"/>
              <a:buChar char="q"/>
              <a:tabLst/>
              <a:defRPr/>
            </a:pPr>
            <a:r>
              <a:rPr kumimoji="0" lang="en-US" sz="1500" b="0" i="0" u="none" strike="noStrike" kern="1200" cap="none" spc="0" normalizeH="0" baseline="0" noProof="0" dirty="0">
                <a:ln>
                  <a:noFill/>
                </a:ln>
                <a:solidFill>
                  <a:srgbClr val="272D41"/>
                </a:solidFill>
                <a:effectLst/>
                <a:uLnTx/>
                <a:uFillTx/>
                <a:latin typeface="Calibri"/>
                <a:cs typeface="Calibri"/>
                <a:sym typeface="Calibri"/>
              </a:rPr>
              <a:t>If not already done,</a:t>
            </a:r>
            <a:r>
              <a:rPr kumimoji="0" lang="en-US" sz="1600" b="0" i="0" u="none" strike="noStrike" kern="1200" cap="none" spc="0" normalizeH="0" baseline="0" noProof="0" dirty="0">
                <a:ln>
                  <a:noFill/>
                </a:ln>
                <a:solidFill>
                  <a:srgbClr val="F15D22"/>
                </a:solidFill>
                <a:effectLst/>
                <a:uLnTx/>
                <a:uFillTx/>
                <a:latin typeface="Calibri"/>
                <a:cs typeface="Calibri"/>
                <a:sym typeface="Calibri"/>
              </a:rPr>
              <a:t> </a:t>
            </a:r>
            <a:r>
              <a:rPr kumimoji="0" lang="en-US" sz="1600" b="1" i="0" u="none" strike="noStrike" kern="1200" cap="none" spc="0" normalizeH="0" baseline="0" noProof="0" dirty="0">
                <a:ln>
                  <a:noFill/>
                </a:ln>
                <a:solidFill>
                  <a:srgbClr val="F15D22"/>
                </a:solidFill>
                <a:effectLst/>
                <a:uLnTx/>
                <a:uFillTx/>
                <a:latin typeface="Calibri"/>
                <a:cs typeface="Calibri"/>
                <a:sym typeface="Calibri"/>
                <a:hlinkClick r:id="rId2">
                  <a:extLst>
                    <a:ext uri="{A12FA001-AC4F-418D-AE19-62706E023703}">
                      <ahyp:hlinkClr xmlns:ahyp="http://schemas.microsoft.com/office/drawing/2018/hyperlinkcolor" val="tx"/>
                    </a:ext>
                  </a:extLst>
                </a:hlinkClick>
              </a:rPr>
              <a:t>register your activity</a:t>
            </a:r>
            <a:r>
              <a:rPr kumimoji="0" lang="en-US" sz="1500" b="0" i="0" u="none" strike="noStrike" kern="1200" cap="none" spc="0" normalizeH="0" baseline="0" noProof="0" dirty="0">
                <a:ln>
                  <a:noFill/>
                </a:ln>
                <a:solidFill>
                  <a:srgbClr val="F15D22"/>
                </a:solidFill>
                <a:effectLst/>
                <a:uLnTx/>
                <a:uFillTx/>
                <a:latin typeface="Calibri"/>
                <a:cs typeface="Calibri"/>
                <a:sym typeface="Calibri"/>
                <a:hlinkClick r:id="rId2">
                  <a:extLst>
                    <a:ext uri="{A12FA001-AC4F-418D-AE19-62706E023703}">
                      <ahyp:hlinkClr xmlns:ahyp="http://schemas.microsoft.com/office/drawing/2018/hyperlinkcolor" val="tx"/>
                    </a:ext>
                  </a:extLst>
                </a:hlinkClick>
              </a:rPr>
              <a:t> </a:t>
            </a:r>
            <a:r>
              <a:rPr kumimoji="0" lang="en-US" sz="1500" b="0" i="0" u="none" strike="noStrike" kern="1200" cap="none" spc="0" normalizeH="0" baseline="0" noProof="0" dirty="0">
                <a:ln>
                  <a:noFill/>
                </a:ln>
                <a:solidFill>
                  <a:srgbClr val="272D41"/>
                </a:solidFill>
                <a:effectLst/>
                <a:uLnTx/>
                <a:uFillTx/>
                <a:latin typeface="Calibri"/>
                <a:cs typeface="Calibri"/>
                <a:sym typeface="Calibri"/>
              </a:rPr>
              <a:t>in order to receive credit.</a:t>
            </a:r>
          </a:p>
          <a:p>
            <a:pPr marL="457200" marR="0" lvl="0" indent="-431800" algn="l" defTabSz="914400" rtl="0" eaLnBrk="1" fontAlgn="auto" latinLnBrk="0" hangingPunct="1">
              <a:lnSpc>
                <a:spcPct val="100000"/>
              </a:lnSpc>
              <a:spcBef>
                <a:spcPts val="640"/>
              </a:spcBef>
              <a:spcAft>
                <a:spcPts val="0"/>
              </a:spcAft>
              <a:buClr>
                <a:srgbClr val="002060"/>
              </a:buClr>
              <a:buSzPct val="120000"/>
              <a:buFont typeface="Wingdings" panose="05000000000000000000" pitchFamily="2" charset="2"/>
              <a:buChar char="q"/>
              <a:tabLst/>
              <a:defRPr/>
            </a:pPr>
            <a:r>
              <a:rPr kumimoji="0" lang="en-US" sz="1500" b="0" i="0" u="none" strike="noStrike" kern="1200" cap="none" spc="0" normalizeH="0" baseline="0" noProof="0" dirty="0">
                <a:ln>
                  <a:noFill/>
                </a:ln>
                <a:solidFill>
                  <a:srgbClr val="272D41"/>
                </a:solidFill>
                <a:effectLst/>
                <a:uLnTx/>
                <a:uFillTx/>
                <a:latin typeface="Calibri"/>
                <a:cs typeface="Calibri"/>
                <a:sym typeface="Calibri"/>
              </a:rPr>
              <a:t>Fill out the </a:t>
            </a:r>
            <a:r>
              <a:rPr kumimoji="0" lang="en-US" sz="1500" b="1" i="0" u="none" strike="noStrike" kern="1200" cap="none" spc="0" normalizeH="0" baseline="0" noProof="0" dirty="0">
                <a:ln>
                  <a:noFill/>
                </a:ln>
                <a:solidFill>
                  <a:srgbClr val="EF643E"/>
                </a:solidFill>
                <a:effectLst/>
                <a:uLnTx/>
                <a:uFillTx/>
                <a:latin typeface="Calibri"/>
                <a:cs typeface="Calibri"/>
                <a:sym typeface="Calibri"/>
                <a:hlinkClick r:id="rId3">
                  <a:extLst>
                    <a:ext uri="{A12FA001-AC4F-418D-AE19-62706E023703}">
                      <ahyp:hlinkClr xmlns:ahyp="http://schemas.microsoft.com/office/drawing/2018/hyperlinkcolor" val="tx"/>
                    </a:ext>
                  </a:extLst>
                </a:hlinkClick>
              </a:rPr>
              <a:t>self-assessment worksheet</a:t>
            </a:r>
            <a:r>
              <a:rPr kumimoji="0" lang="en-US" sz="1500" b="1" i="0" u="none" strike="noStrike" kern="1200" cap="none" spc="0" normalizeH="0" baseline="0" noProof="0" dirty="0">
                <a:ln>
                  <a:noFill/>
                </a:ln>
                <a:solidFill>
                  <a:srgbClr val="272D41"/>
                </a:solidFill>
                <a:effectLst/>
                <a:uLnTx/>
                <a:uFillTx/>
                <a:latin typeface="Calibri"/>
                <a:cs typeface="Calibri"/>
                <a:sym typeface="Calibri"/>
              </a:rPr>
              <a:t> </a:t>
            </a:r>
            <a:r>
              <a:rPr kumimoji="0" lang="en-US" sz="1500" b="0" i="0" u="none" strike="noStrike" kern="1200" cap="none" spc="0" normalizeH="0" baseline="0" noProof="0" dirty="0">
                <a:ln>
                  <a:noFill/>
                </a:ln>
                <a:solidFill>
                  <a:srgbClr val="272D41"/>
                </a:solidFill>
                <a:effectLst/>
                <a:uLnTx/>
                <a:uFillTx/>
                <a:latin typeface="Calibri"/>
                <a:cs typeface="Calibri"/>
                <a:sym typeface="Calibri"/>
              </a:rPr>
              <a:t>to document and plan for next time.</a:t>
            </a:r>
          </a:p>
        </p:txBody>
      </p:sp>
      <p:sp>
        <p:nvSpPr>
          <p:cNvPr id="5" name="Text Placeholder 2">
            <a:extLst>
              <a:ext uri="{FF2B5EF4-FFF2-40B4-BE49-F238E27FC236}">
                <a16:creationId xmlns:a16="http://schemas.microsoft.com/office/drawing/2014/main" id="{A199AD1B-4332-43AA-8C49-8479E4764A53}"/>
              </a:ext>
            </a:extLst>
          </p:cNvPr>
          <p:cNvSpPr txBox="1">
            <a:spLocks/>
          </p:cNvSpPr>
          <p:nvPr/>
        </p:nvSpPr>
        <p:spPr>
          <a:xfrm>
            <a:off x="4966831" y="2040610"/>
            <a:ext cx="4161412" cy="344227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002060"/>
              </a:buClr>
              <a:buSzPts val="3200"/>
              <a:buFont typeface="Arial"/>
              <a:buChar char="•"/>
              <a:defRPr sz="3200" b="0" i="0" u="none" strike="noStrike" cap="none">
                <a:solidFill>
                  <a:srgbClr val="00206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r>
              <a:rPr kumimoji="0" lang="en-US" sz="1500" b="1" i="0" u="none" strike="noStrike" kern="1200" cap="none" spc="0" normalizeH="0" baseline="0" noProof="0" dirty="0">
                <a:ln>
                  <a:noFill/>
                </a:ln>
                <a:solidFill>
                  <a:srgbClr val="272D41"/>
                </a:solidFill>
                <a:effectLst/>
                <a:uLnTx/>
                <a:uFillTx/>
                <a:latin typeface="Calibri"/>
                <a:cs typeface="Calibri"/>
                <a:sym typeface="Calibri"/>
              </a:rPr>
              <a:t>What should you do as a presenter?</a:t>
            </a:r>
          </a:p>
          <a:p>
            <a:pPr marL="457200" marR="0" lvl="0" indent="-431800" algn="l" defTabSz="914400" rtl="0" eaLnBrk="1" fontAlgn="auto" latinLnBrk="0" hangingPunct="1">
              <a:lnSpc>
                <a:spcPct val="100000"/>
              </a:lnSpc>
              <a:spcBef>
                <a:spcPts val="640"/>
              </a:spcBef>
              <a:spcAft>
                <a:spcPts val="0"/>
              </a:spcAft>
              <a:buClr>
                <a:srgbClr val="002060"/>
              </a:buClr>
              <a:buSzPct val="120000"/>
              <a:buFont typeface="Wingdings" panose="05000000000000000000" pitchFamily="2" charset="2"/>
              <a:buChar char="q"/>
              <a:tabLst/>
              <a:defRPr/>
            </a:pPr>
            <a:r>
              <a:rPr kumimoji="0" lang="en-US" sz="1500" b="0" i="0" u="none" strike="noStrike" kern="1200" cap="none" spc="0" normalizeH="0" baseline="0" noProof="0" dirty="0">
                <a:ln>
                  <a:noFill/>
                </a:ln>
                <a:solidFill>
                  <a:srgbClr val="272D41"/>
                </a:solidFill>
                <a:effectLst/>
                <a:uLnTx/>
                <a:uFillTx/>
                <a:latin typeface="Calibri"/>
                <a:cs typeface="Calibri"/>
                <a:sym typeface="Calibri"/>
              </a:rPr>
              <a:t>Create a safe and fun space for students to engage, from the start.</a:t>
            </a:r>
          </a:p>
          <a:p>
            <a:pPr marL="457200" marR="0" lvl="0" indent="-431800" algn="l" defTabSz="914400" rtl="0" eaLnBrk="1" fontAlgn="auto" latinLnBrk="0" hangingPunct="1">
              <a:lnSpc>
                <a:spcPct val="100000"/>
              </a:lnSpc>
              <a:spcBef>
                <a:spcPts val="640"/>
              </a:spcBef>
              <a:spcAft>
                <a:spcPts val="0"/>
              </a:spcAft>
              <a:buClr>
                <a:srgbClr val="002060"/>
              </a:buClr>
              <a:buSzPct val="120000"/>
              <a:buFont typeface="Wingdings" panose="05000000000000000000" pitchFamily="2" charset="2"/>
              <a:buChar char="q"/>
              <a:tabLst/>
              <a:defRPr/>
            </a:pPr>
            <a:r>
              <a:rPr kumimoji="0" lang="en-US" sz="1500" b="0" i="0" u="none" strike="noStrike" kern="1200" cap="none" spc="0" normalizeH="0" baseline="0" noProof="0" dirty="0">
                <a:ln>
                  <a:noFill/>
                </a:ln>
                <a:solidFill>
                  <a:srgbClr val="272D41"/>
                </a:solidFill>
                <a:effectLst/>
                <a:uLnTx/>
                <a:uFillTx/>
                <a:latin typeface="Calibri"/>
                <a:cs typeface="Calibri"/>
                <a:sym typeface="Calibri"/>
              </a:rPr>
              <a:t>Share the positive aspects of teaching as a profession that are supported by data.</a:t>
            </a:r>
          </a:p>
          <a:p>
            <a:pPr marL="457200" marR="0" lvl="0" indent="-431800" algn="l" defTabSz="914400" rtl="0" eaLnBrk="1" fontAlgn="auto" latinLnBrk="0" hangingPunct="1">
              <a:lnSpc>
                <a:spcPct val="100000"/>
              </a:lnSpc>
              <a:spcBef>
                <a:spcPts val="640"/>
              </a:spcBef>
              <a:spcAft>
                <a:spcPts val="0"/>
              </a:spcAft>
              <a:buClr>
                <a:srgbClr val="002060"/>
              </a:buClr>
              <a:buSzPct val="120000"/>
              <a:buFont typeface="Wingdings" panose="05000000000000000000" pitchFamily="2" charset="2"/>
              <a:buChar char="q"/>
              <a:tabLst/>
              <a:defRPr/>
            </a:pPr>
            <a:r>
              <a:rPr kumimoji="0" lang="en-US" sz="1500" b="0" i="0" u="none" strike="noStrike" kern="1200" cap="none" spc="0" normalizeH="0" baseline="0" noProof="0" dirty="0">
                <a:ln>
                  <a:noFill/>
                </a:ln>
                <a:solidFill>
                  <a:srgbClr val="272D41"/>
                </a:solidFill>
                <a:effectLst/>
                <a:uLnTx/>
                <a:uFillTx/>
                <a:latin typeface="Calibri"/>
                <a:cs typeface="Calibri"/>
                <a:sym typeface="Calibri"/>
              </a:rPr>
              <a:t>Avoid voicing misperceptions about teaching as a profession.</a:t>
            </a:r>
          </a:p>
          <a:p>
            <a:pPr marL="457200" marR="0" lvl="0" indent="-431800" algn="l" defTabSz="914400" rtl="0" eaLnBrk="1" fontAlgn="auto" latinLnBrk="0" hangingPunct="1">
              <a:lnSpc>
                <a:spcPct val="100000"/>
              </a:lnSpc>
              <a:spcBef>
                <a:spcPts val="640"/>
              </a:spcBef>
              <a:spcAft>
                <a:spcPts val="0"/>
              </a:spcAft>
              <a:buClr>
                <a:srgbClr val="002060"/>
              </a:buClr>
              <a:buSzPct val="120000"/>
              <a:buFont typeface="Wingdings" panose="05000000000000000000" pitchFamily="2" charset="2"/>
              <a:buChar char="q"/>
              <a:tabLst/>
              <a:defRPr/>
            </a:pPr>
            <a:r>
              <a:rPr kumimoji="0" lang="en-US" sz="1500" b="0" i="0" u="none" strike="noStrike" kern="1200" cap="none" spc="0" normalizeH="0" baseline="0" noProof="0" dirty="0">
                <a:ln>
                  <a:noFill/>
                </a:ln>
                <a:solidFill>
                  <a:srgbClr val="272D41"/>
                </a:solidFill>
                <a:effectLst/>
                <a:uLnTx/>
                <a:uFillTx/>
                <a:latin typeface="Calibri"/>
                <a:cs typeface="Calibri"/>
                <a:sym typeface="Calibri"/>
              </a:rPr>
              <a:t>If students express misperceptions about teaching as a profession, provide fact-based corrections.</a:t>
            </a:r>
          </a:p>
          <a:p>
            <a:pPr marL="457200" marR="0" lvl="0" indent="-431800" algn="l" defTabSz="914400" rtl="0" eaLnBrk="1" fontAlgn="auto" latinLnBrk="0" hangingPunct="1">
              <a:lnSpc>
                <a:spcPct val="100000"/>
              </a:lnSpc>
              <a:spcBef>
                <a:spcPts val="640"/>
              </a:spcBef>
              <a:spcAft>
                <a:spcPts val="0"/>
              </a:spcAft>
              <a:buClr>
                <a:srgbClr val="002060"/>
              </a:buClr>
              <a:buSzPct val="120000"/>
              <a:buFont typeface="Wingdings" panose="05000000000000000000" pitchFamily="2" charset="2"/>
              <a:buChar char="q"/>
              <a:tabLst/>
              <a:defRPr/>
            </a:pPr>
            <a:r>
              <a:rPr kumimoji="0" lang="en-US" sz="1500" b="0" i="0" u="none" strike="noStrike" kern="1200" cap="none" spc="0" normalizeH="0" baseline="0" noProof="0" dirty="0">
                <a:ln>
                  <a:noFill/>
                </a:ln>
                <a:solidFill>
                  <a:srgbClr val="272D41"/>
                </a:solidFill>
                <a:effectLst/>
                <a:uLnTx/>
                <a:uFillTx/>
                <a:latin typeface="Calibri"/>
                <a:cs typeface="Calibri"/>
                <a:sym typeface="Calibri"/>
              </a:rPr>
              <a:t>Avoid providing airtime for anecdotal aspects of teaching as a profession (which are often negative and not supported by data). </a:t>
            </a:r>
          </a:p>
          <a:p>
            <a:pPr marL="457200" marR="0" lvl="0" indent="-431800" algn="l" defTabSz="914400" rtl="0" eaLnBrk="1" fontAlgn="auto" latinLnBrk="0" hangingPunct="1">
              <a:lnSpc>
                <a:spcPct val="100000"/>
              </a:lnSpc>
              <a:spcBef>
                <a:spcPts val="640"/>
              </a:spcBef>
              <a:spcAft>
                <a:spcPts val="0"/>
              </a:spcAft>
              <a:buClr>
                <a:srgbClr val="002060"/>
              </a:buClr>
              <a:buSzPct val="120000"/>
              <a:buFont typeface="Wingdings" panose="05000000000000000000" pitchFamily="2" charset="2"/>
              <a:buChar char="q"/>
              <a:tabLst/>
              <a:defRPr/>
            </a:pPr>
            <a:endParaRPr kumimoji="0" lang="en-US" sz="1600" b="0" i="0" u="none" strike="noStrike" kern="1200" cap="none" spc="0" normalizeH="0" baseline="0" noProof="0" dirty="0">
              <a:ln>
                <a:noFill/>
              </a:ln>
              <a:solidFill>
                <a:srgbClr val="002060"/>
              </a:solidFill>
              <a:effectLst/>
              <a:uLnTx/>
              <a:uFillTx/>
              <a:latin typeface="Calibri"/>
              <a:cs typeface="Calibri"/>
              <a:sym typeface="Calibri"/>
            </a:endParaRPr>
          </a:p>
        </p:txBody>
      </p:sp>
      <p:sp>
        <p:nvSpPr>
          <p:cNvPr id="6" name="Text Placeholder 2">
            <a:extLst>
              <a:ext uri="{FF2B5EF4-FFF2-40B4-BE49-F238E27FC236}">
                <a16:creationId xmlns:a16="http://schemas.microsoft.com/office/drawing/2014/main" id="{10EEA31E-81A1-4689-932E-C31BB5B50DA6}"/>
              </a:ext>
            </a:extLst>
          </p:cNvPr>
          <p:cNvSpPr txBox="1">
            <a:spLocks/>
          </p:cNvSpPr>
          <p:nvPr/>
        </p:nvSpPr>
        <p:spPr>
          <a:xfrm>
            <a:off x="4951065" y="785423"/>
            <a:ext cx="4256007" cy="12551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002060"/>
              </a:buClr>
              <a:buSzPts val="3200"/>
              <a:buFont typeface="Arial"/>
              <a:buChar char="•"/>
              <a:defRPr sz="3200" b="0" i="0" u="none" strike="noStrike" cap="none">
                <a:solidFill>
                  <a:srgbClr val="00206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r>
              <a:rPr kumimoji="0" lang="en-US" sz="1600" b="1" i="0" u="none" strike="noStrike" kern="1200" cap="none" spc="0" normalizeH="0" baseline="0" noProof="0" dirty="0">
                <a:ln>
                  <a:noFill/>
                </a:ln>
                <a:solidFill>
                  <a:srgbClr val="272D41"/>
                </a:solidFill>
                <a:effectLst/>
                <a:uLnTx/>
                <a:uFillTx/>
                <a:latin typeface="Calibri"/>
                <a:cs typeface="Calibri"/>
                <a:sym typeface="Calibri"/>
              </a:rPr>
              <a:t>Before you begin</a:t>
            </a:r>
          </a:p>
          <a:p>
            <a:pPr marL="457200" marR="0" lvl="0" indent="-431800" algn="l" defTabSz="914400" rtl="0" eaLnBrk="1" fontAlgn="auto" latinLnBrk="0" hangingPunct="1">
              <a:lnSpc>
                <a:spcPct val="100000"/>
              </a:lnSpc>
              <a:spcBef>
                <a:spcPts val="640"/>
              </a:spcBef>
              <a:spcAft>
                <a:spcPts val="0"/>
              </a:spcAft>
              <a:buClr>
                <a:srgbClr val="002060"/>
              </a:buClr>
              <a:buSzPct val="120000"/>
              <a:buFont typeface="Wingdings" panose="05000000000000000000" pitchFamily="2" charset="2"/>
              <a:buChar char="q"/>
              <a:tabLst/>
              <a:defRPr/>
            </a:pPr>
            <a:r>
              <a:rPr kumimoji="0" lang="en-US" sz="1600" b="0" i="0" u="none" strike="noStrike" kern="1200" cap="none" spc="0" normalizeH="0" baseline="0" noProof="0" dirty="0">
                <a:ln>
                  <a:noFill/>
                </a:ln>
                <a:solidFill>
                  <a:srgbClr val="EF643E"/>
                </a:solidFill>
                <a:effectLst/>
                <a:uLnTx/>
                <a:uFillTx/>
                <a:latin typeface="Calibri"/>
                <a:cs typeface="Calibri"/>
                <a:sym typeface="Calibri"/>
              </a:rPr>
              <a:t>Update the slides with 1. your logo and contact info; 2. local teacher salary data, and; 3. retirement data. </a:t>
            </a:r>
            <a:endParaRPr kumimoji="0" lang="en-US" sz="1500" b="0" i="1" u="none" strike="noStrike" kern="1200" cap="none" spc="0" normalizeH="0" baseline="0" noProof="0" dirty="0">
              <a:ln>
                <a:noFill/>
              </a:ln>
              <a:solidFill>
                <a:srgbClr val="272D41"/>
              </a:solidFill>
              <a:effectLst/>
              <a:uLnTx/>
              <a:uFillTx/>
              <a:latin typeface="Calibri"/>
              <a:cs typeface="Calibri"/>
              <a:sym typeface="Calibri"/>
            </a:endParaRPr>
          </a:p>
        </p:txBody>
      </p:sp>
      <p:sp>
        <p:nvSpPr>
          <p:cNvPr id="7" name="Text Placeholder 2">
            <a:extLst>
              <a:ext uri="{FF2B5EF4-FFF2-40B4-BE49-F238E27FC236}">
                <a16:creationId xmlns:a16="http://schemas.microsoft.com/office/drawing/2014/main" id="{069E0A59-439B-417E-8450-918A3BEB8B7D}"/>
              </a:ext>
            </a:extLst>
          </p:cNvPr>
          <p:cNvSpPr>
            <a:spLocks noGrp="1"/>
          </p:cNvSpPr>
          <p:nvPr>
            <p:ph type="body" idx="1"/>
          </p:nvPr>
        </p:nvSpPr>
        <p:spPr>
          <a:xfrm>
            <a:off x="173425" y="2707530"/>
            <a:ext cx="4777640" cy="4083956"/>
          </a:xfrm>
        </p:spPr>
        <p:txBody>
          <a:bodyPr>
            <a:normAutofit/>
          </a:bodyPr>
          <a:lstStyle/>
          <a:p>
            <a:pPr marL="25400" indent="0">
              <a:buNone/>
            </a:pPr>
            <a:r>
              <a:rPr lang="en-US" sz="1500" b="1" dirty="0">
                <a:solidFill>
                  <a:srgbClr val="272D41"/>
                </a:solidFill>
              </a:rPr>
              <a:t>What should a presentation look like?</a:t>
            </a:r>
          </a:p>
          <a:p>
            <a:pPr>
              <a:buSzPct val="120000"/>
              <a:buFont typeface="Wingdings" panose="05000000000000000000" pitchFamily="2" charset="2"/>
              <a:buChar char="q"/>
            </a:pPr>
            <a:r>
              <a:rPr lang="en-US" sz="1500" dirty="0">
                <a:solidFill>
                  <a:srgbClr val="272D41"/>
                </a:solidFill>
              </a:rPr>
              <a:t>5-30 minutes in class; 15-30 minutes in other venues (club meetings, information session, ice cream social; see </a:t>
            </a:r>
            <a:r>
              <a:rPr lang="en-US" sz="1500" dirty="0">
                <a:solidFill>
                  <a:srgbClr val="272D41"/>
                </a:solidFill>
                <a:hlinkClick r:id="rId4">
                  <a:extLst>
                    <a:ext uri="{A12FA001-AC4F-418D-AE19-62706E023703}">
                      <ahyp:hlinkClr xmlns:ahyp="http://schemas.microsoft.com/office/drawing/2018/hyperlinkcolor" val="tx"/>
                    </a:ext>
                  </a:extLst>
                </a:hlinkClick>
              </a:rPr>
              <a:t>Reach Students </a:t>
            </a:r>
            <a:r>
              <a:rPr lang="en-US" sz="1500" dirty="0">
                <a:solidFill>
                  <a:srgbClr val="272D41"/>
                </a:solidFill>
              </a:rPr>
              <a:t>on our website).</a:t>
            </a:r>
          </a:p>
          <a:p>
            <a:pPr>
              <a:buSzPct val="120000"/>
              <a:buFont typeface="Wingdings" panose="05000000000000000000" pitchFamily="2" charset="2"/>
              <a:buChar char="q"/>
            </a:pPr>
            <a:r>
              <a:rPr lang="en-US" sz="1500" dirty="0">
                <a:solidFill>
                  <a:srgbClr val="272D41"/>
                </a:solidFill>
              </a:rPr>
              <a:t>Key message of Get The Facts Out is emphasized: </a:t>
            </a:r>
            <a:r>
              <a:rPr lang="en-US" sz="1500" i="1" dirty="0">
                <a:solidFill>
                  <a:srgbClr val="272D41"/>
                </a:solidFill>
              </a:rPr>
              <a:t>Teachers in the U.S. rate their lives better than all other occupation groups, trailing only physicians. </a:t>
            </a:r>
          </a:p>
          <a:p>
            <a:pPr>
              <a:buSzPct val="120000"/>
              <a:buFont typeface="Wingdings" panose="05000000000000000000" pitchFamily="2" charset="2"/>
              <a:buChar char="q"/>
            </a:pPr>
            <a:r>
              <a:rPr lang="en-US" sz="1500" dirty="0">
                <a:solidFill>
                  <a:srgbClr val="272D41"/>
                </a:solidFill>
              </a:rPr>
              <a:t>Accurate information about teaching as a profession is provided, including life satisfaction, salary, retirement, and student loan forgiveness.</a:t>
            </a:r>
          </a:p>
          <a:p>
            <a:pPr>
              <a:buSzPct val="120000"/>
              <a:buFont typeface="Wingdings" panose="05000000000000000000" pitchFamily="2" charset="2"/>
              <a:buChar char="q"/>
            </a:pPr>
            <a:r>
              <a:rPr lang="en-US" sz="1500" dirty="0">
                <a:solidFill>
                  <a:srgbClr val="272D41"/>
                </a:solidFill>
              </a:rPr>
              <a:t>Comparison to industry and college faculty is provided.</a:t>
            </a:r>
          </a:p>
          <a:p>
            <a:pPr>
              <a:buSzPct val="120000"/>
              <a:buFont typeface="Wingdings" panose="05000000000000000000" pitchFamily="2" charset="2"/>
              <a:buChar char="q"/>
            </a:pPr>
            <a:r>
              <a:rPr lang="en-US" sz="1500" dirty="0">
                <a:solidFill>
                  <a:srgbClr val="272D41"/>
                </a:solidFill>
              </a:rPr>
              <a:t>Information on teacher salaries and retirement have been updated with local data.</a:t>
            </a:r>
          </a:p>
        </p:txBody>
      </p:sp>
      <p:sp>
        <p:nvSpPr>
          <p:cNvPr id="9" name="Text Placeholder 2">
            <a:extLst>
              <a:ext uri="{FF2B5EF4-FFF2-40B4-BE49-F238E27FC236}">
                <a16:creationId xmlns:a16="http://schemas.microsoft.com/office/drawing/2014/main" id="{2454B2F3-B9E1-4473-9B08-7A0277CD837E}"/>
              </a:ext>
            </a:extLst>
          </p:cNvPr>
          <p:cNvSpPr txBox="1">
            <a:spLocks/>
          </p:cNvSpPr>
          <p:nvPr/>
        </p:nvSpPr>
        <p:spPr>
          <a:xfrm>
            <a:off x="189191" y="725315"/>
            <a:ext cx="4683045" cy="1957926"/>
          </a:xfrm>
          <a:prstGeom prst="rect">
            <a:avLst/>
          </a:prstGeom>
          <a:solidFill>
            <a:srgbClr val="272D41"/>
          </a:solid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002060"/>
              </a:buClr>
              <a:buSzPts val="3200"/>
              <a:buFont typeface="Arial"/>
              <a:buChar char="•"/>
              <a:defRPr sz="3200" b="0" i="0" u="none" strike="noStrike" cap="none">
                <a:solidFill>
                  <a:srgbClr val="00206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r>
              <a:rPr kumimoji="0" lang="en-US" sz="1800" b="1" i="0" u="none" strike="noStrike" kern="1200" cap="none" spc="0" normalizeH="0" baseline="0" noProof="0" dirty="0">
                <a:ln>
                  <a:noFill/>
                </a:ln>
                <a:solidFill>
                  <a:prstClr val="white"/>
                </a:solidFill>
                <a:effectLst/>
                <a:uLnTx/>
                <a:uFillTx/>
                <a:latin typeface="Calibri"/>
                <a:cs typeface="Calibri"/>
                <a:sym typeface="Calibri"/>
              </a:rPr>
              <a:t>Presentation Outcomes</a:t>
            </a:r>
          </a:p>
          <a:p>
            <a:pPr marL="339725" marR="0" lvl="0" indent="-314325" algn="l" defTabSz="914400" rtl="0" eaLnBrk="1" fontAlgn="auto" latinLnBrk="0" hangingPunct="1">
              <a:lnSpc>
                <a:spcPct val="100000"/>
              </a:lnSpc>
              <a:spcBef>
                <a:spcPts val="640"/>
              </a:spcBef>
              <a:spcAft>
                <a:spcPts val="0"/>
              </a:spcAft>
              <a:buClr>
                <a:prstClr val="white"/>
              </a:buClr>
              <a:buSzPct val="150000"/>
              <a:buFont typeface="Arial"/>
              <a:buChar char="•"/>
              <a:tabLst/>
              <a:defRPr/>
            </a:pPr>
            <a:r>
              <a:rPr kumimoji="0" lang="en-US" sz="1800" b="1" i="0" u="none" strike="noStrike" kern="1200" cap="none" spc="0" normalizeH="0" baseline="0" noProof="0" dirty="0">
                <a:ln>
                  <a:noFill/>
                </a:ln>
                <a:solidFill>
                  <a:prstClr val="white"/>
                </a:solidFill>
                <a:effectLst/>
                <a:uLnTx/>
                <a:uFillTx/>
                <a:latin typeface="Calibri"/>
                <a:cs typeface="Calibri"/>
                <a:sym typeface="Calibri"/>
              </a:rPr>
              <a:t>The audience will have positive attitudes towards teaching as a profession.</a:t>
            </a:r>
          </a:p>
          <a:p>
            <a:pPr marL="339725" marR="0" lvl="0" indent="-339725" algn="l" defTabSz="914400" rtl="0" eaLnBrk="1" fontAlgn="auto" latinLnBrk="0" hangingPunct="1">
              <a:lnSpc>
                <a:spcPct val="100000"/>
              </a:lnSpc>
              <a:spcBef>
                <a:spcPts val="640"/>
              </a:spcBef>
              <a:spcAft>
                <a:spcPts val="0"/>
              </a:spcAft>
              <a:buClr>
                <a:prstClr val="white"/>
              </a:buClr>
              <a:buSzPct val="150000"/>
              <a:buFont typeface="Arial"/>
              <a:buChar char="•"/>
              <a:tabLst/>
              <a:defRPr/>
            </a:pPr>
            <a:r>
              <a:rPr kumimoji="0" lang="en-US" sz="1800" b="1" i="0" u="none" strike="noStrike" kern="1200" cap="none" spc="0" normalizeH="0" baseline="0" noProof="0" dirty="0">
                <a:ln>
                  <a:noFill/>
                </a:ln>
                <a:solidFill>
                  <a:prstClr val="white"/>
                </a:solidFill>
                <a:effectLst/>
                <a:uLnTx/>
                <a:uFillTx/>
                <a:latin typeface="Calibri"/>
                <a:cs typeface="Calibri"/>
                <a:sym typeface="Calibri"/>
              </a:rPr>
              <a:t>The audience will engage in ideas about teaching as a profession after the presentation </a:t>
            </a:r>
            <a:r>
              <a:rPr kumimoji="0" lang="en-US" sz="1800" b="0" i="0" u="none" strike="noStrike" kern="1200" cap="none" spc="0" normalizeH="0" baseline="0" noProof="0" dirty="0">
                <a:ln>
                  <a:noFill/>
                </a:ln>
                <a:solidFill>
                  <a:prstClr val="white"/>
                </a:solidFill>
                <a:effectLst/>
                <a:uLnTx/>
                <a:uFillTx/>
                <a:latin typeface="Calibri"/>
                <a:cs typeface="Calibri"/>
                <a:sym typeface="Calibri"/>
              </a:rPr>
              <a:t>(e.g., by reflecting, sharing, and engaging in conversation).</a:t>
            </a:r>
          </a:p>
          <a:p>
            <a:pPr marL="339725" marR="0" lvl="0" indent="-339725" algn="l" defTabSz="914400" rtl="0" eaLnBrk="1" fontAlgn="auto" latinLnBrk="0" hangingPunct="1">
              <a:lnSpc>
                <a:spcPct val="100000"/>
              </a:lnSpc>
              <a:spcBef>
                <a:spcPts val="640"/>
              </a:spcBef>
              <a:spcAft>
                <a:spcPts val="0"/>
              </a:spcAft>
              <a:buClr>
                <a:prstClr val="white"/>
              </a:buClr>
              <a:buSzPct val="150000"/>
              <a:buFont typeface="Arial"/>
              <a:buChar char="•"/>
              <a:tabLst/>
              <a:defRPr/>
            </a:pPr>
            <a:r>
              <a:rPr kumimoji="0" lang="en-US" sz="1800" b="1" i="0" u="none" strike="noStrike" kern="1200" cap="none" spc="0" normalizeH="0" baseline="0" noProof="0" dirty="0">
                <a:ln>
                  <a:noFill/>
                </a:ln>
                <a:solidFill>
                  <a:prstClr val="white"/>
                </a:solidFill>
                <a:effectLst/>
                <a:uLnTx/>
                <a:uFillTx/>
                <a:latin typeface="Calibri"/>
                <a:cs typeface="Calibri"/>
                <a:sym typeface="Calibri"/>
              </a:rPr>
              <a:t>The audience will feel better prepared to make an informed choice about their career options, including teaching.</a:t>
            </a:r>
            <a:endParaRPr kumimoji="0" lang="en-US" sz="1800" b="0" i="0" u="none" strike="noStrike" kern="1200" cap="none" spc="0" normalizeH="0" baseline="0" noProof="0" dirty="0">
              <a:ln>
                <a:noFill/>
              </a:ln>
              <a:solidFill>
                <a:prstClr val="white"/>
              </a:solidFill>
              <a:effectLst/>
              <a:uLnTx/>
              <a:uFillTx/>
              <a:latin typeface="Calibri"/>
              <a:cs typeface="Calibri"/>
              <a:sym typeface="Calibri"/>
            </a:endParaRPr>
          </a:p>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endParaRPr kumimoji="0" lang="en-US" sz="2400" b="0" i="0" u="none" strike="noStrike" kern="1200" cap="none" spc="0" normalizeH="0" baseline="0" noProof="0" dirty="0">
              <a:ln>
                <a:noFill/>
              </a:ln>
              <a:solidFill>
                <a:srgbClr val="002060"/>
              </a:solidFill>
              <a:effectLst/>
              <a:uLnTx/>
              <a:uFillTx/>
              <a:latin typeface="Calibri"/>
              <a:cs typeface="Calibri"/>
              <a:sym typeface="Calibri"/>
            </a:endParaRPr>
          </a:p>
        </p:txBody>
      </p:sp>
    </p:spTree>
    <p:extLst>
      <p:ext uri="{BB962C8B-B14F-4D97-AF65-F5344CB8AC3E}">
        <p14:creationId xmlns:p14="http://schemas.microsoft.com/office/powerpoint/2010/main" val="366485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F521-58A9-4683-8194-F0672A87268E}"/>
              </a:ext>
            </a:extLst>
          </p:cNvPr>
          <p:cNvSpPr>
            <a:spLocks noGrp="1"/>
          </p:cNvSpPr>
          <p:nvPr>
            <p:ph type="title"/>
          </p:nvPr>
        </p:nvSpPr>
        <p:spPr/>
        <p:txBody>
          <a:bodyPr/>
          <a:lstStyle/>
          <a:p>
            <a:r>
              <a:rPr lang="en-US" dirty="0">
                <a:solidFill>
                  <a:srgbClr val="272D41"/>
                </a:solidFill>
              </a:rPr>
              <a:t>Teacher Well-being</a:t>
            </a:r>
          </a:p>
        </p:txBody>
      </p:sp>
      <p:sp>
        <p:nvSpPr>
          <p:cNvPr id="3" name="Content Placeholder 2">
            <a:extLst>
              <a:ext uri="{FF2B5EF4-FFF2-40B4-BE49-F238E27FC236}">
                <a16:creationId xmlns:a16="http://schemas.microsoft.com/office/drawing/2014/main" id="{BDF5EEC2-2304-4353-B303-64FDBCFB2BA0}"/>
              </a:ext>
            </a:extLst>
          </p:cNvPr>
          <p:cNvSpPr>
            <a:spLocks noGrp="1"/>
          </p:cNvSpPr>
          <p:nvPr>
            <p:ph idx="1"/>
          </p:nvPr>
        </p:nvSpPr>
        <p:spPr/>
        <p:txBody>
          <a:bodyPr/>
          <a:lstStyle/>
          <a:p>
            <a:r>
              <a:rPr lang="en-US" dirty="0">
                <a:solidFill>
                  <a:srgbClr val="EF643E"/>
                </a:solidFill>
                <a:latin typeface="Calibri" panose="020F0502020204030204" pitchFamily="34" charset="0"/>
                <a:cs typeface="Calibri" panose="020F0502020204030204" pitchFamily="34" charset="0"/>
              </a:rPr>
              <a:t>Work-life balance</a:t>
            </a:r>
          </a:p>
          <a:p>
            <a:r>
              <a:rPr lang="en-US" dirty="0">
                <a:solidFill>
                  <a:srgbClr val="EF643E"/>
                </a:solidFill>
                <a:latin typeface="Calibri" panose="020F0502020204030204" pitchFamily="34" charset="0"/>
                <a:cs typeface="Calibri" panose="020F0502020204030204" pitchFamily="34" charset="0"/>
              </a:rPr>
              <a:t>Student and colleague relationships</a:t>
            </a:r>
          </a:p>
          <a:p>
            <a:r>
              <a:rPr lang="en-US" dirty="0">
                <a:solidFill>
                  <a:srgbClr val="EF643E"/>
                </a:solidFill>
                <a:latin typeface="Calibri" panose="020F0502020204030204" pitchFamily="34" charset="0"/>
                <a:cs typeface="Calibri" panose="020F0502020204030204" pitchFamily="34" charset="0"/>
              </a:rPr>
              <a:t>Financial stability</a:t>
            </a:r>
          </a:p>
        </p:txBody>
      </p:sp>
      <p:pic>
        <p:nvPicPr>
          <p:cNvPr id="5" name="Picture 4" descr="A picture containing person, indoor, person, holding&#10;&#10;Description automatically generated">
            <a:extLst>
              <a:ext uri="{FF2B5EF4-FFF2-40B4-BE49-F238E27FC236}">
                <a16:creationId xmlns:a16="http://schemas.microsoft.com/office/drawing/2014/main" id="{A77CE602-FE77-4BBA-8646-481DA97150D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866146" y="3339430"/>
            <a:ext cx="5277853" cy="3518569"/>
          </a:xfrm>
          <a:prstGeom prst="rect">
            <a:avLst/>
          </a:prstGeom>
        </p:spPr>
      </p:pic>
    </p:spTree>
    <p:extLst>
      <p:ext uri="{BB962C8B-B14F-4D97-AF65-F5344CB8AC3E}">
        <p14:creationId xmlns:p14="http://schemas.microsoft.com/office/powerpoint/2010/main" val="344662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66B0-6BCC-4268-8AD5-393C494EEB8A}"/>
              </a:ext>
            </a:extLst>
          </p:cNvPr>
          <p:cNvSpPr>
            <a:spLocks noGrp="1"/>
          </p:cNvSpPr>
          <p:nvPr>
            <p:ph type="title"/>
          </p:nvPr>
        </p:nvSpPr>
        <p:spPr/>
        <p:txBody>
          <a:bodyPr>
            <a:normAutofit/>
          </a:bodyPr>
          <a:lstStyle/>
          <a:p>
            <a:r>
              <a:rPr lang="en-US" sz="3200" dirty="0">
                <a:solidFill>
                  <a:srgbClr val="272D41"/>
                </a:solidFill>
              </a:rPr>
              <a:t>What factors go into a person’s sense of well being?</a:t>
            </a:r>
          </a:p>
        </p:txBody>
      </p:sp>
      <p:sp>
        <p:nvSpPr>
          <p:cNvPr id="3" name="Content Placeholder 2">
            <a:extLst>
              <a:ext uri="{FF2B5EF4-FFF2-40B4-BE49-F238E27FC236}">
                <a16:creationId xmlns:a16="http://schemas.microsoft.com/office/drawing/2014/main" id="{A768D5BB-29E0-4C83-A676-EF77361BE79A}"/>
              </a:ext>
            </a:extLst>
          </p:cNvPr>
          <p:cNvSpPr>
            <a:spLocks noGrp="1"/>
          </p:cNvSpPr>
          <p:nvPr>
            <p:ph idx="1"/>
          </p:nvPr>
        </p:nvSpPr>
        <p:spPr>
          <a:xfrm>
            <a:off x="304801" y="1447800"/>
            <a:ext cx="3886200" cy="4525963"/>
          </a:xfrm>
        </p:spPr>
        <p:txBody>
          <a:bodyPr>
            <a:noAutofit/>
          </a:bodyPr>
          <a:lstStyle/>
          <a:p>
            <a:pPr marL="0" indent="0">
              <a:buNone/>
            </a:pPr>
            <a:r>
              <a:rPr lang="en-US" sz="2400" dirty="0">
                <a:solidFill>
                  <a:srgbClr val="272D41"/>
                </a:solidFill>
                <a:latin typeface="Calibri" panose="020F0502020204030204" pitchFamily="34" charset="0"/>
                <a:cs typeface="Calibri" panose="020F0502020204030204" pitchFamily="34" charset="0"/>
              </a:rPr>
              <a:t>Gallup-</a:t>
            </a:r>
            <a:r>
              <a:rPr lang="en-US" sz="2400" dirty="0" err="1">
                <a:solidFill>
                  <a:srgbClr val="272D41"/>
                </a:solidFill>
                <a:latin typeface="Calibri" panose="020F0502020204030204" pitchFamily="34" charset="0"/>
                <a:cs typeface="Calibri" panose="020F0502020204030204" pitchFamily="34" charset="0"/>
              </a:rPr>
              <a:t>Healthways</a:t>
            </a:r>
            <a:r>
              <a:rPr lang="en-US" sz="2400" dirty="0">
                <a:solidFill>
                  <a:srgbClr val="272D41"/>
                </a:solidFill>
                <a:latin typeface="Calibri" panose="020F0502020204030204" pitchFamily="34" charset="0"/>
                <a:cs typeface="Calibri" panose="020F0502020204030204" pitchFamily="34" charset="0"/>
              </a:rPr>
              <a:t> measured:</a:t>
            </a:r>
          </a:p>
          <a:p>
            <a:r>
              <a:rPr lang="en-US" sz="2400" dirty="0">
                <a:solidFill>
                  <a:srgbClr val="272D41"/>
                </a:solidFill>
                <a:latin typeface="Calibri" panose="020F0502020204030204" pitchFamily="34" charset="0"/>
                <a:cs typeface="Calibri" panose="020F0502020204030204" pitchFamily="34" charset="0"/>
              </a:rPr>
              <a:t>Emotional Health</a:t>
            </a:r>
          </a:p>
          <a:p>
            <a:r>
              <a:rPr lang="en-US" sz="2400" dirty="0">
                <a:solidFill>
                  <a:srgbClr val="272D41"/>
                </a:solidFill>
                <a:latin typeface="Calibri" panose="020F0502020204030204" pitchFamily="34" charset="0"/>
                <a:cs typeface="Calibri" panose="020F0502020204030204" pitchFamily="34" charset="0"/>
              </a:rPr>
              <a:t>Healthy behaviors</a:t>
            </a:r>
          </a:p>
          <a:p>
            <a:r>
              <a:rPr lang="en-US" sz="2400" dirty="0">
                <a:solidFill>
                  <a:srgbClr val="272D41"/>
                </a:solidFill>
                <a:latin typeface="Calibri" panose="020F0502020204030204" pitchFamily="34" charset="0"/>
                <a:cs typeface="Calibri" panose="020F0502020204030204" pitchFamily="34" charset="0"/>
              </a:rPr>
              <a:t>Access to basic necessities</a:t>
            </a:r>
          </a:p>
          <a:p>
            <a:r>
              <a:rPr lang="en-US" sz="2400" dirty="0">
                <a:solidFill>
                  <a:srgbClr val="272D41"/>
                </a:solidFill>
                <a:latin typeface="Calibri" panose="020F0502020204030204" pitchFamily="34" charset="0"/>
                <a:cs typeface="Calibri" panose="020F0502020204030204" pitchFamily="34" charset="0"/>
              </a:rPr>
              <a:t>Physical health</a:t>
            </a:r>
          </a:p>
          <a:p>
            <a:r>
              <a:rPr lang="en-US" sz="2400" dirty="0">
                <a:solidFill>
                  <a:srgbClr val="272D41"/>
                </a:solidFill>
                <a:latin typeface="Calibri" panose="020F0502020204030204" pitchFamily="34" charset="0"/>
                <a:cs typeface="Calibri" panose="020F0502020204030204" pitchFamily="34" charset="0"/>
              </a:rPr>
              <a:t>Work environment</a:t>
            </a:r>
          </a:p>
          <a:p>
            <a:endParaRPr lang="en-US" sz="800" dirty="0">
              <a:latin typeface="Calibri" panose="020F0502020204030204" pitchFamily="34" charset="0"/>
              <a:cs typeface="Calibri" panose="020F0502020204030204" pitchFamily="34" charset="0"/>
            </a:endParaRPr>
          </a:p>
          <a:p>
            <a:pPr marL="0" indent="0">
              <a:buNone/>
            </a:pPr>
            <a:endParaRPr lang="en-US" sz="2400" dirty="0"/>
          </a:p>
        </p:txBody>
      </p:sp>
      <p:sp>
        <p:nvSpPr>
          <p:cNvPr id="4" name="Content Placeholder 2">
            <a:extLst>
              <a:ext uri="{FF2B5EF4-FFF2-40B4-BE49-F238E27FC236}">
                <a16:creationId xmlns:a16="http://schemas.microsoft.com/office/drawing/2014/main" id="{C1D36B52-10F4-4041-9D1D-65E1A14E7130}"/>
              </a:ext>
            </a:extLst>
          </p:cNvPr>
          <p:cNvSpPr txBox="1">
            <a:spLocks/>
          </p:cNvSpPr>
          <p:nvPr/>
        </p:nvSpPr>
        <p:spPr>
          <a:xfrm>
            <a:off x="4572000" y="1447800"/>
            <a:ext cx="4148561"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Might also include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Sense of meaning in our lives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Financial stability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Leisure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Intellectual and emotionally stimulating work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Schedule (quality of it and the predictability of it)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Opportunity to learn new skills/knowledge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Relationships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272D41"/>
                </a:solidFill>
                <a:effectLst/>
                <a:uLnTx/>
                <a:uFillTx/>
                <a:latin typeface="Arial" panose="020B0604020202020204"/>
                <a:ea typeface="+mn-ea"/>
                <a:cs typeface="+mn-cs"/>
              </a:rPr>
              <a:t>…</a:t>
            </a:r>
          </a:p>
        </p:txBody>
      </p:sp>
      <p:pic>
        <p:nvPicPr>
          <p:cNvPr id="5" name="Picture 4" descr="A picture containing person, indoor, person, holding&#10;&#10;Description automatically generated">
            <a:extLst>
              <a:ext uri="{FF2B5EF4-FFF2-40B4-BE49-F238E27FC236}">
                <a16:creationId xmlns:a16="http://schemas.microsoft.com/office/drawing/2014/main" id="{69D77CEB-C87D-4C3B-BEA3-2072A3ED9AB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23439" y="4572000"/>
            <a:ext cx="3428999" cy="2286000"/>
          </a:xfrm>
          <a:prstGeom prst="rect">
            <a:avLst/>
          </a:prstGeom>
        </p:spPr>
      </p:pic>
    </p:spTree>
    <p:extLst>
      <p:ext uri="{BB962C8B-B14F-4D97-AF65-F5344CB8AC3E}">
        <p14:creationId xmlns:p14="http://schemas.microsoft.com/office/powerpoint/2010/main" val="2464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1143000"/>
          </a:xfrm>
        </p:spPr>
        <p:txBody>
          <a:bodyPr/>
          <a:lstStyle/>
          <a:p>
            <a:r>
              <a:rPr lang="en-US" dirty="0">
                <a:solidFill>
                  <a:srgbClr val="272D41"/>
                </a:solidFill>
              </a:rPr>
              <a:t>Day-to-Day Satisfaction</a:t>
            </a:r>
          </a:p>
        </p:txBody>
      </p:sp>
      <p:graphicFrame>
        <p:nvGraphicFramePr>
          <p:cNvPr id="3" name="Table 2">
            <a:extLst>
              <a:ext uri="{FF2B5EF4-FFF2-40B4-BE49-F238E27FC236}">
                <a16:creationId xmlns:a16="http://schemas.microsoft.com/office/drawing/2014/main" id="{5856E570-E306-4ACE-B541-C624FF2193EE}"/>
              </a:ext>
            </a:extLst>
          </p:cNvPr>
          <p:cNvGraphicFramePr>
            <a:graphicFrameLocks noGrp="1"/>
          </p:cNvGraphicFramePr>
          <p:nvPr/>
        </p:nvGraphicFramePr>
        <p:xfrm>
          <a:off x="457200" y="1670589"/>
          <a:ext cx="3947532" cy="4706771"/>
        </p:xfrm>
        <a:graphic>
          <a:graphicData uri="http://schemas.openxmlformats.org/drawingml/2006/table">
            <a:tbl>
              <a:tblPr/>
              <a:tblGrid>
                <a:gridCol w="3947532">
                  <a:extLst>
                    <a:ext uri="{9D8B030D-6E8A-4147-A177-3AD203B41FA5}">
                      <a16:colId xmlns:a16="http://schemas.microsoft.com/office/drawing/2014/main" val="1186555420"/>
                    </a:ext>
                  </a:extLst>
                </a:gridCol>
              </a:tblGrid>
              <a:tr h="702605">
                <a:tc>
                  <a:txBody>
                    <a:bodyPr/>
                    <a:lstStyle/>
                    <a:p>
                      <a:r>
                        <a:rPr lang="en-US" sz="2400" b="1" dirty="0">
                          <a:solidFill>
                            <a:schemeClr val="bg1"/>
                          </a:solidFill>
                          <a:latin typeface="Calibri" panose="020F0502020204030204" pitchFamily="34" charset="0"/>
                          <a:cs typeface="Calibri" panose="020F0502020204030204" pitchFamily="34" charset="0"/>
                        </a:rPr>
                        <a:t>Students: relationships and Learning</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EF643E"/>
                    </a:solidFill>
                  </a:tcPr>
                </a:tc>
                <a:extLst>
                  <a:ext uri="{0D108BD9-81ED-4DB2-BD59-A6C34878D82A}">
                    <a16:rowId xmlns:a16="http://schemas.microsoft.com/office/drawing/2014/main" val="2705944464"/>
                  </a:ext>
                </a:extLst>
              </a:tr>
              <a:tr h="687923">
                <a:tc>
                  <a:txBody>
                    <a:bodyPr/>
                    <a:lstStyle/>
                    <a:p>
                      <a:r>
                        <a:rPr lang="en-US" sz="2400" b="1" dirty="0">
                          <a:solidFill>
                            <a:schemeClr val="bg1"/>
                          </a:solidFill>
                          <a:latin typeface="Calibri" panose="020F0502020204030204" pitchFamily="34" charset="0"/>
                          <a:cs typeface="Calibri" panose="020F0502020204030204" pitchFamily="34" charset="0"/>
                        </a:rPr>
                        <a:t>Work schedule</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2B4FC5"/>
                    </a:solidFill>
                  </a:tcPr>
                </a:tc>
                <a:extLst>
                  <a:ext uri="{0D108BD9-81ED-4DB2-BD59-A6C34878D82A}">
                    <a16:rowId xmlns:a16="http://schemas.microsoft.com/office/drawing/2014/main" val="3858612441"/>
                  </a:ext>
                </a:extLst>
              </a:tr>
              <a:tr h="692118">
                <a:tc>
                  <a:txBody>
                    <a:bodyPr/>
                    <a:lstStyle/>
                    <a:p>
                      <a:r>
                        <a:rPr lang="en-US" sz="2400" b="1" dirty="0">
                          <a:solidFill>
                            <a:srgbClr val="272D41"/>
                          </a:solidFill>
                          <a:latin typeface="Calibri" panose="020F0502020204030204" pitchFamily="34" charset="0"/>
                          <a:cs typeface="Calibri" panose="020F0502020204030204" pitchFamily="34" charset="0"/>
                        </a:rPr>
                        <a:t>Teaching is challenging/scientific</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CD66E"/>
                    </a:solidFill>
                  </a:tcPr>
                </a:tc>
                <a:extLst>
                  <a:ext uri="{0D108BD9-81ED-4DB2-BD59-A6C34878D82A}">
                    <a16:rowId xmlns:a16="http://schemas.microsoft.com/office/drawing/2014/main" val="4175026250"/>
                  </a:ext>
                </a:extLst>
              </a:tr>
              <a:tr h="725545">
                <a:tc>
                  <a:txBody>
                    <a:bodyPr/>
                    <a:lstStyle/>
                    <a:p>
                      <a:r>
                        <a:rPr lang="en-US" sz="2400" b="1" dirty="0">
                          <a:solidFill>
                            <a:schemeClr val="bg1"/>
                          </a:solidFill>
                          <a:latin typeface="Calibri" panose="020F0502020204030204" pitchFamily="34" charset="0"/>
                          <a:cs typeface="Calibri" panose="020F0502020204030204" pitchFamily="34" charset="0"/>
                        </a:rPr>
                        <a:t>Colleagues</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814892"/>
                    </a:solidFill>
                  </a:tcPr>
                </a:tc>
                <a:extLst>
                  <a:ext uri="{0D108BD9-81ED-4DB2-BD59-A6C34878D82A}">
                    <a16:rowId xmlns:a16="http://schemas.microsoft.com/office/drawing/2014/main" val="2504477622"/>
                  </a:ext>
                </a:extLst>
              </a:tr>
              <a:tr h="806160">
                <a:tc>
                  <a:txBody>
                    <a:bodyPr/>
                    <a:lstStyle/>
                    <a:p>
                      <a:r>
                        <a:rPr lang="en-US" sz="2400" b="1" dirty="0">
                          <a:solidFill>
                            <a:schemeClr val="bg1"/>
                          </a:solidFill>
                          <a:latin typeface="Calibri" panose="020F0502020204030204" pitchFamily="34" charset="0"/>
                          <a:cs typeface="Calibri" panose="020F0502020204030204" pitchFamily="34" charset="0"/>
                        </a:rPr>
                        <a:t>Learning new content</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259B7C"/>
                    </a:solidFill>
                  </a:tcPr>
                </a:tc>
                <a:extLst>
                  <a:ext uri="{0D108BD9-81ED-4DB2-BD59-A6C34878D82A}">
                    <a16:rowId xmlns:a16="http://schemas.microsoft.com/office/drawing/2014/main" val="385055205"/>
                  </a:ext>
                </a:extLst>
              </a:tr>
              <a:tr h="841223">
                <a:tc>
                  <a:txBody>
                    <a:bodyPr/>
                    <a:lstStyle/>
                    <a:p>
                      <a:r>
                        <a:rPr lang="en-US" sz="2400" b="1" dirty="0">
                          <a:solidFill>
                            <a:schemeClr val="bg1"/>
                          </a:solidFill>
                          <a:latin typeface="Calibri" panose="020F0502020204030204" pitchFamily="34" charset="0"/>
                          <a:cs typeface="Calibri" panose="020F0502020204030204" pitchFamily="34" charset="0"/>
                        </a:rPr>
                        <a:t>Autonomy of the Classroom</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2C9CC1"/>
                    </a:solidFill>
                  </a:tcPr>
                </a:tc>
                <a:extLst>
                  <a:ext uri="{0D108BD9-81ED-4DB2-BD59-A6C34878D82A}">
                    <a16:rowId xmlns:a16="http://schemas.microsoft.com/office/drawing/2014/main" val="4058121446"/>
                  </a:ext>
                </a:extLst>
              </a:tr>
            </a:tbl>
          </a:graphicData>
        </a:graphic>
      </p:graphicFrame>
      <p:sp>
        <p:nvSpPr>
          <p:cNvPr id="6" name="Text Placeholder 5">
            <a:extLst>
              <a:ext uri="{FF2B5EF4-FFF2-40B4-BE49-F238E27FC236}">
                <a16:creationId xmlns:a16="http://schemas.microsoft.com/office/drawing/2014/main" id="{48B07F73-484F-42E0-AC36-766F1D802D64}"/>
              </a:ext>
            </a:extLst>
          </p:cNvPr>
          <p:cNvSpPr>
            <a:spLocks noGrp="1"/>
          </p:cNvSpPr>
          <p:nvPr>
            <p:ph type="body" idx="1"/>
          </p:nvPr>
        </p:nvSpPr>
        <p:spPr>
          <a:xfrm>
            <a:off x="4886324" y="1600200"/>
            <a:ext cx="3800475" cy="4525963"/>
          </a:xfrm>
        </p:spPr>
        <p:txBody>
          <a:bodyPr/>
          <a:lstStyle/>
          <a:p>
            <a:r>
              <a:rPr lang="en-US" sz="2400" dirty="0">
                <a:solidFill>
                  <a:srgbClr val="272D41"/>
                </a:solidFill>
              </a:rPr>
              <a:t>What provides you with day-to-day satisfaction?</a:t>
            </a:r>
          </a:p>
          <a:p>
            <a:r>
              <a:rPr lang="en-US" sz="2400" dirty="0">
                <a:solidFill>
                  <a:srgbClr val="272D41"/>
                </a:solidFill>
              </a:rPr>
              <a:t>A listing of 60 total items  were compiled by STEM teachers.</a:t>
            </a:r>
          </a:p>
          <a:p>
            <a:r>
              <a:rPr lang="en-US" sz="2400" dirty="0">
                <a:solidFill>
                  <a:srgbClr val="272D41"/>
                </a:solidFill>
              </a:rPr>
              <a:t>These 60 items fell into six categories.</a:t>
            </a:r>
          </a:p>
          <a:p>
            <a:endParaRPr lang="en-US" dirty="0"/>
          </a:p>
        </p:txBody>
      </p:sp>
    </p:spTree>
    <p:extLst>
      <p:ext uri="{BB962C8B-B14F-4D97-AF65-F5344CB8AC3E}">
        <p14:creationId xmlns:p14="http://schemas.microsoft.com/office/powerpoint/2010/main" val="2709814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272D41"/>
                </a:solidFill>
              </a:rPr>
              <a:t>Starting salaries</a:t>
            </a:r>
          </a:p>
        </p:txBody>
      </p:sp>
      <p:sp>
        <p:nvSpPr>
          <p:cNvPr id="3" name="Content Placeholder 2"/>
          <p:cNvSpPr>
            <a:spLocks noGrp="1"/>
          </p:cNvSpPr>
          <p:nvPr>
            <p:ph idx="1"/>
          </p:nvPr>
        </p:nvSpPr>
        <p:spPr/>
        <p:txBody>
          <a:bodyPr/>
          <a:lstStyle/>
          <a:p>
            <a:pPr marL="0" indent="0">
              <a:buNone/>
            </a:pPr>
            <a:r>
              <a:rPr lang="en-US" dirty="0">
                <a:solidFill>
                  <a:schemeClr val="tx1"/>
                </a:solidFill>
                <a:latin typeface="Calibri" panose="020F0502020204030204" pitchFamily="34" charset="0"/>
                <a:cs typeface="Calibri" panose="020F0502020204030204" pitchFamily="34" charset="0"/>
              </a:rPr>
              <a:t>Which is closest to the typical starting salary for K-12 teachers in your area?</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$32,000</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$45,000</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$52,000</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$65,000</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$72,000</a:t>
            </a:r>
          </a:p>
        </p:txBody>
      </p:sp>
    </p:spTree>
    <p:extLst>
      <p:ext uri="{BB962C8B-B14F-4D97-AF65-F5344CB8AC3E}">
        <p14:creationId xmlns:p14="http://schemas.microsoft.com/office/powerpoint/2010/main" val="385890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272D41"/>
                </a:solidFill>
              </a:rPr>
              <a:t>Mid-career salaries</a:t>
            </a:r>
          </a:p>
        </p:txBody>
      </p:sp>
      <p:sp>
        <p:nvSpPr>
          <p:cNvPr id="3" name="Content Placeholder 2"/>
          <p:cNvSpPr>
            <a:spLocks noGrp="1"/>
          </p:cNvSpPr>
          <p:nvPr>
            <p:ph idx="1"/>
          </p:nvPr>
        </p:nvSpPr>
        <p:spPr/>
        <p:txBody>
          <a:bodyPr/>
          <a:lstStyle/>
          <a:p>
            <a:pPr marL="0" indent="0">
              <a:buNone/>
            </a:pPr>
            <a:r>
              <a:rPr lang="en-US" dirty="0">
                <a:solidFill>
                  <a:schemeClr val="tx1"/>
                </a:solidFill>
                <a:latin typeface="Calibri" panose="020F0502020204030204" pitchFamily="34" charset="0"/>
                <a:cs typeface="Calibri" panose="020F0502020204030204" pitchFamily="34" charset="0"/>
              </a:rPr>
              <a:t>After 15 years of teaching and earning a master’s degree, which is closest to the typical K-12 teacher salary in your area?</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$45,000</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$60,000</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$75,000</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$90,000</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$110,000</a:t>
            </a:r>
          </a:p>
        </p:txBody>
      </p:sp>
    </p:spTree>
    <p:extLst>
      <p:ext uri="{BB962C8B-B14F-4D97-AF65-F5344CB8AC3E}">
        <p14:creationId xmlns:p14="http://schemas.microsoft.com/office/powerpoint/2010/main" val="68578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3" descr="https://encrypted-tbn0.gstatic.com/images?q=tbn:ANd9GcRJLlqixcXpjFYO3TX2upkutqhN_12AsD7HJPkMDmbDqdlBeUjGmw"/>
          <p:cNvPicPr preferRelativeResize="0"/>
          <p:nvPr/>
        </p:nvPicPr>
        <p:blipFill rotWithShape="1">
          <a:blip r:embed="rId3">
            <a:alphaModFix/>
          </a:blip>
          <a:srcRect/>
          <a:stretch/>
        </p:blipFill>
        <p:spPr>
          <a:xfrm>
            <a:off x="6869288" y="0"/>
            <a:ext cx="2274711" cy="1447800"/>
          </a:xfrm>
          <a:prstGeom prst="rect">
            <a:avLst/>
          </a:prstGeom>
          <a:noFill/>
          <a:ln>
            <a:noFill/>
          </a:ln>
        </p:spPr>
      </p:pic>
      <p:sp>
        <p:nvSpPr>
          <p:cNvPr id="279" name="Google Shape;279;p13"/>
          <p:cNvSpPr txBox="1">
            <a:spLocks noGrp="1"/>
          </p:cNvSpPr>
          <p:nvPr>
            <p:ph type="title"/>
          </p:nvPr>
        </p:nvSpPr>
        <p:spPr>
          <a:xfrm>
            <a:off x="21921" y="-113191"/>
            <a:ext cx="694063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dirty="0">
                <a:solidFill>
                  <a:srgbClr val="272D41"/>
                </a:solidFill>
              </a:rPr>
              <a:t>Teacher Salaries</a:t>
            </a:r>
            <a:endParaRPr dirty="0"/>
          </a:p>
        </p:txBody>
      </p:sp>
      <p:graphicFrame>
        <p:nvGraphicFramePr>
          <p:cNvPr id="5" name="Google Shape;278;p13">
            <a:extLst>
              <a:ext uri="{FF2B5EF4-FFF2-40B4-BE49-F238E27FC236}">
                <a16:creationId xmlns:a16="http://schemas.microsoft.com/office/drawing/2014/main" id="{13F70D58-16D2-4F1E-A389-5D606072419F}"/>
              </a:ext>
            </a:extLst>
          </p:cNvPr>
          <p:cNvGraphicFramePr/>
          <p:nvPr/>
        </p:nvGraphicFramePr>
        <p:xfrm>
          <a:off x="0" y="1670278"/>
          <a:ext cx="4724400" cy="4039612"/>
        </p:xfrm>
        <a:graphic>
          <a:graphicData uri="http://schemas.openxmlformats.org/drawingml/2006/table">
            <a:tbl>
              <a:tblPr>
                <a:noFill/>
              </a:tblPr>
              <a:tblGrid>
                <a:gridCol w="3352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436064">
                <a:tc>
                  <a:txBody>
                    <a:bodyPr/>
                    <a:lstStyle/>
                    <a:p>
                      <a:pPr marL="0" marR="0" lvl="0" indent="0" algn="l" rtl="0">
                        <a:lnSpc>
                          <a:spcPct val="115000"/>
                        </a:lnSpc>
                        <a:spcBef>
                          <a:spcPts val="0"/>
                        </a:spcBef>
                        <a:spcAft>
                          <a:spcPts val="0"/>
                        </a:spcAft>
                        <a:buNone/>
                      </a:pPr>
                      <a:endParaRPr sz="2400" u="none" strike="noStrike" cap="none" dirty="0">
                        <a:solidFill>
                          <a:srgbClr val="31304D"/>
                        </a:solidFill>
                        <a:latin typeface="Calibri"/>
                        <a:ea typeface="Calibri"/>
                        <a:cs typeface="Calibri"/>
                        <a:sym typeface="Calibri"/>
                      </a:endParaRPr>
                    </a:p>
                  </a:txBody>
                  <a:tcPr marL="50000" marR="50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BA </a:t>
                      </a:r>
                      <a:r>
                        <a:rPr lang="en-US" sz="2400" b="1" u="none" strike="noStrike" cap="none" dirty="0" err="1">
                          <a:solidFill>
                            <a:srgbClr val="002060"/>
                          </a:solidFill>
                          <a:latin typeface="Calibri"/>
                          <a:ea typeface="Calibri"/>
                          <a:cs typeface="Calibri"/>
                          <a:sym typeface="Calibri"/>
                        </a:rPr>
                        <a:t>yr</a:t>
                      </a:r>
                      <a:r>
                        <a:rPr lang="en-US" sz="2400" b="1" u="none" strike="noStrike" cap="none" dirty="0">
                          <a:solidFill>
                            <a:srgbClr val="002060"/>
                          </a:solidFill>
                          <a:latin typeface="Calibri"/>
                          <a:ea typeface="Calibri"/>
                          <a:cs typeface="Calibri"/>
                          <a:sym typeface="Calibri"/>
                        </a:rPr>
                        <a:t> 1</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99334">
                <a:tc>
                  <a:txBody>
                    <a:bodyPr/>
                    <a:lstStyle/>
                    <a:p>
                      <a:pPr marL="0" marR="0" lvl="0" indent="0" algn="l"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Westminster Public Schools </a:t>
                      </a:r>
                      <a:r>
                        <a:rPr lang="en-US" sz="1800" b="1" u="none" strike="noStrike" cap="none" dirty="0">
                          <a:solidFill>
                            <a:srgbClr val="002060"/>
                          </a:solidFill>
                          <a:latin typeface="Calibri"/>
                          <a:ea typeface="Calibri"/>
                          <a:cs typeface="Calibri"/>
                          <a:sym typeface="Calibri"/>
                        </a:rPr>
                        <a:t>(21-22)</a:t>
                      </a:r>
                      <a:endParaRPr sz="2400" b="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$55,038-$60,857</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99334">
                <a:tc>
                  <a:txBody>
                    <a:bodyPr/>
                    <a:lstStyle/>
                    <a:p>
                      <a:pPr marL="0" marR="0" lvl="0" indent="0" algn="l"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Boulder County Public Schools </a:t>
                      </a:r>
                      <a:r>
                        <a:rPr lang="en-US" sz="1800" b="1" u="none" strike="noStrike" cap="none" dirty="0">
                          <a:solidFill>
                            <a:srgbClr val="002060"/>
                          </a:solidFill>
                          <a:latin typeface="Calibri"/>
                          <a:ea typeface="Calibri"/>
                          <a:cs typeface="Calibri"/>
                          <a:sym typeface="Calibri"/>
                        </a:rPr>
                        <a:t>(21-22)</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$51,649</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05686">
                <a:tc>
                  <a:txBody>
                    <a:bodyPr/>
                    <a:lstStyle/>
                    <a:p>
                      <a:pPr marL="0" marR="0" algn="l">
                        <a:lnSpc>
                          <a:spcPct val="100000"/>
                        </a:lnSpc>
                        <a:spcBef>
                          <a:spcPts val="0"/>
                        </a:spcBef>
                        <a:spcAft>
                          <a:spcPts val="0"/>
                        </a:spcAft>
                      </a:pPr>
                      <a:r>
                        <a:rPr lang="en-US" sz="2400" b="1" dirty="0">
                          <a:solidFill>
                            <a:srgbClr val="002060"/>
                          </a:solidFill>
                          <a:latin typeface="Calibri"/>
                          <a:ea typeface="Calibri"/>
                          <a:cs typeface="Times New Roman"/>
                        </a:rPr>
                        <a:t>Denver Public Schools </a:t>
                      </a:r>
                      <a:r>
                        <a:rPr lang="en-US" sz="1200" b="1" dirty="0">
                          <a:solidFill>
                            <a:srgbClr val="002060"/>
                          </a:solidFill>
                          <a:latin typeface="Calibri"/>
                          <a:ea typeface="Calibri"/>
                          <a:cs typeface="Times New Roman"/>
                        </a:rPr>
                        <a:t>(+$2K math, $6K student loans, +other)</a:t>
                      </a:r>
                      <a:r>
                        <a:rPr lang="en-US" sz="2400" b="1" u="none" strike="noStrike" cap="none" dirty="0">
                          <a:solidFill>
                            <a:srgbClr val="002060"/>
                          </a:solidFill>
                          <a:latin typeface="Calibri"/>
                          <a:ea typeface="Calibri"/>
                          <a:cs typeface="Calibri"/>
                          <a:sym typeface="Calibri"/>
                        </a:rPr>
                        <a:t> </a:t>
                      </a:r>
                      <a:r>
                        <a:rPr lang="en-US" sz="1400" b="1" u="none" strike="noStrike" cap="none" dirty="0">
                          <a:solidFill>
                            <a:srgbClr val="002060"/>
                          </a:solidFill>
                          <a:latin typeface="Calibri"/>
                          <a:ea typeface="Calibri"/>
                          <a:cs typeface="Calibri"/>
                          <a:sym typeface="Calibri"/>
                        </a:rPr>
                        <a:t>(21-22)</a:t>
                      </a:r>
                      <a:endParaRPr lang="en-US" sz="2400" dirty="0">
                        <a:solidFill>
                          <a:srgbClr val="002060"/>
                        </a:solidFill>
                        <a:latin typeface="Calibri"/>
                        <a:ea typeface="Calibri"/>
                        <a:cs typeface="Times New Roman"/>
                      </a:endParaRPr>
                    </a:p>
                  </a:txBody>
                  <a:tcPr marL="49990" marR="4999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algn="l">
                        <a:lnSpc>
                          <a:spcPct val="115000"/>
                        </a:lnSpc>
                        <a:spcBef>
                          <a:spcPts val="0"/>
                        </a:spcBef>
                        <a:spcAft>
                          <a:spcPts val="0"/>
                        </a:spcAft>
                      </a:pPr>
                      <a:r>
                        <a:rPr lang="en-US" sz="2000" dirty="0">
                          <a:solidFill>
                            <a:schemeClr val="tx1"/>
                          </a:solidFill>
                          <a:latin typeface="+mj-lt"/>
                          <a:ea typeface="Calibri"/>
                          <a:cs typeface="Times New Roman"/>
                        </a:rPr>
                        <a:t>$47,291-$55,676</a:t>
                      </a:r>
                    </a:p>
                  </a:txBody>
                  <a:tcPr marL="49990" marR="4999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99194">
                <a:tc>
                  <a:txBody>
                    <a:bodyPr/>
                    <a:lstStyle/>
                    <a:p>
                      <a:pPr marL="0" marR="0" algn="l">
                        <a:lnSpc>
                          <a:spcPct val="100000"/>
                        </a:lnSpc>
                        <a:spcBef>
                          <a:spcPts val="0"/>
                        </a:spcBef>
                        <a:spcAft>
                          <a:spcPts val="0"/>
                        </a:spcAft>
                      </a:pPr>
                      <a:r>
                        <a:rPr lang="en-US" sz="2400" b="1" dirty="0">
                          <a:solidFill>
                            <a:srgbClr val="002060"/>
                          </a:solidFill>
                          <a:latin typeface="Calibri"/>
                          <a:ea typeface="Calibri"/>
                          <a:cs typeface="Times New Roman"/>
                        </a:rPr>
                        <a:t>St. </a:t>
                      </a:r>
                      <a:r>
                        <a:rPr lang="en-US" sz="2400" b="1" dirty="0" err="1">
                          <a:solidFill>
                            <a:srgbClr val="002060"/>
                          </a:solidFill>
                          <a:latin typeface="Calibri"/>
                          <a:ea typeface="Calibri"/>
                          <a:cs typeface="Times New Roman"/>
                        </a:rPr>
                        <a:t>Vrain</a:t>
                      </a:r>
                      <a:r>
                        <a:rPr lang="en-US" sz="2400" b="1" dirty="0">
                          <a:solidFill>
                            <a:srgbClr val="002060"/>
                          </a:solidFill>
                          <a:latin typeface="Calibri"/>
                          <a:ea typeface="Calibri"/>
                          <a:cs typeface="Times New Roman"/>
                        </a:rPr>
                        <a:t> Valley Schools </a:t>
                      </a:r>
                      <a:r>
                        <a:rPr lang="en-US" sz="1400" b="1" u="none" strike="noStrike" cap="none" dirty="0">
                          <a:solidFill>
                            <a:srgbClr val="002060"/>
                          </a:solidFill>
                          <a:latin typeface="Calibri"/>
                          <a:ea typeface="Calibri"/>
                          <a:cs typeface="Calibri"/>
                          <a:sym typeface="Calibri"/>
                        </a:rPr>
                        <a:t>(21-22)</a:t>
                      </a:r>
                      <a:endParaRPr lang="en-US" sz="2400" dirty="0">
                        <a:solidFill>
                          <a:srgbClr val="002060"/>
                        </a:solidFill>
                        <a:latin typeface="Calibri"/>
                        <a:ea typeface="Calibri"/>
                        <a:cs typeface="Times New Roman"/>
                      </a:endParaRPr>
                    </a:p>
                  </a:txBody>
                  <a:tcPr marL="49990" marR="4999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algn="l">
                        <a:lnSpc>
                          <a:spcPct val="115000"/>
                        </a:lnSpc>
                        <a:spcBef>
                          <a:spcPts val="0"/>
                        </a:spcBef>
                        <a:spcAft>
                          <a:spcPts val="0"/>
                        </a:spcAft>
                      </a:pPr>
                      <a:r>
                        <a:rPr lang="en-US" sz="2000" dirty="0">
                          <a:solidFill>
                            <a:schemeClr val="tx1"/>
                          </a:solidFill>
                          <a:latin typeface="+mj-lt"/>
                          <a:ea typeface="Calibri"/>
                          <a:cs typeface="Times New Roman"/>
                        </a:rPr>
                        <a:t>$45,250- $47,925</a:t>
                      </a:r>
                    </a:p>
                  </a:txBody>
                  <a:tcPr marL="49990" marR="4999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437138443"/>
                  </a:ext>
                </a:extLst>
              </a:tr>
            </a:tbl>
          </a:graphicData>
        </a:graphic>
      </p:graphicFrame>
      <p:sp>
        <p:nvSpPr>
          <p:cNvPr id="6" name="TextBox 5">
            <a:extLst>
              <a:ext uri="{FF2B5EF4-FFF2-40B4-BE49-F238E27FC236}">
                <a16:creationId xmlns:a16="http://schemas.microsoft.com/office/drawing/2014/main" id="{1B8AEF65-2F82-4210-A455-FF5F5EF799AB}"/>
              </a:ext>
            </a:extLst>
          </p:cNvPr>
          <p:cNvSpPr txBox="1"/>
          <p:nvPr/>
        </p:nvSpPr>
        <p:spPr>
          <a:xfrm rot="10800000" flipH="1" flipV="1">
            <a:off x="4487345" y="6287692"/>
            <a:ext cx="31841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panose="020B0604020202020204"/>
                <a:ea typeface="+mn-ea"/>
                <a:cs typeface="Arial"/>
                <a:sym typeface="Arial"/>
              </a:rPr>
              <a:t>+ Extra Pay</a:t>
            </a:r>
          </a:p>
        </p:txBody>
      </p:sp>
      <p:sp>
        <p:nvSpPr>
          <p:cNvPr id="2" name="TextBox 1">
            <a:extLst>
              <a:ext uri="{FF2B5EF4-FFF2-40B4-BE49-F238E27FC236}">
                <a16:creationId xmlns:a16="http://schemas.microsoft.com/office/drawing/2014/main" id="{78F006E6-D8E9-4D88-BB6F-2B689D054310}"/>
              </a:ext>
            </a:extLst>
          </p:cNvPr>
          <p:cNvSpPr txBox="1"/>
          <p:nvPr/>
        </p:nvSpPr>
        <p:spPr>
          <a:xfrm>
            <a:off x="3196310" y="5747526"/>
            <a:ext cx="52742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sym typeface="Arial"/>
              </a:rPr>
              <a:t>186-day contract -&gt; $50,000 = $33.60/</a:t>
            </a:r>
            <a:r>
              <a:rPr kumimoji="0" lang="en-US" sz="24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sym typeface="Arial"/>
              </a:rPr>
              <a:t>hr</a:t>
            </a:r>
            <a:endParaRPr kumimoji="0" lang="en-US"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sym typeface="Arial"/>
            </a:endParaRPr>
          </a:p>
        </p:txBody>
      </p:sp>
      <p:sp>
        <p:nvSpPr>
          <p:cNvPr id="3" name="TextBox 2">
            <a:extLst>
              <a:ext uri="{FF2B5EF4-FFF2-40B4-BE49-F238E27FC236}">
                <a16:creationId xmlns:a16="http://schemas.microsoft.com/office/drawing/2014/main" id="{83181255-09C3-4638-9093-65C4B8A94D3B}"/>
              </a:ext>
            </a:extLst>
          </p:cNvPr>
          <p:cNvSpPr txBox="1"/>
          <p:nvPr/>
        </p:nvSpPr>
        <p:spPr>
          <a:xfrm>
            <a:off x="1747482" y="1027645"/>
            <a:ext cx="4343400" cy="461665"/>
          </a:xfrm>
          <a:prstGeom prst="rect">
            <a:avLst/>
          </a:prstGeom>
          <a:noFill/>
        </p:spPr>
        <p:txBody>
          <a:bodyPr wrap="square" rtlCol="0">
            <a:spAutoFit/>
          </a:bodyPr>
          <a:lstStyle/>
          <a:p>
            <a:r>
              <a:rPr lang="en-US" sz="2400" b="1" dirty="0">
                <a:solidFill>
                  <a:srgbClr val="272D41"/>
                </a:solidFill>
                <a:latin typeface="Tahoma" panose="020B0604030504040204" pitchFamily="34" charset="0"/>
                <a:ea typeface="Tahoma" panose="020B0604030504040204" pitchFamily="34" charset="0"/>
                <a:cs typeface="Tahoma" panose="020B0604030504040204" pitchFamily="34" charset="0"/>
              </a:rPr>
              <a:t>School year contract</a:t>
            </a:r>
          </a:p>
        </p:txBody>
      </p:sp>
    </p:spTree>
    <p:extLst>
      <p:ext uri="{BB962C8B-B14F-4D97-AF65-F5344CB8AC3E}">
        <p14:creationId xmlns:p14="http://schemas.microsoft.com/office/powerpoint/2010/main" val="141309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3" descr="https://encrypted-tbn0.gstatic.com/images?q=tbn:ANd9GcRJLlqixcXpjFYO3TX2upkutqhN_12AsD7HJPkMDmbDqdlBeUjGmw"/>
          <p:cNvPicPr preferRelativeResize="0"/>
          <p:nvPr/>
        </p:nvPicPr>
        <p:blipFill rotWithShape="1">
          <a:blip r:embed="rId3">
            <a:alphaModFix/>
          </a:blip>
          <a:srcRect/>
          <a:stretch/>
        </p:blipFill>
        <p:spPr>
          <a:xfrm>
            <a:off x="6869288" y="0"/>
            <a:ext cx="2274711" cy="1447800"/>
          </a:xfrm>
          <a:prstGeom prst="rect">
            <a:avLst/>
          </a:prstGeom>
          <a:noFill/>
          <a:ln>
            <a:noFill/>
          </a:ln>
        </p:spPr>
      </p:pic>
      <p:sp>
        <p:nvSpPr>
          <p:cNvPr id="279" name="Google Shape;279;p13"/>
          <p:cNvSpPr txBox="1">
            <a:spLocks noGrp="1"/>
          </p:cNvSpPr>
          <p:nvPr>
            <p:ph type="title"/>
          </p:nvPr>
        </p:nvSpPr>
        <p:spPr>
          <a:xfrm>
            <a:off x="76200" y="-180968"/>
            <a:ext cx="694063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dirty="0">
                <a:solidFill>
                  <a:srgbClr val="272D41"/>
                </a:solidFill>
              </a:rPr>
              <a:t>Teacher Salaries</a:t>
            </a:r>
            <a:endParaRPr dirty="0"/>
          </a:p>
        </p:txBody>
      </p:sp>
      <p:graphicFrame>
        <p:nvGraphicFramePr>
          <p:cNvPr id="5" name="Google Shape;278;p13">
            <a:extLst>
              <a:ext uri="{FF2B5EF4-FFF2-40B4-BE49-F238E27FC236}">
                <a16:creationId xmlns:a16="http://schemas.microsoft.com/office/drawing/2014/main" id="{13F70D58-16D2-4F1E-A389-5D606072419F}"/>
              </a:ext>
            </a:extLst>
          </p:cNvPr>
          <p:cNvGraphicFramePr/>
          <p:nvPr/>
        </p:nvGraphicFramePr>
        <p:xfrm>
          <a:off x="0" y="1670278"/>
          <a:ext cx="7391400" cy="4039612"/>
        </p:xfrm>
        <a:graphic>
          <a:graphicData uri="http://schemas.openxmlformats.org/drawingml/2006/table">
            <a:tbl>
              <a:tblPr>
                <a:noFill/>
              </a:tblPr>
              <a:tblGrid>
                <a:gridCol w="3352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436064">
                <a:tc>
                  <a:txBody>
                    <a:bodyPr/>
                    <a:lstStyle/>
                    <a:p>
                      <a:pPr marL="0" marR="0" lvl="0" indent="0" algn="l" rtl="0">
                        <a:lnSpc>
                          <a:spcPct val="115000"/>
                        </a:lnSpc>
                        <a:spcBef>
                          <a:spcPts val="0"/>
                        </a:spcBef>
                        <a:spcAft>
                          <a:spcPts val="0"/>
                        </a:spcAft>
                        <a:buNone/>
                      </a:pPr>
                      <a:endParaRPr sz="2400" u="none" strike="noStrike" cap="none" dirty="0">
                        <a:solidFill>
                          <a:srgbClr val="31304D"/>
                        </a:solidFill>
                        <a:latin typeface="Calibri"/>
                        <a:ea typeface="Calibri"/>
                        <a:cs typeface="Calibri"/>
                        <a:sym typeface="Calibri"/>
                      </a:endParaRPr>
                    </a:p>
                  </a:txBody>
                  <a:tcPr marL="50000" marR="50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BA </a:t>
                      </a:r>
                      <a:r>
                        <a:rPr lang="en-US" sz="2400" b="1" u="none" strike="noStrike" cap="none" dirty="0" err="1">
                          <a:solidFill>
                            <a:srgbClr val="002060"/>
                          </a:solidFill>
                          <a:latin typeface="Calibri"/>
                          <a:ea typeface="Calibri"/>
                          <a:cs typeface="Calibri"/>
                          <a:sym typeface="Calibri"/>
                        </a:rPr>
                        <a:t>yr</a:t>
                      </a:r>
                      <a:r>
                        <a:rPr lang="en-US" sz="2400" b="1" u="none" strike="noStrike" cap="none" dirty="0">
                          <a:solidFill>
                            <a:srgbClr val="002060"/>
                          </a:solidFill>
                          <a:latin typeface="Calibri"/>
                          <a:ea typeface="Calibri"/>
                          <a:cs typeface="Calibri"/>
                          <a:sym typeface="Calibri"/>
                        </a:rPr>
                        <a:t> 1</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BA </a:t>
                      </a:r>
                      <a:r>
                        <a:rPr lang="en-US" sz="2400" b="1" u="none" strike="noStrike" cap="none" dirty="0" err="1">
                          <a:solidFill>
                            <a:srgbClr val="002060"/>
                          </a:solidFill>
                          <a:latin typeface="Calibri"/>
                          <a:ea typeface="Calibri"/>
                          <a:cs typeface="Calibri"/>
                          <a:sym typeface="Calibri"/>
                        </a:rPr>
                        <a:t>yr</a:t>
                      </a:r>
                      <a:r>
                        <a:rPr lang="en-US" sz="2400" b="1" u="none" strike="noStrike" cap="none" dirty="0">
                          <a:solidFill>
                            <a:srgbClr val="002060"/>
                          </a:solidFill>
                          <a:latin typeface="Calibri"/>
                          <a:ea typeface="Calibri"/>
                          <a:cs typeface="Calibri"/>
                          <a:sym typeface="Calibri"/>
                        </a:rPr>
                        <a:t> 5</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MA yr5</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99334">
                <a:tc>
                  <a:txBody>
                    <a:bodyPr/>
                    <a:lstStyle/>
                    <a:p>
                      <a:pPr marL="0" marR="0" lvl="0" indent="0" algn="l"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Westminster Public Schools </a:t>
                      </a:r>
                      <a:r>
                        <a:rPr lang="en-US" sz="1800" b="1" u="none" strike="noStrike" cap="none" dirty="0">
                          <a:solidFill>
                            <a:srgbClr val="002060"/>
                          </a:solidFill>
                          <a:latin typeface="Calibri"/>
                          <a:ea typeface="Calibri"/>
                          <a:cs typeface="Calibri"/>
                          <a:sym typeface="Calibri"/>
                        </a:rPr>
                        <a:t>(21-22)</a:t>
                      </a:r>
                      <a:endParaRPr sz="2400" b="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$55,038-$60,857</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$58,802 - $64,658</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$67,057 - $92,131</a:t>
                      </a:r>
                      <a:endParaRPr sz="2000" dirty="0">
                        <a:solidFill>
                          <a:schemeClr val="tx1"/>
                        </a:solidFill>
                        <a:latin typeface="+mj-lt"/>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99334">
                <a:tc>
                  <a:txBody>
                    <a:bodyPr/>
                    <a:lstStyle/>
                    <a:p>
                      <a:pPr marL="0" marR="0" lvl="0" indent="0" algn="l"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Boulder County Public Schools </a:t>
                      </a:r>
                      <a:r>
                        <a:rPr lang="en-US" sz="1800" b="1" u="none" strike="noStrike" cap="none" dirty="0">
                          <a:solidFill>
                            <a:srgbClr val="002060"/>
                          </a:solidFill>
                          <a:latin typeface="Calibri"/>
                          <a:ea typeface="Calibri"/>
                          <a:cs typeface="Calibri"/>
                          <a:sym typeface="Calibri"/>
                        </a:rPr>
                        <a:t>(21-22)</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$51,649</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$55,341 -$64,088</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$71,352 - $82,600</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05686">
                <a:tc>
                  <a:txBody>
                    <a:bodyPr/>
                    <a:lstStyle/>
                    <a:p>
                      <a:pPr marL="0" marR="0" algn="l">
                        <a:lnSpc>
                          <a:spcPct val="100000"/>
                        </a:lnSpc>
                        <a:spcBef>
                          <a:spcPts val="0"/>
                        </a:spcBef>
                        <a:spcAft>
                          <a:spcPts val="0"/>
                        </a:spcAft>
                      </a:pPr>
                      <a:r>
                        <a:rPr lang="en-US" sz="2400" b="1" dirty="0">
                          <a:solidFill>
                            <a:srgbClr val="002060"/>
                          </a:solidFill>
                          <a:latin typeface="Calibri"/>
                          <a:ea typeface="Calibri"/>
                          <a:cs typeface="Times New Roman"/>
                        </a:rPr>
                        <a:t>Denver Public Schools </a:t>
                      </a:r>
                      <a:r>
                        <a:rPr lang="en-US" sz="1200" b="1" dirty="0">
                          <a:solidFill>
                            <a:srgbClr val="002060"/>
                          </a:solidFill>
                          <a:latin typeface="Calibri"/>
                          <a:ea typeface="Calibri"/>
                          <a:cs typeface="Times New Roman"/>
                        </a:rPr>
                        <a:t>(+$2K math, $6K student loans, +other)</a:t>
                      </a:r>
                      <a:r>
                        <a:rPr lang="en-US" sz="2400" b="1" u="none" strike="noStrike" cap="none" dirty="0">
                          <a:solidFill>
                            <a:srgbClr val="002060"/>
                          </a:solidFill>
                          <a:latin typeface="Calibri"/>
                          <a:ea typeface="Calibri"/>
                          <a:cs typeface="Calibri"/>
                          <a:sym typeface="Calibri"/>
                        </a:rPr>
                        <a:t> </a:t>
                      </a:r>
                      <a:r>
                        <a:rPr lang="en-US" sz="1400" b="1" u="none" strike="noStrike" cap="none" dirty="0">
                          <a:solidFill>
                            <a:srgbClr val="002060"/>
                          </a:solidFill>
                          <a:latin typeface="Calibri"/>
                          <a:ea typeface="Calibri"/>
                          <a:cs typeface="Calibri"/>
                          <a:sym typeface="Calibri"/>
                        </a:rPr>
                        <a:t>(21-22)</a:t>
                      </a:r>
                      <a:endParaRPr lang="en-US" sz="2400" dirty="0">
                        <a:solidFill>
                          <a:srgbClr val="002060"/>
                        </a:solidFill>
                        <a:latin typeface="Calibri"/>
                        <a:ea typeface="Calibri"/>
                        <a:cs typeface="Times New Roman"/>
                      </a:endParaRPr>
                    </a:p>
                  </a:txBody>
                  <a:tcPr marL="49990" marR="4999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algn="l">
                        <a:lnSpc>
                          <a:spcPct val="115000"/>
                        </a:lnSpc>
                        <a:spcBef>
                          <a:spcPts val="0"/>
                        </a:spcBef>
                        <a:spcAft>
                          <a:spcPts val="0"/>
                        </a:spcAft>
                      </a:pPr>
                      <a:r>
                        <a:rPr lang="en-US" sz="2000" dirty="0">
                          <a:solidFill>
                            <a:schemeClr val="tx1"/>
                          </a:solidFill>
                          <a:latin typeface="+mj-lt"/>
                          <a:ea typeface="Calibri"/>
                          <a:cs typeface="Times New Roman"/>
                        </a:rPr>
                        <a:t>$47,291-$55,676</a:t>
                      </a:r>
                    </a:p>
                  </a:txBody>
                  <a:tcPr marL="49990" marR="4999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a:solidFill>
                            <a:schemeClr val="tx1"/>
                          </a:solidFill>
                          <a:latin typeface="+mj-lt"/>
                          <a:ea typeface="Calibri"/>
                          <a:cs typeface="Calibri"/>
                          <a:sym typeface="Calibri"/>
                        </a:rPr>
                        <a:t>$57,953 - $62,252</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$60,535 - $70,882</a:t>
                      </a:r>
                      <a:endParaRPr sz="2000" dirty="0">
                        <a:solidFill>
                          <a:schemeClr val="tx1"/>
                        </a:solidFill>
                        <a:latin typeface="+mj-lt"/>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99194">
                <a:tc>
                  <a:txBody>
                    <a:bodyPr/>
                    <a:lstStyle/>
                    <a:p>
                      <a:pPr marL="0" marR="0" algn="l">
                        <a:lnSpc>
                          <a:spcPct val="100000"/>
                        </a:lnSpc>
                        <a:spcBef>
                          <a:spcPts val="0"/>
                        </a:spcBef>
                        <a:spcAft>
                          <a:spcPts val="0"/>
                        </a:spcAft>
                      </a:pPr>
                      <a:r>
                        <a:rPr lang="en-US" sz="2400" b="1" dirty="0">
                          <a:solidFill>
                            <a:srgbClr val="002060"/>
                          </a:solidFill>
                          <a:latin typeface="Calibri"/>
                          <a:ea typeface="Calibri"/>
                          <a:cs typeface="Times New Roman"/>
                        </a:rPr>
                        <a:t>St. </a:t>
                      </a:r>
                      <a:r>
                        <a:rPr lang="en-US" sz="2400" b="1" dirty="0" err="1">
                          <a:solidFill>
                            <a:srgbClr val="002060"/>
                          </a:solidFill>
                          <a:latin typeface="Calibri"/>
                          <a:ea typeface="Calibri"/>
                          <a:cs typeface="Times New Roman"/>
                        </a:rPr>
                        <a:t>Vrain</a:t>
                      </a:r>
                      <a:r>
                        <a:rPr lang="en-US" sz="2400" b="1" dirty="0">
                          <a:solidFill>
                            <a:srgbClr val="002060"/>
                          </a:solidFill>
                          <a:latin typeface="Calibri"/>
                          <a:ea typeface="Calibri"/>
                          <a:cs typeface="Times New Roman"/>
                        </a:rPr>
                        <a:t> Valley Schools </a:t>
                      </a:r>
                      <a:r>
                        <a:rPr lang="en-US" sz="1400" b="1" u="none" strike="noStrike" cap="none" dirty="0">
                          <a:solidFill>
                            <a:srgbClr val="002060"/>
                          </a:solidFill>
                          <a:latin typeface="Calibri"/>
                          <a:ea typeface="Calibri"/>
                          <a:cs typeface="Calibri"/>
                          <a:sym typeface="Calibri"/>
                        </a:rPr>
                        <a:t>(21-22)</a:t>
                      </a:r>
                      <a:endParaRPr lang="en-US" sz="2400" dirty="0">
                        <a:solidFill>
                          <a:srgbClr val="002060"/>
                        </a:solidFill>
                        <a:latin typeface="Calibri"/>
                        <a:ea typeface="Calibri"/>
                        <a:cs typeface="Times New Roman"/>
                      </a:endParaRPr>
                    </a:p>
                  </a:txBody>
                  <a:tcPr marL="49990" marR="4999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algn="l">
                        <a:lnSpc>
                          <a:spcPct val="115000"/>
                        </a:lnSpc>
                        <a:spcBef>
                          <a:spcPts val="0"/>
                        </a:spcBef>
                        <a:spcAft>
                          <a:spcPts val="0"/>
                        </a:spcAft>
                      </a:pPr>
                      <a:r>
                        <a:rPr lang="en-US" sz="2000" dirty="0">
                          <a:solidFill>
                            <a:schemeClr val="tx1"/>
                          </a:solidFill>
                          <a:latin typeface="+mj-lt"/>
                          <a:ea typeface="Calibri"/>
                          <a:cs typeface="Times New Roman"/>
                        </a:rPr>
                        <a:t>$45,250- $47,925</a:t>
                      </a:r>
                    </a:p>
                  </a:txBody>
                  <a:tcPr marL="49990" marR="4999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dirty="0">
                          <a:solidFill>
                            <a:schemeClr val="tx1"/>
                          </a:solidFill>
                          <a:latin typeface="+mj-lt"/>
                          <a:cs typeface="Arial" panose="020B0604020202020204" pitchFamily="34" charset="0"/>
                        </a:rPr>
                        <a:t>$53,590 - $56,815</a:t>
                      </a:r>
                      <a:endParaRPr sz="2000" dirty="0">
                        <a:solidFill>
                          <a:schemeClr val="tx1"/>
                        </a:solidFill>
                        <a:latin typeface="+mj-lt"/>
                        <a:cs typeface="Arial" panose="020B0604020202020204" pitchFamily="34" charset="0"/>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dirty="0">
                          <a:solidFill>
                            <a:schemeClr val="tx1"/>
                          </a:solidFill>
                          <a:latin typeface="+mj-lt"/>
                          <a:cs typeface="Arial" panose="020B0604020202020204" pitchFamily="34" charset="0"/>
                        </a:rPr>
                        <a:t>$56,845 - $63,325</a:t>
                      </a:r>
                      <a:endParaRPr sz="2000" dirty="0">
                        <a:solidFill>
                          <a:schemeClr val="tx1"/>
                        </a:solidFill>
                        <a:latin typeface="+mj-lt"/>
                        <a:cs typeface="Arial" panose="020B0604020202020204" pitchFamily="34" charset="0"/>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437138443"/>
                  </a:ext>
                </a:extLst>
              </a:tr>
            </a:tbl>
          </a:graphicData>
        </a:graphic>
      </p:graphicFrame>
      <p:sp>
        <p:nvSpPr>
          <p:cNvPr id="6" name="TextBox 5">
            <a:extLst>
              <a:ext uri="{FF2B5EF4-FFF2-40B4-BE49-F238E27FC236}">
                <a16:creationId xmlns:a16="http://schemas.microsoft.com/office/drawing/2014/main" id="{1B8AEF65-2F82-4210-A455-FF5F5EF799AB}"/>
              </a:ext>
            </a:extLst>
          </p:cNvPr>
          <p:cNvSpPr txBox="1"/>
          <p:nvPr/>
        </p:nvSpPr>
        <p:spPr>
          <a:xfrm rot="10800000" flipH="1" flipV="1">
            <a:off x="4487345" y="6287692"/>
            <a:ext cx="31841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panose="020B0604020202020204"/>
                <a:ea typeface="+mn-ea"/>
                <a:cs typeface="Arial"/>
                <a:sym typeface="Arial"/>
              </a:rPr>
              <a:t>+ Extra Pay</a:t>
            </a:r>
          </a:p>
        </p:txBody>
      </p:sp>
      <p:sp>
        <p:nvSpPr>
          <p:cNvPr id="2" name="TextBox 1">
            <a:extLst>
              <a:ext uri="{FF2B5EF4-FFF2-40B4-BE49-F238E27FC236}">
                <a16:creationId xmlns:a16="http://schemas.microsoft.com/office/drawing/2014/main" id="{78F006E6-D8E9-4D88-BB6F-2B689D054310}"/>
              </a:ext>
            </a:extLst>
          </p:cNvPr>
          <p:cNvSpPr txBox="1"/>
          <p:nvPr/>
        </p:nvSpPr>
        <p:spPr>
          <a:xfrm>
            <a:off x="3196310" y="5747526"/>
            <a:ext cx="52742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sym typeface="Arial"/>
              </a:rPr>
              <a:t>186-day contract -&gt; $50,000 = $33.60/</a:t>
            </a:r>
            <a:r>
              <a:rPr kumimoji="0" lang="en-US" sz="24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sym typeface="Arial"/>
              </a:rPr>
              <a:t>hr</a:t>
            </a:r>
            <a:endParaRPr kumimoji="0" lang="en-US"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sym typeface="Arial"/>
            </a:endParaRPr>
          </a:p>
        </p:txBody>
      </p:sp>
      <p:sp>
        <p:nvSpPr>
          <p:cNvPr id="9" name="TextBox 8">
            <a:extLst>
              <a:ext uri="{FF2B5EF4-FFF2-40B4-BE49-F238E27FC236}">
                <a16:creationId xmlns:a16="http://schemas.microsoft.com/office/drawing/2014/main" id="{D873C75A-3AD1-409F-96DC-7777A41E323B}"/>
              </a:ext>
            </a:extLst>
          </p:cNvPr>
          <p:cNvSpPr txBox="1"/>
          <p:nvPr/>
        </p:nvSpPr>
        <p:spPr>
          <a:xfrm>
            <a:off x="1747482" y="1027645"/>
            <a:ext cx="4343400" cy="461665"/>
          </a:xfrm>
          <a:prstGeom prst="rect">
            <a:avLst/>
          </a:prstGeom>
          <a:noFill/>
        </p:spPr>
        <p:txBody>
          <a:bodyPr wrap="square" rtlCol="0">
            <a:spAutoFit/>
          </a:bodyPr>
          <a:lstStyle/>
          <a:p>
            <a:r>
              <a:rPr lang="en-US" sz="2400" b="1" dirty="0">
                <a:solidFill>
                  <a:srgbClr val="272D41"/>
                </a:solidFill>
                <a:latin typeface="Tahoma" panose="020B0604030504040204" pitchFamily="34" charset="0"/>
                <a:ea typeface="Tahoma" panose="020B0604030504040204" pitchFamily="34" charset="0"/>
                <a:cs typeface="Tahoma" panose="020B0604030504040204" pitchFamily="34" charset="0"/>
              </a:rPr>
              <a:t>School year contract</a:t>
            </a:r>
          </a:p>
        </p:txBody>
      </p:sp>
    </p:spTree>
    <p:extLst>
      <p:ext uri="{BB962C8B-B14F-4D97-AF65-F5344CB8AC3E}">
        <p14:creationId xmlns:p14="http://schemas.microsoft.com/office/powerpoint/2010/main" val="407809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3" descr="https://encrypted-tbn0.gstatic.com/images?q=tbn:ANd9GcRJLlqixcXpjFYO3TX2upkutqhN_12AsD7HJPkMDmbDqdlBeUjGmw"/>
          <p:cNvPicPr preferRelativeResize="0"/>
          <p:nvPr/>
        </p:nvPicPr>
        <p:blipFill rotWithShape="1">
          <a:blip r:embed="rId3">
            <a:alphaModFix/>
          </a:blip>
          <a:srcRect/>
          <a:stretch/>
        </p:blipFill>
        <p:spPr>
          <a:xfrm>
            <a:off x="6869288" y="0"/>
            <a:ext cx="2274711" cy="1447800"/>
          </a:xfrm>
          <a:prstGeom prst="rect">
            <a:avLst/>
          </a:prstGeom>
          <a:noFill/>
          <a:ln>
            <a:noFill/>
          </a:ln>
        </p:spPr>
      </p:pic>
      <p:sp>
        <p:nvSpPr>
          <p:cNvPr id="279" name="Google Shape;279;p13"/>
          <p:cNvSpPr txBox="1">
            <a:spLocks noGrp="1"/>
          </p:cNvSpPr>
          <p:nvPr>
            <p:ph type="title"/>
          </p:nvPr>
        </p:nvSpPr>
        <p:spPr>
          <a:xfrm>
            <a:off x="0" y="-113191"/>
            <a:ext cx="694063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dirty="0">
                <a:solidFill>
                  <a:srgbClr val="272D41"/>
                </a:solidFill>
              </a:rPr>
              <a:t>Teacher Salaries</a:t>
            </a:r>
            <a:endParaRPr dirty="0"/>
          </a:p>
        </p:txBody>
      </p:sp>
      <p:graphicFrame>
        <p:nvGraphicFramePr>
          <p:cNvPr id="5" name="Google Shape;278;p13">
            <a:extLst>
              <a:ext uri="{FF2B5EF4-FFF2-40B4-BE49-F238E27FC236}">
                <a16:creationId xmlns:a16="http://schemas.microsoft.com/office/drawing/2014/main" id="{13F70D58-16D2-4F1E-A389-5D606072419F}"/>
              </a:ext>
            </a:extLst>
          </p:cNvPr>
          <p:cNvGraphicFramePr/>
          <p:nvPr/>
        </p:nvGraphicFramePr>
        <p:xfrm>
          <a:off x="0" y="1670278"/>
          <a:ext cx="9144000" cy="4039612"/>
        </p:xfrm>
        <a:graphic>
          <a:graphicData uri="http://schemas.openxmlformats.org/drawingml/2006/table">
            <a:tbl>
              <a:tblPr>
                <a:noFill/>
              </a:tblPr>
              <a:tblGrid>
                <a:gridCol w="3352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436064">
                <a:tc>
                  <a:txBody>
                    <a:bodyPr/>
                    <a:lstStyle/>
                    <a:p>
                      <a:pPr marL="0" marR="0" lvl="0" indent="0" algn="l" rtl="0">
                        <a:lnSpc>
                          <a:spcPct val="115000"/>
                        </a:lnSpc>
                        <a:spcBef>
                          <a:spcPts val="0"/>
                        </a:spcBef>
                        <a:spcAft>
                          <a:spcPts val="0"/>
                        </a:spcAft>
                        <a:buNone/>
                      </a:pPr>
                      <a:endParaRPr sz="2400" u="none" strike="noStrike" cap="none" dirty="0">
                        <a:solidFill>
                          <a:srgbClr val="31304D"/>
                        </a:solidFill>
                        <a:latin typeface="Calibri"/>
                        <a:ea typeface="Calibri"/>
                        <a:cs typeface="Calibri"/>
                        <a:sym typeface="Calibri"/>
                      </a:endParaRPr>
                    </a:p>
                  </a:txBody>
                  <a:tcPr marL="50000" marR="50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BA </a:t>
                      </a:r>
                      <a:r>
                        <a:rPr lang="en-US" sz="2400" b="1" u="none" strike="noStrike" cap="none" dirty="0" err="1">
                          <a:solidFill>
                            <a:srgbClr val="002060"/>
                          </a:solidFill>
                          <a:latin typeface="Calibri"/>
                          <a:ea typeface="Calibri"/>
                          <a:cs typeface="Calibri"/>
                          <a:sym typeface="Calibri"/>
                        </a:rPr>
                        <a:t>yr</a:t>
                      </a:r>
                      <a:r>
                        <a:rPr lang="en-US" sz="2400" b="1" u="none" strike="noStrike" cap="none" dirty="0">
                          <a:solidFill>
                            <a:srgbClr val="002060"/>
                          </a:solidFill>
                          <a:latin typeface="Calibri"/>
                          <a:ea typeface="Calibri"/>
                          <a:cs typeface="Calibri"/>
                          <a:sym typeface="Calibri"/>
                        </a:rPr>
                        <a:t> 1</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BA </a:t>
                      </a:r>
                      <a:r>
                        <a:rPr lang="en-US" sz="2400" b="1" u="none" strike="noStrike" cap="none" dirty="0" err="1">
                          <a:solidFill>
                            <a:srgbClr val="002060"/>
                          </a:solidFill>
                          <a:latin typeface="Calibri"/>
                          <a:ea typeface="Calibri"/>
                          <a:cs typeface="Calibri"/>
                          <a:sym typeface="Calibri"/>
                        </a:rPr>
                        <a:t>yr</a:t>
                      </a:r>
                      <a:r>
                        <a:rPr lang="en-US" sz="2400" b="1" u="none" strike="noStrike" cap="none" dirty="0">
                          <a:solidFill>
                            <a:srgbClr val="002060"/>
                          </a:solidFill>
                          <a:latin typeface="Calibri"/>
                          <a:ea typeface="Calibri"/>
                          <a:cs typeface="Calibri"/>
                          <a:sym typeface="Calibri"/>
                        </a:rPr>
                        <a:t> 5</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MA yr5</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MA </a:t>
                      </a:r>
                      <a:r>
                        <a:rPr lang="en-US" sz="2400" b="1" u="none" strike="noStrike" cap="none" dirty="0" err="1">
                          <a:solidFill>
                            <a:srgbClr val="002060"/>
                          </a:solidFill>
                          <a:latin typeface="Calibri"/>
                          <a:ea typeface="Calibri"/>
                          <a:cs typeface="Calibri"/>
                          <a:sym typeface="Calibri"/>
                        </a:rPr>
                        <a:t>yr</a:t>
                      </a:r>
                      <a:r>
                        <a:rPr lang="en-US" sz="2400" b="1" u="none" strike="noStrike" cap="none" dirty="0">
                          <a:solidFill>
                            <a:srgbClr val="002060"/>
                          </a:solidFill>
                          <a:latin typeface="Calibri"/>
                          <a:ea typeface="Calibri"/>
                          <a:cs typeface="Calibri"/>
                          <a:sym typeface="Calibri"/>
                        </a:rPr>
                        <a:t> 15</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99334">
                <a:tc>
                  <a:txBody>
                    <a:bodyPr/>
                    <a:lstStyle/>
                    <a:p>
                      <a:pPr marL="0" marR="0" lvl="0" indent="0" algn="l"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Westminster Public Schools </a:t>
                      </a:r>
                      <a:r>
                        <a:rPr lang="en-US" sz="1800" b="1" u="none" strike="noStrike" cap="none" dirty="0">
                          <a:solidFill>
                            <a:srgbClr val="002060"/>
                          </a:solidFill>
                          <a:latin typeface="Calibri"/>
                          <a:ea typeface="Calibri"/>
                          <a:cs typeface="Calibri"/>
                          <a:sym typeface="Calibri"/>
                        </a:rPr>
                        <a:t>(21-22)</a:t>
                      </a:r>
                      <a:endParaRPr sz="2400" b="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$55,038-$60,857</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$58,802 - $64,658</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$67,057 - $92,131</a:t>
                      </a:r>
                      <a:endParaRPr sz="2000" dirty="0">
                        <a:solidFill>
                          <a:schemeClr val="tx1"/>
                        </a:solidFill>
                        <a:latin typeface="+mj-lt"/>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$72,280-$105,589</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99334">
                <a:tc>
                  <a:txBody>
                    <a:bodyPr/>
                    <a:lstStyle/>
                    <a:p>
                      <a:pPr marL="0" marR="0" lvl="0" indent="0" algn="l"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Boulder County Public Schools </a:t>
                      </a:r>
                      <a:r>
                        <a:rPr lang="en-US" sz="1800" b="1" u="none" strike="noStrike" cap="none" dirty="0">
                          <a:solidFill>
                            <a:srgbClr val="002060"/>
                          </a:solidFill>
                          <a:latin typeface="Calibri"/>
                          <a:ea typeface="Calibri"/>
                          <a:cs typeface="Calibri"/>
                          <a:sym typeface="Calibri"/>
                        </a:rPr>
                        <a:t>(21-22)</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$51,649</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$55,341 -$64,088</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$71,352 - $82,600</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$109,020 -$114,881</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05686">
                <a:tc>
                  <a:txBody>
                    <a:bodyPr/>
                    <a:lstStyle/>
                    <a:p>
                      <a:pPr marL="0" marR="0" algn="l">
                        <a:lnSpc>
                          <a:spcPct val="100000"/>
                        </a:lnSpc>
                        <a:spcBef>
                          <a:spcPts val="0"/>
                        </a:spcBef>
                        <a:spcAft>
                          <a:spcPts val="0"/>
                        </a:spcAft>
                      </a:pPr>
                      <a:r>
                        <a:rPr lang="en-US" sz="2400" b="1" dirty="0">
                          <a:solidFill>
                            <a:srgbClr val="002060"/>
                          </a:solidFill>
                          <a:latin typeface="Calibri"/>
                          <a:ea typeface="Calibri"/>
                          <a:cs typeface="Times New Roman"/>
                        </a:rPr>
                        <a:t>Denver Public Schools </a:t>
                      </a:r>
                      <a:r>
                        <a:rPr lang="en-US" sz="1200" b="1" dirty="0">
                          <a:solidFill>
                            <a:srgbClr val="002060"/>
                          </a:solidFill>
                          <a:latin typeface="Calibri"/>
                          <a:ea typeface="Calibri"/>
                          <a:cs typeface="Times New Roman"/>
                        </a:rPr>
                        <a:t>(+$2K math, $6K student loans, +other)</a:t>
                      </a:r>
                      <a:r>
                        <a:rPr lang="en-US" sz="2400" b="1" u="none" strike="noStrike" cap="none" dirty="0">
                          <a:solidFill>
                            <a:srgbClr val="002060"/>
                          </a:solidFill>
                          <a:latin typeface="Calibri"/>
                          <a:ea typeface="Calibri"/>
                          <a:cs typeface="Calibri"/>
                          <a:sym typeface="Calibri"/>
                        </a:rPr>
                        <a:t> </a:t>
                      </a:r>
                      <a:r>
                        <a:rPr lang="en-US" sz="1400" b="1" u="none" strike="noStrike" cap="none" dirty="0">
                          <a:solidFill>
                            <a:srgbClr val="002060"/>
                          </a:solidFill>
                          <a:latin typeface="Calibri"/>
                          <a:ea typeface="Calibri"/>
                          <a:cs typeface="Calibri"/>
                          <a:sym typeface="Calibri"/>
                        </a:rPr>
                        <a:t>(21-22)</a:t>
                      </a:r>
                      <a:endParaRPr lang="en-US" sz="2400" dirty="0">
                        <a:solidFill>
                          <a:srgbClr val="002060"/>
                        </a:solidFill>
                        <a:latin typeface="Calibri"/>
                        <a:ea typeface="Calibri"/>
                        <a:cs typeface="Times New Roman"/>
                      </a:endParaRPr>
                    </a:p>
                  </a:txBody>
                  <a:tcPr marL="49990" marR="4999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algn="l">
                        <a:lnSpc>
                          <a:spcPct val="115000"/>
                        </a:lnSpc>
                        <a:spcBef>
                          <a:spcPts val="0"/>
                        </a:spcBef>
                        <a:spcAft>
                          <a:spcPts val="0"/>
                        </a:spcAft>
                      </a:pPr>
                      <a:r>
                        <a:rPr lang="en-US" sz="2000" dirty="0">
                          <a:solidFill>
                            <a:schemeClr val="tx1"/>
                          </a:solidFill>
                          <a:latin typeface="+mj-lt"/>
                          <a:ea typeface="Calibri"/>
                          <a:cs typeface="Times New Roman"/>
                        </a:rPr>
                        <a:t>$47,291-$55,676</a:t>
                      </a:r>
                    </a:p>
                  </a:txBody>
                  <a:tcPr marL="49990" marR="4999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a:solidFill>
                            <a:schemeClr val="tx1"/>
                          </a:solidFill>
                          <a:latin typeface="+mj-lt"/>
                          <a:ea typeface="Calibri"/>
                          <a:cs typeface="Calibri"/>
                          <a:sym typeface="Calibri"/>
                        </a:rPr>
                        <a:t>$57,953 - $62,252</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$60,535 - $70,882</a:t>
                      </a:r>
                      <a:endParaRPr sz="2000" dirty="0">
                        <a:solidFill>
                          <a:schemeClr val="tx1"/>
                        </a:solidFill>
                        <a:latin typeface="+mj-lt"/>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$77,709 - $88,945</a:t>
                      </a:r>
                      <a:endParaRPr sz="2000" dirty="0">
                        <a:solidFill>
                          <a:schemeClr val="tx1"/>
                        </a:solidFill>
                        <a:latin typeface="+mj-lt"/>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99194">
                <a:tc>
                  <a:txBody>
                    <a:bodyPr/>
                    <a:lstStyle/>
                    <a:p>
                      <a:pPr marL="0" marR="0" algn="l">
                        <a:lnSpc>
                          <a:spcPct val="100000"/>
                        </a:lnSpc>
                        <a:spcBef>
                          <a:spcPts val="0"/>
                        </a:spcBef>
                        <a:spcAft>
                          <a:spcPts val="0"/>
                        </a:spcAft>
                      </a:pPr>
                      <a:r>
                        <a:rPr lang="en-US" sz="2400" b="1" dirty="0">
                          <a:solidFill>
                            <a:srgbClr val="002060"/>
                          </a:solidFill>
                          <a:latin typeface="Calibri"/>
                          <a:ea typeface="Calibri"/>
                          <a:cs typeface="Times New Roman"/>
                        </a:rPr>
                        <a:t>St. </a:t>
                      </a:r>
                      <a:r>
                        <a:rPr lang="en-US" sz="2400" b="1" dirty="0" err="1">
                          <a:solidFill>
                            <a:srgbClr val="002060"/>
                          </a:solidFill>
                          <a:latin typeface="Calibri"/>
                          <a:ea typeface="Calibri"/>
                          <a:cs typeface="Times New Roman"/>
                        </a:rPr>
                        <a:t>Vrain</a:t>
                      </a:r>
                      <a:r>
                        <a:rPr lang="en-US" sz="2400" b="1" dirty="0">
                          <a:solidFill>
                            <a:srgbClr val="002060"/>
                          </a:solidFill>
                          <a:latin typeface="Calibri"/>
                          <a:ea typeface="Calibri"/>
                          <a:cs typeface="Times New Roman"/>
                        </a:rPr>
                        <a:t> Valley Schools </a:t>
                      </a:r>
                      <a:r>
                        <a:rPr lang="en-US" sz="1400" b="1" u="none" strike="noStrike" cap="none" dirty="0">
                          <a:solidFill>
                            <a:srgbClr val="002060"/>
                          </a:solidFill>
                          <a:latin typeface="Calibri"/>
                          <a:ea typeface="Calibri"/>
                          <a:cs typeface="Calibri"/>
                          <a:sym typeface="Calibri"/>
                        </a:rPr>
                        <a:t>(21-22)</a:t>
                      </a:r>
                      <a:endParaRPr lang="en-US" sz="2400" dirty="0">
                        <a:solidFill>
                          <a:srgbClr val="002060"/>
                        </a:solidFill>
                        <a:latin typeface="Calibri"/>
                        <a:ea typeface="Calibri"/>
                        <a:cs typeface="Times New Roman"/>
                      </a:endParaRPr>
                    </a:p>
                  </a:txBody>
                  <a:tcPr marL="49990" marR="4999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algn="l">
                        <a:lnSpc>
                          <a:spcPct val="115000"/>
                        </a:lnSpc>
                        <a:spcBef>
                          <a:spcPts val="0"/>
                        </a:spcBef>
                        <a:spcAft>
                          <a:spcPts val="0"/>
                        </a:spcAft>
                      </a:pPr>
                      <a:r>
                        <a:rPr lang="en-US" sz="2000" dirty="0">
                          <a:solidFill>
                            <a:schemeClr val="tx1"/>
                          </a:solidFill>
                          <a:latin typeface="+mj-lt"/>
                          <a:ea typeface="Calibri"/>
                          <a:cs typeface="Times New Roman"/>
                        </a:rPr>
                        <a:t>$45,250- $47,925</a:t>
                      </a:r>
                    </a:p>
                  </a:txBody>
                  <a:tcPr marL="49990" marR="4999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dirty="0">
                          <a:solidFill>
                            <a:schemeClr val="tx1"/>
                          </a:solidFill>
                          <a:latin typeface="+mj-lt"/>
                          <a:cs typeface="Arial" panose="020B0604020202020204" pitchFamily="34" charset="0"/>
                        </a:rPr>
                        <a:t>$53,590 - $56,815</a:t>
                      </a:r>
                      <a:endParaRPr sz="2000" dirty="0">
                        <a:solidFill>
                          <a:schemeClr val="tx1"/>
                        </a:solidFill>
                        <a:latin typeface="+mj-lt"/>
                        <a:cs typeface="Arial" panose="020B0604020202020204" pitchFamily="34" charset="0"/>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dirty="0">
                          <a:solidFill>
                            <a:schemeClr val="tx1"/>
                          </a:solidFill>
                          <a:latin typeface="+mj-lt"/>
                          <a:cs typeface="Arial" panose="020B0604020202020204" pitchFamily="34" charset="0"/>
                        </a:rPr>
                        <a:t>$56,845 - $63,325</a:t>
                      </a:r>
                      <a:endParaRPr sz="2000" dirty="0">
                        <a:solidFill>
                          <a:schemeClr val="tx1"/>
                        </a:solidFill>
                        <a:latin typeface="+mj-lt"/>
                        <a:cs typeface="Arial" panose="020B0604020202020204" pitchFamily="34" charset="0"/>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dirty="0">
                          <a:solidFill>
                            <a:schemeClr val="tx1"/>
                          </a:solidFill>
                          <a:latin typeface="+mj-lt"/>
                          <a:cs typeface="Arial" panose="020B0604020202020204" pitchFamily="34" charset="0"/>
                        </a:rPr>
                        <a:t>$73,305 - $83,825</a:t>
                      </a:r>
                      <a:endParaRPr sz="2000" dirty="0">
                        <a:solidFill>
                          <a:schemeClr val="tx1"/>
                        </a:solidFill>
                        <a:latin typeface="+mj-lt"/>
                        <a:cs typeface="Arial" panose="020B0604020202020204" pitchFamily="34" charset="0"/>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437138443"/>
                  </a:ext>
                </a:extLst>
              </a:tr>
            </a:tbl>
          </a:graphicData>
        </a:graphic>
      </p:graphicFrame>
      <p:sp>
        <p:nvSpPr>
          <p:cNvPr id="6" name="TextBox 5">
            <a:extLst>
              <a:ext uri="{FF2B5EF4-FFF2-40B4-BE49-F238E27FC236}">
                <a16:creationId xmlns:a16="http://schemas.microsoft.com/office/drawing/2014/main" id="{1B8AEF65-2F82-4210-A455-FF5F5EF799AB}"/>
              </a:ext>
            </a:extLst>
          </p:cNvPr>
          <p:cNvSpPr txBox="1"/>
          <p:nvPr/>
        </p:nvSpPr>
        <p:spPr>
          <a:xfrm rot="10800000" flipH="1" flipV="1">
            <a:off x="4487345" y="6287692"/>
            <a:ext cx="31841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panose="020B0604020202020204"/>
                <a:ea typeface="+mn-ea"/>
                <a:cs typeface="Arial"/>
                <a:sym typeface="Arial"/>
              </a:rPr>
              <a:t>+ Extra Pay</a:t>
            </a:r>
          </a:p>
        </p:txBody>
      </p:sp>
      <p:sp>
        <p:nvSpPr>
          <p:cNvPr id="2" name="TextBox 1">
            <a:extLst>
              <a:ext uri="{FF2B5EF4-FFF2-40B4-BE49-F238E27FC236}">
                <a16:creationId xmlns:a16="http://schemas.microsoft.com/office/drawing/2014/main" id="{78F006E6-D8E9-4D88-BB6F-2B689D054310}"/>
              </a:ext>
            </a:extLst>
          </p:cNvPr>
          <p:cNvSpPr txBox="1"/>
          <p:nvPr/>
        </p:nvSpPr>
        <p:spPr>
          <a:xfrm>
            <a:off x="3196310" y="5747526"/>
            <a:ext cx="52742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sym typeface="Arial"/>
              </a:rPr>
              <a:t>186-day contract -&gt; $50,000 = $33.60/</a:t>
            </a:r>
            <a:r>
              <a:rPr kumimoji="0" lang="en-US" sz="24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sym typeface="Arial"/>
              </a:rPr>
              <a:t>hr</a:t>
            </a:r>
            <a:endParaRPr kumimoji="0" lang="en-US" sz="24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sym typeface="Arial"/>
            </a:endParaRPr>
          </a:p>
        </p:txBody>
      </p:sp>
      <p:sp>
        <p:nvSpPr>
          <p:cNvPr id="7" name="TextBox 6">
            <a:extLst>
              <a:ext uri="{FF2B5EF4-FFF2-40B4-BE49-F238E27FC236}">
                <a16:creationId xmlns:a16="http://schemas.microsoft.com/office/drawing/2014/main" id="{245C7ADF-0AA6-40FF-A445-B7CC16590FDD}"/>
              </a:ext>
            </a:extLst>
          </p:cNvPr>
          <p:cNvSpPr txBox="1"/>
          <p:nvPr/>
        </p:nvSpPr>
        <p:spPr>
          <a:xfrm>
            <a:off x="1747482" y="1027645"/>
            <a:ext cx="4343400" cy="461665"/>
          </a:xfrm>
          <a:prstGeom prst="rect">
            <a:avLst/>
          </a:prstGeom>
          <a:noFill/>
        </p:spPr>
        <p:txBody>
          <a:bodyPr wrap="square" rtlCol="0">
            <a:spAutoFit/>
          </a:bodyPr>
          <a:lstStyle/>
          <a:p>
            <a:r>
              <a:rPr lang="en-US" sz="2400" b="1" dirty="0">
                <a:solidFill>
                  <a:srgbClr val="272D41"/>
                </a:solidFill>
                <a:latin typeface="Tahoma" panose="020B0604030504040204" pitchFamily="34" charset="0"/>
                <a:ea typeface="Tahoma" panose="020B0604030504040204" pitchFamily="34" charset="0"/>
                <a:cs typeface="Tahoma" panose="020B0604030504040204" pitchFamily="34" charset="0"/>
              </a:rPr>
              <a:t>School year contract</a:t>
            </a:r>
          </a:p>
        </p:txBody>
      </p:sp>
    </p:spTree>
    <p:extLst>
      <p:ext uri="{BB962C8B-B14F-4D97-AF65-F5344CB8AC3E}">
        <p14:creationId xmlns:p14="http://schemas.microsoft.com/office/powerpoint/2010/main" val="2528708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B4F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1BD4-1473-425C-8A3B-D8020A510B59}"/>
              </a:ext>
            </a:extLst>
          </p:cNvPr>
          <p:cNvSpPr>
            <a:spLocks noGrp="1"/>
          </p:cNvSpPr>
          <p:nvPr>
            <p:ph type="title"/>
          </p:nvPr>
        </p:nvSpPr>
        <p:spPr>
          <a:xfrm>
            <a:off x="457200" y="38100"/>
            <a:ext cx="8229600" cy="1143000"/>
          </a:xfrm>
        </p:spPr>
        <p:txBody>
          <a:bodyPr/>
          <a:lstStyle/>
          <a:p>
            <a:r>
              <a:rPr lang="en-US" dirty="0">
                <a:solidFill>
                  <a:schemeClr val="bg1"/>
                </a:solidFill>
              </a:rPr>
              <a:t>Did you Know…</a:t>
            </a:r>
          </a:p>
        </p:txBody>
      </p:sp>
      <p:sp>
        <p:nvSpPr>
          <p:cNvPr id="3" name="Content Placeholder 2">
            <a:extLst>
              <a:ext uri="{FF2B5EF4-FFF2-40B4-BE49-F238E27FC236}">
                <a16:creationId xmlns:a16="http://schemas.microsoft.com/office/drawing/2014/main" id="{5E89580B-C7BF-4907-B558-4D5DF1A47297}"/>
              </a:ext>
            </a:extLst>
          </p:cNvPr>
          <p:cNvSpPr>
            <a:spLocks noGrp="1"/>
          </p:cNvSpPr>
          <p:nvPr>
            <p:ph idx="1"/>
          </p:nvPr>
        </p:nvSpPr>
        <p:spPr>
          <a:xfrm>
            <a:off x="457200" y="1066801"/>
            <a:ext cx="8229600" cy="1066800"/>
          </a:xfrm>
        </p:spPr>
        <p:txBody>
          <a:bodyPr>
            <a:normAutofit fontScale="92500"/>
          </a:bodyPr>
          <a:lstStyle/>
          <a:p>
            <a:pPr marL="0" indent="0" algn="ctr">
              <a:buNone/>
            </a:pPr>
            <a:r>
              <a:rPr lang="en-US" sz="2800" dirty="0">
                <a:solidFill>
                  <a:schemeClr val="bg1"/>
                </a:solidFill>
                <a:latin typeface="Calibri" panose="020F0502020204030204" pitchFamily="34" charset="0"/>
                <a:cs typeface="Calibri" panose="020F0502020204030204" pitchFamily="34" charset="0"/>
              </a:rPr>
              <a:t>At year 15, the middle 50% of mid-career teacher salaries ranges between </a:t>
            </a:r>
            <a:r>
              <a:rPr lang="en-US" sz="2800" b="1" dirty="0">
                <a:solidFill>
                  <a:schemeClr val="bg1"/>
                </a:solidFill>
                <a:latin typeface="Calibri" panose="020F0502020204030204" pitchFamily="34" charset="0"/>
                <a:cs typeface="Calibri" panose="020F0502020204030204" pitchFamily="34" charset="0"/>
              </a:rPr>
              <a:t>$64,000 and $100,000</a:t>
            </a:r>
            <a:r>
              <a:rPr lang="en-US" sz="2800" dirty="0">
                <a:solidFill>
                  <a:schemeClr val="bg1"/>
                </a:solidFill>
                <a:latin typeface="Calibri" panose="020F0502020204030204" pitchFamily="34" charset="0"/>
                <a:cs typeface="Calibri" panose="020F0502020204030204" pitchFamily="34" charset="0"/>
              </a:rPr>
              <a:t>, nationally</a:t>
            </a:r>
          </a:p>
        </p:txBody>
      </p:sp>
      <p:sp>
        <p:nvSpPr>
          <p:cNvPr id="5" name="TextBox 4">
            <a:extLst>
              <a:ext uri="{FF2B5EF4-FFF2-40B4-BE49-F238E27FC236}">
                <a16:creationId xmlns:a16="http://schemas.microsoft.com/office/drawing/2014/main" id="{8F9D05B7-5995-4DD3-AFD1-A948D1336FDB}"/>
              </a:ext>
            </a:extLst>
          </p:cNvPr>
          <p:cNvSpPr txBox="1"/>
          <p:nvPr/>
        </p:nvSpPr>
        <p:spPr>
          <a:xfrm>
            <a:off x="4038600" y="1948935"/>
            <a:ext cx="4433207" cy="369332"/>
          </a:xfrm>
          <a:prstGeom prst="rect">
            <a:avLst/>
          </a:prstGeom>
          <a:noFill/>
        </p:spPr>
        <p:txBody>
          <a:bodyPr wrap="square">
            <a:spAutoFit/>
          </a:bodyPr>
          <a:lstStyle/>
          <a:p>
            <a:pPr defTabSz="201717"/>
            <a:r>
              <a:rPr lang="en-US" sz="1800" dirty="0">
                <a:solidFill>
                  <a:prstClr val="white"/>
                </a:solidFill>
                <a:latin typeface="Calibri" panose="020F0502020204030204"/>
              </a:rPr>
              <a:t>…range shown is IQR: 25</a:t>
            </a:r>
            <a:r>
              <a:rPr lang="en-US" sz="1800" baseline="30000" dirty="0">
                <a:solidFill>
                  <a:prstClr val="white"/>
                </a:solidFill>
                <a:latin typeface="Calibri" panose="020F0502020204030204"/>
              </a:rPr>
              <a:t>th</a:t>
            </a:r>
            <a:r>
              <a:rPr lang="en-US" sz="1800" dirty="0">
                <a:solidFill>
                  <a:prstClr val="white"/>
                </a:solidFill>
                <a:latin typeface="Calibri" panose="020F0502020204030204"/>
              </a:rPr>
              <a:t> – 75</a:t>
            </a:r>
            <a:r>
              <a:rPr lang="en-US" sz="1800" baseline="30000" dirty="0">
                <a:solidFill>
                  <a:prstClr val="white"/>
                </a:solidFill>
                <a:latin typeface="Calibri" panose="020F0502020204030204"/>
              </a:rPr>
              <a:t>th</a:t>
            </a:r>
            <a:r>
              <a:rPr lang="en-US" sz="1800" dirty="0">
                <a:solidFill>
                  <a:prstClr val="white"/>
                </a:solidFill>
                <a:latin typeface="Calibri" panose="020F0502020204030204"/>
              </a:rPr>
              <a:t> percentile</a:t>
            </a:r>
          </a:p>
        </p:txBody>
      </p:sp>
      <p:pic>
        <p:nvPicPr>
          <p:cNvPr id="7" name="Picture 6" descr="A picture containing text, person&#10;&#10;Description automatically generated">
            <a:extLst>
              <a:ext uri="{FF2B5EF4-FFF2-40B4-BE49-F238E27FC236}">
                <a16:creationId xmlns:a16="http://schemas.microsoft.com/office/drawing/2014/main" id="{AB34C466-2180-4D80-A914-805E07102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2318267"/>
            <a:ext cx="7239000" cy="4394128"/>
          </a:xfrm>
          <a:prstGeom prst="rect">
            <a:avLst/>
          </a:prstGeom>
        </p:spPr>
      </p:pic>
    </p:spTree>
    <p:extLst>
      <p:ext uri="{BB962C8B-B14F-4D97-AF65-F5344CB8AC3E}">
        <p14:creationId xmlns:p14="http://schemas.microsoft.com/office/powerpoint/2010/main" val="292672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0E4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D530-73B9-4083-9A1D-41DE1762E8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19FD8D-30E1-4852-A79E-3B439BC6A6A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E3844DF-629A-4C4C-9D83-15381A2302D3}"/>
              </a:ext>
            </a:extLst>
          </p:cNvPr>
          <p:cNvPicPr>
            <a:picLocks noChangeAspect="1"/>
          </p:cNvPicPr>
          <p:nvPr/>
        </p:nvPicPr>
        <p:blipFill>
          <a:blip r:embed="rId3"/>
          <a:stretch>
            <a:fillRect/>
          </a:stretch>
        </p:blipFill>
        <p:spPr>
          <a:xfrm>
            <a:off x="1981200" y="-25400"/>
            <a:ext cx="5391150" cy="7188200"/>
          </a:xfrm>
          <a:prstGeom prst="rect">
            <a:avLst/>
          </a:prstGeom>
        </p:spPr>
      </p:pic>
    </p:spTree>
    <p:extLst>
      <p:ext uri="{BB962C8B-B14F-4D97-AF65-F5344CB8AC3E}">
        <p14:creationId xmlns:p14="http://schemas.microsoft.com/office/powerpoint/2010/main" val="278708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national science foundation robert noyce teacher scholarship program">
            <a:extLst>
              <a:ext uri="{FF2B5EF4-FFF2-40B4-BE49-F238E27FC236}">
                <a16:creationId xmlns:a16="http://schemas.microsoft.com/office/drawing/2014/main" id="{D906D161-0F0A-4554-B6A8-9497FF8A8D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6695" y="5625240"/>
            <a:ext cx="1107395" cy="1116254"/>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E32E9CD-CD04-4312-84A5-3920FA1CB02B}"/>
              </a:ext>
            </a:extLst>
          </p:cNvPr>
          <p:cNvSpPr txBox="1"/>
          <p:nvPr/>
        </p:nvSpPr>
        <p:spPr>
          <a:xfrm>
            <a:off x="549895" y="4162961"/>
            <a:ext cx="82296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15D22"/>
                </a:solidFill>
                <a:effectLst/>
                <a:uLnTx/>
                <a:uFillTx/>
                <a:latin typeface="Tahoma" panose="020B0604030504040204" pitchFamily="34" charset="0"/>
                <a:ea typeface="Tahoma" panose="020B0604030504040204" pitchFamily="34" charset="0"/>
                <a:cs typeface="Tahoma" panose="020B0604030504040204" pitchFamily="34" charset="0"/>
              </a:rPr>
              <a:t>Busting Myths about the Teaching Profession</a:t>
            </a:r>
          </a:p>
        </p:txBody>
      </p:sp>
      <p:pic>
        <p:nvPicPr>
          <p:cNvPr id="16" name="Picture 15">
            <a:extLst>
              <a:ext uri="{FF2B5EF4-FFF2-40B4-BE49-F238E27FC236}">
                <a16:creationId xmlns:a16="http://schemas.microsoft.com/office/drawing/2014/main" id="{A530FEB0-BCE1-4480-9D8D-DFDA4F7776E6}"/>
              </a:ext>
            </a:extLst>
          </p:cNvPr>
          <p:cNvPicPr/>
          <p:nvPr/>
        </p:nvPicPr>
        <p:blipFill>
          <a:blip r:embed="rId4" cstate="screen">
            <a:extLst>
              <a:ext uri="{28A0092B-C50C-407E-A947-70E740481C1C}">
                <a14:useLocalDpi xmlns:a14="http://schemas.microsoft.com/office/drawing/2010/main"/>
              </a:ext>
            </a:extLst>
          </a:blip>
          <a:stretch>
            <a:fillRect/>
          </a:stretch>
        </p:blipFill>
        <p:spPr bwMode="auto">
          <a:xfrm>
            <a:off x="228600" y="0"/>
            <a:ext cx="7924800" cy="1447800"/>
          </a:xfrm>
          <a:prstGeom prst="rect">
            <a:avLst/>
          </a:prstGeom>
          <a:noFill/>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6DFE88B2-5165-4195-804F-D13F6F041B0D}"/>
              </a:ext>
            </a:extLst>
          </p:cNvPr>
          <p:cNvSpPr/>
          <p:nvPr/>
        </p:nvSpPr>
        <p:spPr>
          <a:xfrm>
            <a:off x="4664695" y="5842337"/>
            <a:ext cx="3276600" cy="10156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Any opinions, findings, and conclusions or recommendations expressed in this material are those of the author(s) and do not necessarily reflect the views of the National Science Foundation. NSF DUE #1821710 &amp; 1821462. </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9" name="Picture 8" descr="A group of people posing for a photo&#10;&#10;Description automatically generated">
            <a:extLst>
              <a:ext uri="{FF2B5EF4-FFF2-40B4-BE49-F238E27FC236}">
                <a16:creationId xmlns:a16="http://schemas.microsoft.com/office/drawing/2014/main" id="{FAA2179D-B8B2-4B74-A946-132D07D2B3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62"/>
          <a:stretch/>
        </p:blipFill>
        <p:spPr>
          <a:xfrm>
            <a:off x="228599" y="1302321"/>
            <a:ext cx="8803105" cy="2860640"/>
          </a:xfrm>
          <a:prstGeom prst="rect">
            <a:avLst/>
          </a:prstGeom>
        </p:spPr>
      </p:pic>
      <p:sp>
        <p:nvSpPr>
          <p:cNvPr id="8" name="TextBox 7">
            <a:extLst>
              <a:ext uri="{FF2B5EF4-FFF2-40B4-BE49-F238E27FC236}">
                <a16:creationId xmlns:a16="http://schemas.microsoft.com/office/drawing/2014/main" id="{46BA3E59-1989-4DF6-8753-C2681BBE3822}"/>
              </a:ext>
            </a:extLst>
          </p:cNvPr>
          <p:cNvSpPr txBox="1"/>
          <p:nvPr/>
        </p:nvSpPr>
        <p:spPr>
          <a:xfrm>
            <a:off x="181233" y="6277773"/>
            <a:ext cx="3276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Repairing the reputation of the teaching profession</a:t>
            </a:r>
          </a:p>
        </p:txBody>
      </p:sp>
      <p:pic>
        <p:nvPicPr>
          <p:cNvPr id="10" name="Picture 9">
            <a:extLst>
              <a:ext uri="{FF2B5EF4-FFF2-40B4-BE49-F238E27FC236}">
                <a16:creationId xmlns:a16="http://schemas.microsoft.com/office/drawing/2014/main" id="{D90E296D-15E2-4859-B67E-DD7A6EDF56BD}"/>
              </a:ext>
            </a:extLst>
          </p:cNvPr>
          <p:cNvPicPr>
            <a:picLocks noChangeAspect="1"/>
          </p:cNvPicPr>
          <p:nvPr/>
        </p:nvPicPr>
        <p:blipFill rotWithShape="1">
          <a:blip r:embed="rId6"/>
          <a:srcRect b="33700"/>
          <a:stretch/>
        </p:blipFill>
        <p:spPr>
          <a:xfrm>
            <a:off x="0" y="5332498"/>
            <a:ext cx="3560373" cy="974120"/>
          </a:xfrm>
          <a:prstGeom prst="rect">
            <a:avLst/>
          </a:prstGeom>
        </p:spPr>
      </p:pic>
    </p:spTree>
    <p:extLst>
      <p:ext uri="{BB962C8B-B14F-4D97-AF65-F5344CB8AC3E}">
        <p14:creationId xmlns:p14="http://schemas.microsoft.com/office/powerpoint/2010/main" val="211057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3" descr="https://encrypted-tbn0.gstatic.com/images?q=tbn:ANd9GcRJLlqixcXpjFYO3TX2upkutqhN_12AsD7HJPkMDmbDqdlBeUjGmw"/>
          <p:cNvPicPr preferRelativeResize="0"/>
          <p:nvPr/>
        </p:nvPicPr>
        <p:blipFill rotWithShape="1">
          <a:blip r:embed="rId3">
            <a:alphaModFix/>
          </a:blip>
          <a:srcRect/>
          <a:stretch/>
        </p:blipFill>
        <p:spPr>
          <a:xfrm>
            <a:off x="20782" y="4872992"/>
            <a:ext cx="2274711" cy="1447800"/>
          </a:xfrm>
          <a:prstGeom prst="rect">
            <a:avLst/>
          </a:prstGeom>
          <a:noFill/>
          <a:ln>
            <a:noFill/>
          </a:ln>
        </p:spPr>
      </p:pic>
      <p:sp>
        <p:nvSpPr>
          <p:cNvPr id="279" name="Google Shape;279;p13"/>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dirty="0">
                <a:solidFill>
                  <a:srgbClr val="272D41"/>
                </a:solidFill>
              </a:rPr>
              <a:t>Teacher Salaries</a:t>
            </a:r>
            <a:endParaRPr dirty="0">
              <a:solidFill>
                <a:srgbClr val="272D41"/>
              </a:solidFill>
            </a:endParaRPr>
          </a:p>
        </p:txBody>
      </p:sp>
      <p:sp>
        <p:nvSpPr>
          <p:cNvPr id="6" name="TextBox 5">
            <a:extLst>
              <a:ext uri="{FF2B5EF4-FFF2-40B4-BE49-F238E27FC236}">
                <a16:creationId xmlns:a16="http://schemas.microsoft.com/office/drawing/2014/main" id="{1B8AEF65-2F82-4210-A455-FF5F5EF799AB}"/>
              </a:ext>
            </a:extLst>
          </p:cNvPr>
          <p:cNvSpPr txBox="1"/>
          <p:nvPr/>
        </p:nvSpPr>
        <p:spPr>
          <a:xfrm rot="10800000" flipH="1" flipV="1">
            <a:off x="1445559" y="1692620"/>
            <a:ext cx="6858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Arial" panose="020B0604020202020204"/>
                <a:ea typeface="+mn-ea"/>
                <a:cs typeface="+mn-cs"/>
              </a:rPr>
              <a:t>+ Extra Pay      Stipends/bonuses</a:t>
            </a:r>
          </a:p>
        </p:txBody>
      </p:sp>
      <p:pic>
        <p:nvPicPr>
          <p:cNvPr id="7" name="Picture 12" descr="Image result for after school clubs">
            <a:extLst>
              <a:ext uri="{FF2B5EF4-FFF2-40B4-BE49-F238E27FC236}">
                <a16:creationId xmlns:a16="http://schemas.microsoft.com/office/drawing/2014/main" id="{E3B96100-833F-4E7B-BEE2-3982D0D6745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874559" y="4749996"/>
            <a:ext cx="1986278" cy="16088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Related image">
            <a:extLst>
              <a:ext uri="{FF2B5EF4-FFF2-40B4-BE49-F238E27FC236}">
                <a16:creationId xmlns:a16="http://schemas.microsoft.com/office/drawing/2014/main" id="{89C0CB25-C75A-460C-819A-6FF8F0EF5F6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738718" y="4561935"/>
            <a:ext cx="1985008" cy="1985008"/>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5">
            <a:extLst>
              <a:ext uri="{FF2B5EF4-FFF2-40B4-BE49-F238E27FC236}">
                <a16:creationId xmlns:a16="http://schemas.microsoft.com/office/drawing/2014/main" id="{F14728C6-253F-4F0C-877C-B793C34D9040}"/>
              </a:ext>
            </a:extLst>
          </p:cNvPr>
          <p:cNvPicPr>
            <a:picLocks noGrp="1" noChangeAspect="1"/>
          </p:cNvPicPr>
          <p:nvPr>
            <p:ph idx="1"/>
          </p:nvPr>
        </p:nvPicPr>
        <p:blipFill>
          <a:blip r:embed="rId6" cstate="print"/>
          <a:stretch>
            <a:fillRect/>
          </a:stretch>
        </p:blipFill>
        <p:spPr>
          <a:xfrm>
            <a:off x="7011670" y="4851792"/>
            <a:ext cx="1986279" cy="1405292"/>
          </a:xfrm>
          <a:prstGeom prst="rect">
            <a:avLst/>
          </a:prstGeom>
        </p:spPr>
      </p:pic>
      <p:sp>
        <p:nvSpPr>
          <p:cNvPr id="2" name="TextBox 1">
            <a:extLst>
              <a:ext uri="{FF2B5EF4-FFF2-40B4-BE49-F238E27FC236}">
                <a16:creationId xmlns:a16="http://schemas.microsoft.com/office/drawing/2014/main" id="{0E032001-DA37-4F11-BF09-8AF9C3B3212B}"/>
              </a:ext>
            </a:extLst>
          </p:cNvPr>
          <p:cNvSpPr txBox="1"/>
          <p:nvPr/>
        </p:nvSpPr>
        <p:spPr>
          <a:xfrm>
            <a:off x="2308940" y="2562135"/>
            <a:ext cx="639130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Teachers get additional pay of </a:t>
            </a:r>
            <a:r>
              <a:rPr kumimoji="0" lang="en-US" sz="28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$1,000-$8,000 per year </a:t>
            </a:r>
            <a:r>
              <a:rPr kumimoji="0" 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optional activities like coaching, running after-school clubs, and tutoring.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B35BC7C-0BF2-4571-A8F7-C551D7F57BEE}"/>
              </a:ext>
            </a:extLst>
          </p:cNvPr>
          <p:cNvSpPr txBox="1"/>
          <p:nvPr/>
        </p:nvSpPr>
        <p:spPr>
          <a:xfrm>
            <a:off x="381000" y="2584547"/>
            <a:ext cx="17815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Did you know…</a:t>
            </a:r>
          </a:p>
        </p:txBody>
      </p:sp>
      <p:sp>
        <p:nvSpPr>
          <p:cNvPr id="3" name="Arrow: Right 2">
            <a:extLst>
              <a:ext uri="{FF2B5EF4-FFF2-40B4-BE49-F238E27FC236}">
                <a16:creationId xmlns:a16="http://schemas.microsoft.com/office/drawing/2014/main" id="{26352CB9-D6CF-4C77-89AF-FEEF9CF511A6}"/>
              </a:ext>
            </a:extLst>
          </p:cNvPr>
          <p:cNvSpPr/>
          <p:nvPr/>
        </p:nvSpPr>
        <p:spPr>
          <a:xfrm>
            <a:off x="3810000" y="1914119"/>
            <a:ext cx="381000" cy="205148"/>
          </a:xfrm>
          <a:prstGeom prst="rightArrow">
            <a:avLst/>
          </a:prstGeom>
          <a:solidFill>
            <a:srgbClr val="EF6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324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3" descr="https://encrypted-tbn0.gstatic.com/images?q=tbn:ANd9GcRJLlqixcXpjFYO3TX2upkutqhN_12AsD7HJPkMDmbDqdlBeUjGmw"/>
          <p:cNvPicPr preferRelativeResize="0"/>
          <p:nvPr/>
        </p:nvPicPr>
        <p:blipFill rotWithShape="1">
          <a:blip r:embed="rId3">
            <a:alphaModFix/>
          </a:blip>
          <a:srcRect/>
          <a:stretch/>
        </p:blipFill>
        <p:spPr>
          <a:xfrm>
            <a:off x="6869288" y="0"/>
            <a:ext cx="2274711" cy="1447800"/>
          </a:xfrm>
          <a:prstGeom prst="rect">
            <a:avLst/>
          </a:prstGeom>
          <a:noFill/>
          <a:ln>
            <a:noFill/>
          </a:ln>
        </p:spPr>
      </p:pic>
      <p:sp>
        <p:nvSpPr>
          <p:cNvPr id="279" name="Google Shape;279;p13"/>
          <p:cNvSpPr txBox="1">
            <a:spLocks noGrp="1"/>
          </p:cNvSpPr>
          <p:nvPr>
            <p:ph type="title"/>
          </p:nvPr>
        </p:nvSpPr>
        <p:spPr>
          <a:xfrm>
            <a:off x="152400" y="533400"/>
            <a:ext cx="694063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50000"/>
              </a:lnSpc>
              <a:spcBef>
                <a:spcPts val="0"/>
              </a:spcBef>
              <a:spcAft>
                <a:spcPts val="0"/>
              </a:spcAft>
              <a:buClr>
                <a:srgbClr val="002060"/>
              </a:buClr>
              <a:buSzPts val="4770"/>
              <a:buFont typeface="Tahoma"/>
              <a:buNone/>
            </a:pPr>
            <a:r>
              <a:rPr lang="en-US" sz="4770" b="1" dirty="0">
                <a:solidFill>
                  <a:srgbClr val="272D41"/>
                </a:solidFill>
              </a:rPr>
              <a:t>Administrator Salaries</a:t>
            </a:r>
            <a:br>
              <a:rPr lang="en-US" sz="4770" b="1" dirty="0">
                <a:solidFill>
                  <a:srgbClr val="272D41"/>
                </a:solidFill>
              </a:rPr>
            </a:br>
            <a:r>
              <a:rPr lang="en-US" sz="3600" dirty="0">
                <a:solidFill>
                  <a:schemeClr val="tx2">
                    <a:lumMod val="75000"/>
                  </a:schemeClr>
                </a:solidFill>
                <a:latin typeface="Calibri" panose="020F0502020204030204" pitchFamily="34" charset="0"/>
                <a:cs typeface="Calibri" panose="020F0502020204030204" pitchFamily="34" charset="0"/>
              </a:rPr>
              <a:t>St. </a:t>
            </a:r>
            <a:r>
              <a:rPr lang="en-US" sz="3600" dirty="0" err="1">
                <a:solidFill>
                  <a:schemeClr val="tx2">
                    <a:lumMod val="75000"/>
                  </a:schemeClr>
                </a:solidFill>
                <a:latin typeface="Calibri" panose="020F0502020204030204" pitchFamily="34" charset="0"/>
                <a:cs typeface="Calibri" panose="020F0502020204030204" pitchFamily="34" charset="0"/>
              </a:rPr>
              <a:t>Vrain</a:t>
            </a:r>
            <a:r>
              <a:rPr lang="en-US" sz="3600" dirty="0">
                <a:solidFill>
                  <a:schemeClr val="tx2">
                    <a:lumMod val="75000"/>
                  </a:schemeClr>
                </a:solidFill>
                <a:latin typeface="Calibri" panose="020F0502020204030204" pitchFamily="34" charset="0"/>
                <a:cs typeface="Calibri" panose="020F0502020204030204" pitchFamily="34" charset="0"/>
              </a:rPr>
              <a:t> Valley Schools</a:t>
            </a:r>
            <a:endParaRPr dirty="0">
              <a:solidFill>
                <a:schemeClr val="tx2">
                  <a:lumMod val="75000"/>
                </a:schemeClr>
              </a:solidFill>
              <a:latin typeface="Calibri" panose="020F0502020204030204" pitchFamily="34" charset="0"/>
              <a:cs typeface="Calibri" panose="020F0502020204030204" pitchFamily="34" charset="0"/>
            </a:endParaRPr>
          </a:p>
        </p:txBody>
      </p:sp>
      <p:graphicFrame>
        <p:nvGraphicFramePr>
          <p:cNvPr id="5" name="Google Shape;278;p13">
            <a:extLst>
              <a:ext uri="{FF2B5EF4-FFF2-40B4-BE49-F238E27FC236}">
                <a16:creationId xmlns:a16="http://schemas.microsoft.com/office/drawing/2014/main" id="{13F70D58-16D2-4F1E-A389-5D606072419F}"/>
              </a:ext>
            </a:extLst>
          </p:cNvPr>
          <p:cNvGraphicFramePr/>
          <p:nvPr/>
        </p:nvGraphicFramePr>
        <p:xfrm>
          <a:off x="180050" y="1888811"/>
          <a:ext cx="8458200" cy="3851253"/>
        </p:xfrm>
        <a:graphic>
          <a:graphicData uri="http://schemas.openxmlformats.org/drawingml/2006/table">
            <a:tbl>
              <a:tblPr>
                <a:noFill/>
              </a:tblPr>
              <a:tblGrid>
                <a:gridCol w="3836709">
                  <a:extLst>
                    <a:ext uri="{9D8B030D-6E8A-4147-A177-3AD203B41FA5}">
                      <a16:colId xmlns:a16="http://schemas.microsoft.com/office/drawing/2014/main" val="20000"/>
                    </a:ext>
                  </a:extLst>
                </a:gridCol>
                <a:gridCol w="1569563">
                  <a:extLst>
                    <a:ext uri="{9D8B030D-6E8A-4147-A177-3AD203B41FA5}">
                      <a16:colId xmlns:a16="http://schemas.microsoft.com/office/drawing/2014/main" val="20001"/>
                    </a:ext>
                  </a:extLst>
                </a:gridCol>
                <a:gridCol w="1569563">
                  <a:extLst>
                    <a:ext uri="{9D8B030D-6E8A-4147-A177-3AD203B41FA5}">
                      <a16:colId xmlns:a16="http://schemas.microsoft.com/office/drawing/2014/main" val="20002"/>
                    </a:ext>
                  </a:extLst>
                </a:gridCol>
                <a:gridCol w="148236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None/>
                      </a:pPr>
                      <a:endParaRPr sz="2400" u="none" strike="noStrike" cap="none" dirty="0">
                        <a:solidFill>
                          <a:srgbClr val="31304D"/>
                        </a:solidFill>
                        <a:latin typeface="Calibri"/>
                        <a:ea typeface="Calibri"/>
                        <a:cs typeface="Calibri"/>
                        <a:sym typeface="Calibri"/>
                      </a:endParaRPr>
                    </a:p>
                  </a:txBody>
                  <a:tcPr marL="50000" marR="50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Calendar*</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Minimum</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Maximum</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115000"/>
                        </a:lnSpc>
                        <a:spcBef>
                          <a:spcPts val="0"/>
                        </a:spcBef>
                        <a:spcAft>
                          <a:spcPts val="0"/>
                        </a:spcAft>
                        <a:buNone/>
                      </a:pPr>
                      <a:r>
                        <a:rPr lang="en-US" sz="2400" b="1" u="none" strike="noStrike" cap="none" dirty="0">
                          <a:solidFill>
                            <a:srgbClr val="002060"/>
                          </a:solidFill>
                          <a:latin typeface="Calibri"/>
                          <a:ea typeface="Calibri"/>
                          <a:cs typeface="Calibri"/>
                          <a:sym typeface="Calibri"/>
                        </a:rPr>
                        <a:t>Asst. Principal - High</a:t>
                      </a:r>
                      <a:endParaRPr sz="2400" b="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215 Days</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$92,697</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$128,009</a:t>
                      </a:r>
                      <a:endParaRPr sz="2000" dirty="0">
                        <a:solidFill>
                          <a:schemeClr val="tx1"/>
                        </a:solidFill>
                        <a:latin typeface="+mj-lt"/>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u="none" strike="noStrike" cap="none" dirty="0">
                          <a:solidFill>
                            <a:srgbClr val="002060"/>
                          </a:solidFill>
                          <a:latin typeface="Calibri"/>
                          <a:ea typeface="Calibri"/>
                          <a:cs typeface="Calibri"/>
                          <a:sym typeface="Calibri"/>
                        </a:rPr>
                        <a:t>Director – Innovation Programs</a:t>
                      </a:r>
                      <a:endParaRPr lang="en-US" sz="2400" u="none" strike="noStrike" cap="none" dirty="0">
                        <a:solidFill>
                          <a:srgbClr val="002060"/>
                        </a:solidFill>
                        <a:latin typeface="Calibri"/>
                        <a:ea typeface="Calibri"/>
                        <a:cs typeface="Calibri"/>
                        <a:sym typeface="Calibri"/>
                      </a:endParaRPr>
                    </a:p>
                  </a:txBody>
                  <a:tcPr marL="49990" marR="4999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algn="l">
                        <a:lnSpc>
                          <a:spcPct val="115000"/>
                        </a:lnSpc>
                        <a:spcBef>
                          <a:spcPts val="0"/>
                        </a:spcBef>
                        <a:spcAft>
                          <a:spcPts val="0"/>
                        </a:spcAft>
                      </a:pPr>
                      <a:r>
                        <a:rPr lang="en-US" sz="2000" dirty="0">
                          <a:solidFill>
                            <a:schemeClr val="tx1"/>
                          </a:solidFill>
                          <a:latin typeface="+mj-lt"/>
                          <a:ea typeface="Calibri"/>
                          <a:cs typeface="Times New Roman"/>
                        </a:rPr>
                        <a:t>248 Days</a:t>
                      </a:r>
                    </a:p>
                  </a:txBody>
                  <a:tcPr marL="49990" marR="4999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$103,325</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$142,687</a:t>
                      </a:r>
                      <a:endParaRPr sz="2000" dirty="0">
                        <a:solidFill>
                          <a:schemeClr val="tx1"/>
                        </a:solidFill>
                        <a:latin typeface="+mj-lt"/>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165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dirty="0">
                          <a:solidFill>
                            <a:srgbClr val="002060"/>
                          </a:solidFill>
                          <a:latin typeface="Calibri"/>
                          <a:ea typeface="Calibri"/>
                          <a:cs typeface="Times New Roman"/>
                        </a:rPr>
                        <a:t>Principal - High</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225 Days</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$113,954</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$157,365</a:t>
                      </a:r>
                      <a:endParaRPr sz="2000" dirty="0">
                        <a:solidFill>
                          <a:schemeClr val="tx1"/>
                        </a:solidFill>
                        <a:latin typeface="+mj-lt"/>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63">
                <a:tc>
                  <a:txBody>
                    <a:bodyPr/>
                    <a:lstStyle/>
                    <a:p>
                      <a:pPr marL="0" marR="0" algn="l">
                        <a:lnSpc>
                          <a:spcPct val="100000"/>
                        </a:lnSpc>
                        <a:spcBef>
                          <a:spcPts val="0"/>
                        </a:spcBef>
                        <a:spcAft>
                          <a:spcPts val="0"/>
                        </a:spcAft>
                      </a:pPr>
                      <a:r>
                        <a:rPr lang="en-US" sz="2400" b="1" dirty="0">
                          <a:solidFill>
                            <a:srgbClr val="002060"/>
                          </a:solidFill>
                          <a:latin typeface="Calibri"/>
                          <a:ea typeface="Calibri"/>
                          <a:cs typeface="Times New Roman"/>
                        </a:rPr>
                        <a:t>Asst Superintendent – Innovation Center</a:t>
                      </a:r>
                      <a:endParaRPr lang="en-US" sz="2400" dirty="0">
                        <a:solidFill>
                          <a:srgbClr val="002060"/>
                        </a:solidFill>
                        <a:latin typeface="Calibri"/>
                        <a:ea typeface="Calibri"/>
                        <a:cs typeface="Times New Roman"/>
                      </a:endParaRPr>
                    </a:p>
                  </a:txBody>
                  <a:tcPr marL="49990" marR="4999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algn="l">
                        <a:lnSpc>
                          <a:spcPct val="115000"/>
                        </a:lnSpc>
                        <a:spcBef>
                          <a:spcPts val="0"/>
                        </a:spcBef>
                        <a:spcAft>
                          <a:spcPts val="0"/>
                        </a:spcAft>
                      </a:pPr>
                      <a:r>
                        <a:rPr lang="en-US" sz="2000" dirty="0">
                          <a:solidFill>
                            <a:schemeClr val="tx1"/>
                          </a:solidFill>
                          <a:latin typeface="+mj-lt"/>
                          <a:ea typeface="Calibri"/>
                          <a:cs typeface="Times New Roman"/>
                        </a:rPr>
                        <a:t>248 Days</a:t>
                      </a:r>
                    </a:p>
                  </a:txBody>
                  <a:tcPr marL="49990" marR="4999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$145,851</a:t>
                      </a:r>
                      <a:endParaRPr sz="2000" dirty="0">
                        <a:solidFill>
                          <a:schemeClr val="tx1"/>
                        </a:solidFill>
                        <a:latin typeface="+mj-lt"/>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u="none" strike="noStrike" cap="none" dirty="0">
                          <a:solidFill>
                            <a:schemeClr val="tx1"/>
                          </a:solidFill>
                          <a:latin typeface="+mj-lt"/>
                          <a:ea typeface="Calibri"/>
                          <a:cs typeface="Calibri"/>
                          <a:sym typeface="Calibri"/>
                        </a:rPr>
                        <a:t>$201,400</a:t>
                      </a:r>
                      <a:endParaRPr sz="2000" dirty="0">
                        <a:solidFill>
                          <a:schemeClr val="tx1"/>
                        </a:solidFill>
                        <a:latin typeface="+mj-lt"/>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63">
                <a:tc>
                  <a:txBody>
                    <a:bodyPr/>
                    <a:lstStyle/>
                    <a:p>
                      <a:pPr marL="0" marR="0" algn="l">
                        <a:lnSpc>
                          <a:spcPct val="100000"/>
                        </a:lnSpc>
                        <a:spcBef>
                          <a:spcPts val="0"/>
                        </a:spcBef>
                        <a:spcAft>
                          <a:spcPts val="0"/>
                        </a:spcAft>
                      </a:pPr>
                      <a:r>
                        <a:rPr lang="en-US" sz="2400" b="1" dirty="0">
                          <a:solidFill>
                            <a:srgbClr val="002060"/>
                          </a:solidFill>
                          <a:latin typeface="Calibri"/>
                          <a:ea typeface="Calibri"/>
                          <a:cs typeface="Times New Roman"/>
                        </a:rPr>
                        <a:t>Deputy Superintendent</a:t>
                      </a:r>
                      <a:endParaRPr lang="en-US" sz="2400" dirty="0">
                        <a:solidFill>
                          <a:srgbClr val="002060"/>
                        </a:solidFill>
                        <a:latin typeface="Calibri"/>
                        <a:ea typeface="Calibri"/>
                        <a:cs typeface="Times New Roman"/>
                      </a:endParaRPr>
                    </a:p>
                  </a:txBody>
                  <a:tcPr marL="49990" marR="4999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algn="l">
                        <a:lnSpc>
                          <a:spcPct val="115000"/>
                        </a:lnSpc>
                        <a:spcBef>
                          <a:spcPts val="0"/>
                        </a:spcBef>
                        <a:spcAft>
                          <a:spcPts val="0"/>
                        </a:spcAft>
                      </a:pPr>
                      <a:r>
                        <a:rPr lang="en-US" sz="2000" dirty="0">
                          <a:solidFill>
                            <a:schemeClr val="tx1"/>
                          </a:solidFill>
                          <a:latin typeface="+mj-lt"/>
                          <a:ea typeface="Calibri"/>
                          <a:cs typeface="Times New Roman"/>
                        </a:rPr>
                        <a:t>248 Days</a:t>
                      </a:r>
                    </a:p>
                  </a:txBody>
                  <a:tcPr marL="49990" marR="4999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dirty="0">
                          <a:solidFill>
                            <a:schemeClr val="tx1"/>
                          </a:solidFill>
                          <a:latin typeface="+mj-lt"/>
                          <a:cs typeface="Arial" panose="020B0604020202020204" pitchFamily="34" charset="0"/>
                        </a:rPr>
                        <a:t>$175,819</a:t>
                      </a:r>
                      <a:endParaRPr sz="2000" dirty="0">
                        <a:solidFill>
                          <a:schemeClr val="tx1"/>
                        </a:solidFill>
                        <a:latin typeface="+mj-lt"/>
                        <a:cs typeface="Arial" panose="020B0604020202020204" pitchFamily="34" charset="0"/>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000" dirty="0">
                          <a:solidFill>
                            <a:schemeClr val="tx1"/>
                          </a:solidFill>
                          <a:latin typeface="+mj-lt"/>
                          <a:cs typeface="Arial" panose="020B0604020202020204" pitchFamily="34" charset="0"/>
                        </a:rPr>
                        <a:t>$242,798</a:t>
                      </a:r>
                      <a:endParaRPr sz="2000" dirty="0">
                        <a:solidFill>
                          <a:schemeClr val="tx1"/>
                        </a:solidFill>
                        <a:latin typeface="+mj-lt"/>
                        <a:cs typeface="Arial" panose="020B0604020202020204" pitchFamily="34" charset="0"/>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437138443"/>
                  </a:ext>
                </a:extLst>
              </a:tr>
            </a:tbl>
          </a:graphicData>
        </a:graphic>
      </p:graphicFrame>
      <p:sp>
        <p:nvSpPr>
          <p:cNvPr id="2" name="TextBox 1">
            <a:extLst>
              <a:ext uri="{FF2B5EF4-FFF2-40B4-BE49-F238E27FC236}">
                <a16:creationId xmlns:a16="http://schemas.microsoft.com/office/drawing/2014/main" id="{D5D9468E-6255-44A3-90A7-95093DEFAA0B}"/>
              </a:ext>
            </a:extLst>
          </p:cNvPr>
          <p:cNvSpPr txBox="1"/>
          <p:nvPr/>
        </p:nvSpPr>
        <p:spPr>
          <a:xfrm>
            <a:off x="228600" y="5867400"/>
            <a:ext cx="5334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D41"/>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Classroom Teacher Calendar</a:t>
            </a:r>
            <a:r>
              <a:rPr kumimoji="0" lang="en-US" sz="1800" b="0" i="0" u="none" strike="noStrike" kern="1200" cap="none" spc="0" normalizeH="0" baseline="0" noProof="0" dirty="0">
                <a:ln>
                  <a:noFill/>
                </a:ln>
                <a:solidFill>
                  <a:srgbClr val="272D41"/>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272D41"/>
                </a:solidFill>
                <a:effectLst/>
                <a:uLnTx/>
                <a:uFillTx/>
                <a:latin typeface="Arial" panose="020B0604020202020204"/>
                <a:ea typeface="+mn-ea"/>
                <a:cs typeface="+mn-cs"/>
              </a:rPr>
              <a:t>186 days</a:t>
            </a:r>
          </a:p>
        </p:txBody>
      </p:sp>
    </p:spTree>
    <p:extLst>
      <p:ext uri="{BB962C8B-B14F-4D97-AF65-F5344CB8AC3E}">
        <p14:creationId xmlns:p14="http://schemas.microsoft.com/office/powerpoint/2010/main" val="196204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10" name="Picture 9">
            <a:extLst>
              <a:ext uri="{FF2B5EF4-FFF2-40B4-BE49-F238E27FC236}">
                <a16:creationId xmlns:a16="http://schemas.microsoft.com/office/drawing/2014/main" id="{5B1AFF6E-B2D0-48C6-A0A6-3A76258ED1A2}"/>
              </a:ext>
            </a:extLst>
          </p:cNvPr>
          <p:cNvPicPr>
            <a:picLocks noChangeAspect="1"/>
          </p:cNvPicPr>
          <p:nvPr/>
        </p:nvPicPr>
        <p:blipFill rotWithShape="1">
          <a:blip r:embed="rId3"/>
          <a:srcRect l="10605" t="33763" r="62500" b="19964"/>
          <a:stretch/>
        </p:blipFill>
        <p:spPr>
          <a:xfrm>
            <a:off x="0" y="26167"/>
            <a:ext cx="6774723" cy="6556445"/>
          </a:xfrm>
          <a:prstGeom prst="rect">
            <a:avLst/>
          </a:prstGeom>
        </p:spPr>
      </p:pic>
      <p:sp>
        <p:nvSpPr>
          <p:cNvPr id="311" name="Google Shape;311;p17"/>
          <p:cNvSpPr txBox="1"/>
          <p:nvPr/>
        </p:nvSpPr>
        <p:spPr>
          <a:xfrm>
            <a:off x="990600" y="1183329"/>
            <a:ext cx="775922" cy="307736"/>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cs typeface="Calibri"/>
                <a:sym typeface="Calibri"/>
              </a:rPr>
              <a:t>Physics</a:t>
            </a:r>
            <a:endParaRPr kumimoji="0" sz="1200" b="1" i="0" u="none" strike="noStrike" kern="0" cap="none" spc="0" normalizeH="0" baseline="0" noProof="0" dirty="0">
              <a:ln>
                <a:noFill/>
              </a:ln>
              <a:solidFill>
                <a:srgbClr val="000000"/>
              </a:solidFill>
              <a:effectLst/>
              <a:uLnTx/>
              <a:uFillTx/>
              <a:latin typeface="Arial"/>
              <a:cs typeface="Arial"/>
              <a:sym typeface="Arial"/>
            </a:endParaRPr>
          </a:p>
        </p:txBody>
      </p:sp>
      <p:sp>
        <p:nvSpPr>
          <p:cNvPr id="313" name="Google Shape;313;p17"/>
          <p:cNvSpPr txBox="1">
            <a:spLocks noGrp="1"/>
          </p:cNvSpPr>
          <p:nvPr>
            <p:ph type="title"/>
          </p:nvPr>
        </p:nvSpPr>
        <p:spPr>
          <a:xfrm>
            <a:off x="6510130" y="677255"/>
            <a:ext cx="2590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2400"/>
              <a:buFont typeface="Tahoma"/>
              <a:buNone/>
            </a:pPr>
            <a:r>
              <a:rPr lang="en-US" sz="2400" dirty="0">
                <a:solidFill>
                  <a:srgbClr val="272D41"/>
                </a:solidFill>
              </a:rPr>
              <a:t>Typical salaries of bachelor degree recipients, Class of 2018</a:t>
            </a:r>
            <a:endParaRPr dirty="0">
              <a:solidFill>
                <a:srgbClr val="272D41"/>
              </a:solidFill>
            </a:endParaRPr>
          </a:p>
        </p:txBody>
      </p:sp>
      <p:sp>
        <p:nvSpPr>
          <p:cNvPr id="315" name="Google Shape;315;p17"/>
          <p:cNvSpPr txBox="1"/>
          <p:nvPr/>
        </p:nvSpPr>
        <p:spPr>
          <a:xfrm>
            <a:off x="708454" y="3160203"/>
            <a:ext cx="1120347" cy="307736"/>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EF643E"/>
                </a:solidFill>
                <a:effectLst/>
                <a:uLnTx/>
                <a:uFillTx/>
                <a:latin typeface="Calibri"/>
                <a:cs typeface="Calibri"/>
                <a:sym typeface="Calibri"/>
              </a:rPr>
              <a:t>   Teaching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16" name="Google Shape;316;p17"/>
          <p:cNvSpPr/>
          <p:nvPr/>
        </p:nvSpPr>
        <p:spPr>
          <a:xfrm>
            <a:off x="3957114" y="1227852"/>
            <a:ext cx="905256" cy="237744"/>
          </a:xfrm>
          <a:prstGeom prst="rect">
            <a:avLst/>
          </a:prstGeom>
          <a:gradFill flip="none" rotWithShape="1">
            <a:gsLst>
              <a:gs pos="0">
                <a:srgbClr val="A1D5EA"/>
              </a:gs>
              <a:gs pos="100000">
                <a:srgbClr val="136B9E"/>
              </a:gs>
            </a:gsLst>
            <a:lin ang="0" scaled="0"/>
            <a:tileRect/>
          </a:gra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8" name="Google Shape;318;p17"/>
          <p:cNvSpPr txBox="1"/>
          <p:nvPr/>
        </p:nvSpPr>
        <p:spPr>
          <a:xfrm>
            <a:off x="6510131" y="4778969"/>
            <a:ext cx="2590800"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1" u="none" strike="noStrike" kern="0" cap="none" spc="0" normalizeH="0" baseline="0" noProof="0" dirty="0">
                <a:ln>
                  <a:noFill/>
                </a:ln>
                <a:solidFill>
                  <a:srgbClr val="000000"/>
                </a:solidFill>
                <a:effectLst/>
                <a:uLnTx/>
                <a:uFillTx/>
                <a:latin typeface="Calibri"/>
                <a:ea typeface="Calibri"/>
                <a:cs typeface="Calibri"/>
                <a:sym typeface="Calibri"/>
              </a:rPr>
              <a:t>Note: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Teaching is a 9-month position, all others are 12-month</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339CA391-3B0B-4389-81A5-B175CF9D593E}"/>
              </a:ext>
            </a:extLst>
          </p:cNvPr>
          <p:cNvSpPr/>
          <p:nvPr/>
        </p:nvSpPr>
        <p:spPr>
          <a:xfrm>
            <a:off x="3733800" y="3194645"/>
            <a:ext cx="152400" cy="27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Google Shape;316;p17">
            <a:extLst>
              <a:ext uri="{FF2B5EF4-FFF2-40B4-BE49-F238E27FC236}">
                <a16:creationId xmlns:a16="http://schemas.microsoft.com/office/drawing/2014/main" id="{85FD4ED1-F185-4B27-B07E-BA3F10FFA723}"/>
              </a:ext>
            </a:extLst>
          </p:cNvPr>
          <p:cNvSpPr/>
          <p:nvPr/>
        </p:nvSpPr>
        <p:spPr>
          <a:xfrm>
            <a:off x="3657600" y="3194645"/>
            <a:ext cx="951575" cy="256032"/>
          </a:xfrm>
          <a:prstGeom prst="rect">
            <a:avLst/>
          </a:prstGeom>
          <a:gradFill flip="none" rotWithShape="1">
            <a:gsLst>
              <a:gs pos="0">
                <a:srgbClr val="F6A994"/>
              </a:gs>
              <a:gs pos="100000">
                <a:srgbClr val="EF643E"/>
              </a:gs>
            </a:gsLst>
            <a:lin ang="0" scaled="0"/>
            <a:tileRect/>
          </a:gra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311;p17">
            <a:extLst>
              <a:ext uri="{FF2B5EF4-FFF2-40B4-BE49-F238E27FC236}">
                <a16:creationId xmlns:a16="http://schemas.microsoft.com/office/drawing/2014/main" id="{9E93334D-94F6-4800-BA6C-F1E147B7F95F}"/>
              </a:ext>
            </a:extLst>
          </p:cNvPr>
          <p:cNvSpPr txBox="1"/>
          <p:nvPr/>
        </p:nvSpPr>
        <p:spPr>
          <a:xfrm>
            <a:off x="533400" y="863869"/>
            <a:ext cx="1195022" cy="307736"/>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cs typeface="Calibri"/>
                <a:sym typeface="Calibri"/>
              </a:rPr>
              <a:t>Mathematics</a:t>
            </a:r>
            <a:endParaRPr kumimoji="0" sz="1200" b="1"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311;p17">
            <a:extLst>
              <a:ext uri="{FF2B5EF4-FFF2-40B4-BE49-F238E27FC236}">
                <a16:creationId xmlns:a16="http://schemas.microsoft.com/office/drawing/2014/main" id="{B668DE6E-AD91-4FAF-BB2E-ACEB51D696C9}"/>
              </a:ext>
            </a:extLst>
          </p:cNvPr>
          <p:cNvSpPr txBox="1"/>
          <p:nvPr/>
        </p:nvSpPr>
        <p:spPr>
          <a:xfrm>
            <a:off x="617660" y="523387"/>
            <a:ext cx="1143000" cy="307736"/>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cs typeface="Calibri"/>
                <a:sym typeface="Calibri"/>
              </a:rPr>
              <a:t>Engineering</a:t>
            </a:r>
            <a:endParaRPr kumimoji="0" sz="1200" b="1" i="0" u="none" strike="noStrike" kern="0" cap="none" spc="0" normalizeH="0" baseline="0" noProof="0" dirty="0">
              <a:ln>
                <a:noFill/>
              </a:ln>
              <a:solidFill>
                <a:srgbClr val="000000"/>
              </a:solidFill>
              <a:effectLst/>
              <a:uLnTx/>
              <a:uFillTx/>
              <a:latin typeface="Arial"/>
              <a:cs typeface="Arial"/>
              <a:sym typeface="Arial"/>
            </a:endParaRPr>
          </a:p>
        </p:txBody>
      </p:sp>
      <p:sp>
        <p:nvSpPr>
          <p:cNvPr id="15" name="Google Shape;311;p17">
            <a:extLst>
              <a:ext uri="{FF2B5EF4-FFF2-40B4-BE49-F238E27FC236}">
                <a16:creationId xmlns:a16="http://schemas.microsoft.com/office/drawing/2014/main" id="{AF45AEFE-5BED-4469-82AA-DE8E56814798}"/>
              </a:ext>
            </a:extLst>
          </p:cNvPr>
          <p:cNvSpPr txBox="1"/>
          <p:nvPr/>
        </p:nvSpPr>
        <p:spPr>
          <a:xfrm>
            <a:off x="738552" y="3811291"/>
            <a:ext cx="1022108" cy="307736"/>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cs typeface="Calibri"/>
                <a:sym typeface="Calibri"/>
              </a:rPr>
              <a:t>Chemistry</a:t>
            </a:r>
            <a:endParaRPr kumimoji="0" sz="1200" b="1" i="0" u="none" strike="noStrike" kern="0" cap="none" spc="0" normalizeH="0" baseline="0" noProof="0" dirty="0">
              <a:ln>
                <a:noFill/>
              </a:ln>
              <a:solidFill>
                <a:srgbClr val="000000"/>
              </a:solidFill>
              <a:effectLst/>
              <a:uLnTx/>
              <a:uFillTx/>
              <a:latin typeface="Arial"/>
              <a:cs typeface="Arial"/>
              <a:sym typeface="Arial"/>
            </a:endParaRPr>
          </a:p>
        </p:txBody>
      </p:sp>
      <p:sp>
        <p:nvSpPr>
          <p:cNvPr id="16" name="Google Shape;311;p17">
            <a:extLst>
              <a:ext uri="{FF2B5EF4-FFF2-40B4-BE49-F238E27FC236}">
                <a16:creationId xmlns:a16="http://schemas.microsoft.com/office/drawing/2014/main" id="{B2134294-68B1-4D4B-88BD-88A3DE829A70}"/>
              </a:ext>
            </a:extLst>
          </p:cNvPr>
          <p:cNvSpPr txBox="1"/>
          <p:nvPr/>
        </p:nvSpPr>
        <p:spPr>
          <a:xfrm>
            <a:off x="929058" y="4471233"/>
            <a:ext cx="775922" cy="307736"/>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cs typeface="Calibri"/>
                <a:sym typeface="Calibri"/>
              </a:rPr>
              <a:t>Biology</a:t>
            </a:r>
            <a:endParaRPr kumimoji="0" sz="1200" b="1"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4"/>
          <p:cNvSpPr txBox="1">
            <a:spLocks noGrp="1"/>
          </p:cNvSpPr>
          <p:nvPr>
            <p:ph type="title"/>
          </p:nvPr>
        </p:nvSpPr>
        <p:spPr>
          <a:xfrm>
            <a:off x="457200" y="60298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2060"/>
              </a:buClr>
              <a:buSzPts val="4800"/>
              <a:buFont typeface="Tahoma"/>
              <a:buNone/>
            </a:pPr>
            <a:br>
              <a:rPr lang="en-US" sz="4800" dirty="0">
                <a:solidFill>
                  <a:srgbClr val="272D41"/>
                </a:solidFill>
              </a:rPr>
            </a:br>
            <a:r>
              <a:rPr lang="en-US" sz="4800" dirty="0">
                <a:solidFill>
                  <a:srgbClr val="272D41"/>
                </a:solidFill>
              </a:rPr>
              <a:t>Grade 7-12 Teaching vs. College Permanent Teaching Faculty</a:t>
            </a:r>
            <a:endParaRPr dirty="0">
              <a:solidFill>
                <a:srgbClr val="272D41"/>
              </a:solidFill>
            </a:endParaRPr>
          </a:p>
        </p:txBody>
      </p:sp>
      <p:graphicFrame>
        <p:nvGraphicFramePr>
          <p:cNvPr id="5" name="Chart 4">
            <a:extLst>
              <a:ext uri="{FF2B5EF4-FFF2-40B4-BE49-F238E27FC236}">
                <a16:creationId xmlns:a16="http://schemas.microsoft.com/office/drawing/2014/main" id="{1E34FC98-0F83-4C94-9BC8-35AD3301CA6E}"/>
              </a:ext>
            </a:extLst>
          </p:cNvPr>
          <p:cNvGraphicFramePr>
            <a:graphicFrameLocks/>
          </p:cNvGraphicFramePr>
          <p:nvPr/>
        </p:nvGraphicFramePr>
        <p:xfrm>
          <a:off x="224068" y="2427436"/>
          <a:ext cx="8295384" cy="431708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E1A34AB9-355F-443E-B3D8-7EEA5A7F363C}"/>
              </a:ext>
            </a:extLst>
          </p:cNvPr>
          <p:cNvCxnSpPr/>
          <p:nvPr/>
        </p:nvCxnSpPr>
        <p:spPr>
          <a:xfrm>
            <a:off x="3177376" y="2427436"/>
            <a:ext cx="0" cy="135515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9FEC14-5F48-4E0B-B13E-1FA6D6D91A5D}"/>
              </a:ext>
            </a:extLst>
          </p:cNvPr>
          <p:cNvCxnSpPr>
            <a:cxnSpLocks/>
          </p:cNvCxnSpPr>
          <p:nvPr/>
        </p:nvCxnSpPr>
        <p:spPr>
          <a:xfrm>
            <a:off x="3177376" y="4190452"/>
            <a:ext cx="0" cy="1099692"/>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9BBA10A-BE81-4E44-8C26-D3D716F191BE}"/>
              </a:ext>
            </a:extLst>
          </p:cNvPr>
          <p:cNvSpPr txBox="1"/>
          <p:nvPr/>
        </p:nvSpPr>
        <p:spPr>
          <a:xfrm>
            <a:off x="2960288" y="3790342"/>
            <a:ext cx="5394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vs.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1A03A8-EF1D-4ECF-863C-173E8EFF5643}"/>
              </a:ext>
            </a:extLst>
          </p:cNvPr>
          <p:cNvSpPr txBox="1"/>
          <p:nvPr/>
        </p:nvSpPr>
        <p:spPr>
          <a:xfrm>
            <a:off x="549233" y="990600"/>
            <a:ext cx="17815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Did you know…</a:t>
            </a:r>
          </a:p>
        </p:txBody>
      </p:sp>
      <p:sp>
        <p:nvSpPr>
          <p:cNvPr id="8" name="TextBox 7">
            <a:extLst>
              <a:ext uri="{FF2B5EF4-FFF2-40B4-BE49-F238E27FC236}">
                <a16:creationId xmlns:a16="http://schemas.microsoft.com/office/drawing/2014/main" id="{3BA17020-FA1D-42F5-83E0-C4FFC08CF08C}"/>
              </a:ext>
            </a:extLst>
          </p:cNvPr>
          <p:cNvSpPr txBox="1"/>
          <p:nvPr/>
        </p:nvSpPr>
        <p:spPr>
          <a:xfrm>
            <a:off x="2362200" y="955061"/>
            <a:ext cx="5943600"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3F2448"/>
                </a:solidFill>
                <a:effectLst/>
                <a:uLnTx/>
                <a:uFillTx/>
                <a:latin typeface="Calibri" panose="020F0502020204030204" pitchFamily="34" charset="0"/>
                <a:ea typeface="+mn-ea"/>
                <a:cs typeface="Calibri" panose="020F0502020204030204" pitchFamily="34" charset="0"/>
              </a:rPr>
              <a:t>You can get a </a:t>
            </a:r>
            <a:r>
              <a:rPr kumimoji="0" lang="en-US" sz="2800" b="1" i="1" u="none" strike="noStrike" kern="1200" cap="none" spc="0" normalizeH="0" baseline="0" noProof="0" dirty="0">
                <a:ln>
                  <a:noFill/>
                </a:ln>
                <a:solidFill>
                  <a:srgbClr val="3F2448"/>
                </a:solidFill>
                <a:effectLst/>
                <a:uLnTx/>
                <a:uFillTx/>
                <a:latin typeface="Calibri" panose="020F0502020204030204" pitchFamily="34" charset="0"/>
                <a:ea typeface="+mn-ea"/>
                <a:cs typeface="Calibri" panose="020F0502020204030204" pitchFamily="34" charset="0"/>
              </a:rPr>
              <a:t>job almost anywhere </a:t>
            </a:r>
            <a:r>
              <a:rPr kumimoji="0" lang="en-US" sz="2800" b="0" i="1" u="none" strike="noStrike" kern="1200" cap="none" spc="0" normalizeH="0" baseline="0" noProof="0" dirty="0">
                <a:ln>
                  <a:noFill/>
                </a:ln>
                <a:solidFill>
                  <a:srgbClr val="3F2448"/>
                </a:solidFill>
                <a:effectLst/>
                <a:uLnTx/>
                <a:uFillTx/>
                <a:latin typeface="Calibri" panose="020F0502020204030204" pitchFamily="34" charset="0"/>
                <a:ea typeface="+mn-ea"/>
                <a:cs typeface="Calibri" panose="020F0502020204030204" pitchFamily="34" charset="0"/>
              </a:rPr>
              <a:t>in the </a:t>
            </a:r>
            <a:r>
              <a:rPr kumimoji="0" lang="en-US" sz="2800" b="1" i="1" u="none" strike="noStrike" kern="1200" cap="none" spc="0" normalizeH="0" baseline="0" noProof="0" dirty="0">
                <a:ln>
                  <a:noFill/>
                </a:ln>
                <a:solidFill>
                  <a:srgbClr val="3F2448"/>
                </a:solidFill>
                <a:effectLst/>
                <a:uLnTx/>
                <a:uFillTx/>
                <a:latin typeface="Calibri" panose="020F0502020204030204" pitchFamily="34" charset="0"/>
                <a:ea typeface="+mn-ea"/>
                <a:cs typeface="Calibri" panose="020F0502020204030204" pitchFamily="34" charset="0"/>
              </a:rPr>
              <a:t>U.S. or abroad </a:t>
            </a:r>
            <a:r>
              <a:rPr kumimoji="0" lang="en-US" sz="2800" b="0" i="1" u="none" strike="noStrike" kern="1200" cap="none" spc="0" normalizeH="0" baseline="0" noProof="0" dirty="0">
                <a:ln>
                  <a:noFill/>
                </a:ln>
                <a:solidFill>
                  <a:srgbClr val="3F2448"/>
                </a:solidFill>
                <a:effectLst/>
                <a:uLnTx/>
                <a:uFillTx/>
                <a:latin typeface="Calibri" panose="020F0502020204030204" pitchFamily="34" charset="0"/>
                <a:ea typeface="+mn-ea"/>
                <a:cs typeface="Calibri" panose="020F0502020204030204" pitchFamily="34" charset="0"/>
              </a:rPr>
              <a:t>as a science or math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26" name="Picture 2" descr="bigstockphoto_Flags_Around_The_Worldl_192963">
            <a:extLst>
              <a:ext uri="{FF2B5EF4-FFF2-40B4-BE49-F238E27FC236}">
                <a16:creationId xmlns:a16="http://schemas.microsoft.com/office/drawing/2014/main" id="{4D30EB06-13FB-48A2-B2E2-3A516C03B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6576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ach Kids About Different Cultures Around the World">
            <a:extLst>
              <a:ext uri="{FF2B5EF4-FFF2-40B4-BE49-F238E27FC236}">
                <a16:creationId xmlns:a16="http://schemas.microsoft.com/office/drawing/2014/main" id="{72CD2898-C9DE-41B8-A015-771039AB4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887" y="2667000"/>
            <a:ext cx="6847113" cy="399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1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1A03A8-EF1D-4ECF-863C-173E8EFF5643}"/>
              </a:ext>
            </a:extLst>
          </p:cNvPr>
          <p:cNvSpPr txBox="1"/>
          <p:nvPr/>
        </p:nvSpPr>
        <p:spPr>
          <a:xfrm>
            <a:off x="510674" y="1702330"/>
            <a:ext cx="17815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Did you know…</a:t>
            </a:r>
          </a:p>
        </p:txBody>
      </p:sp>
      <p:sp>
        <p:nvSpPr>
          <p:cNvPr id="8" name="TextBox 7">
            <a:extLst>
              <a:ext uri="{FF2B5EF4-FFF2-40B4-BE49-F238E27FC236}">
                <a16:creationId xmlns:a16="http://schemas.microsoft.com/office/drawing/2014/main" id="{3BA17020-FA1D-42F5-83E0-C4FFC08CF08C}"/>
              </a:ext>
            </a:extLst>
          </p:cNvPr>
          <p:cNvSpPr txBox="1"/>
          <p:nvPr/>
        </p:nvSpPr>
        <p:spPr>
          <a:xfrm>
            <a:off x="2538334" y="1616243"/>
            <a:ext cx="5943600"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3F2448"/>
                </a:solidFill>
                <a:effectLst/>
                <a:uLnTx/>
                <a:uFillTx/>
                <a:latin typeface="Calibri" panose="020F0502020204030204" pitchFamily="34" charset="0"/>
                <a:ea typeface="+mn-ea"/>
                <a:cs typeface="Calibri" panose="020F0502020204030204" pitchFamily="34" charset="0"/>
              </a:rPr>
              <a:t>Most teaching jobs have </a:t>
            </a:r>
            <a:r>
              <a:rPr kumimoji="0" lang="en-US" sz="2800" b="1" i="1" u="none" strike="noStrike" kern="1200" cap="none" spc="0" normalizeH="0" baseline="0" noProof="0" dirty="0">
                <a:ln>
                  <a:noFill/>
                </a:ln>
                <a:solidFill>
                  <a:srgbClr val="3F2448"/>
                </a:solidFill>
                <a:effectLst/>
                <a:uLnTx/>
                <a:uFillTx/>
                <a:latin typeface="Calibri" panose="020F0502020204030204" pitchFamily="34" charset="0"/>
                <a:ea typeface="+mn-ea"/>
                <a:cs typeface="Calibri" panose="020F0502020204030204" pitchFamily="34" charset="0"/>
              </a:rPr>
              <a:t>better</a:t>
            </a:r>
            <a:r>
              <a:rPr kumimoji="0" lang="en-US" sz="2800" b="0" i="1" u="none" strike="noStrike" kern="1200" cap="none" spc="0" normalizeH="0" baseline="0" noProof="0" dirty="0">
                <a:ln>
                  <a:noFill/>
                </a:ln>
                <a:solidFill>
                  <a:srgbClr val="3F2448"/>
                </a:solidFill>
                <a:effectLst/>
                <a:uLnTx/>
                <a:uFillTx/>
                <a:latin typeface="Calibri" panose="020F0502020204030204" pitchFamily="34" charset="0"/>
                <a:ea typeface="+mn-ea"/>
                <a:cs typeface="Calibri" panose="020F0502020204030204" pitchFamily="34" charset="0"/>
              </a:rPr>
              <a:t> </a:t>
            </a:r>
            <a:r>
              <a:rPr kumimoji="0" lang="en-US" sz="2800" b="1" i="1" u="none" strike="noStrike" kern="1200" cap="none" spc="0" normalizeH="0" baseline="0" noProof="0" dirty="0">
                <a:ln>
                  <a:noFill/>
                </a:ln>
                <a:solidFill>
                  <a:srgbClr val="3F2448"/>
                </a:solidFill>
                <a:effectLst/>
                <a:uLnTx/>
                <a:uFillTx/>
                <a:latin typeface="Calibri" panose="020F0502020204030204" pitchFamily="34" charset="0"/>
                <a:ea typeface="+mn-ea"/>
                <a:cs typeface="Calibri" panose="020F0502020204030204" pitchFamily="34" charset="0"/>
              </a:rPr>
              <a:t>retirement benefits </a:t>
            </a:r>
            <a:r>
              <a:rPr kumimoji="0" lang="en-US" sz="2800" b="0" i="1" u="none" strike="noStrike" kern="1200" cap="none" spc="0" normalizeH="0" baseline="0" noProof="0" dirty="0">
                <a:ln>
                  <a:noFill/>
                </a:ln>
                <a:solidFill>
                  <a:srgbClr val="3F2448"/>
                </a:solidFill>
                <a:effectLst/>
                <a:uLnTx/>
                <a:uFillTx/>
                <a:latin typeface="Calibri" panose="020F0502020204030204" pitchFamily="34" charset="0"/>
                <a:ea typeface="+mn-ea"/>
                <a:cs typeface="Calibri" panose="020F0502020204030204" pitchFamily="34" charset="0"/>
              </a:rPr>
              <a:t>than other jobs you can get with the same degree.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C0B6BF1B-FFF6-4583-BDA1-37ECC82F06A6}"/>
              </a:ext>
            </a:extLst>
          </p:cNvPr>
          <p:cNvSpPr txBox="1"/>
          <p:nvPr/>
        </p:nvSpPr>
        <p:spPr>
          <a:xfrm>
            <a:off x="510674" y="3955342"/>
            <a:ext cx="4291264" cy="1384995"/>
          </a:xfrm>
          <a:prstGeom prst="rect">
            <a:avLst/>
          </a:prstGeom>
          <a:noFill/>
          <a:ln w="15875">
            <a:solidFill>
              <a:srgbClr val="272D4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Teachers in the U.S. retire at </a:t>
            </a:r>
            <a:r>
              <a:rPr kumimoji="0" lang="en-US" sz="2800" b="1" i="0" u="none" strike="noStrike" kern="1200" cap="none" spc="0" normalizeH="0" baseline="0" noProof="0" dirty="0">
                <a:ln>
                  <a:noFill/>
                </a:ln>
                <a:solidFill>
                  <a:srgbClr val="EF643E"/>
                </a:solidFill>
                <a:effectLst/>
                <a:uLnTx/>
                <a:uFillTx/>
                <a:latin typeface="Calibri" panose="020F0502020204030204" pitchFamily="34" charset="0"/>
                <a:ea typeface="+mn-ea"/>
                <a:cs typeface="Calibri" panose="020F0502020204030204" pitchFamily="34" charset="0"/>
              </a:rPr>
              <a:t>age 59 </a:t>
            </a:r>
            <a:r>
              <a:rPr kumimoji="0" lang="en-US" sz="2800" b="0"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rPr>
              <a:t>compared to age 63 for all occupations.</a:t>
            </a:r>
          </a:p>
        </p:txBody>
      </p:sp>
      <p:pic>
        <p:nvPicPr>
          <p:cNvPr id="3" name="Picture 2" descr="Two people standing in front of a computer&#10;&#10;Description automatically generated">
            <a:extLst>
              <a:ext uri="{FF2B5EF4-FFF2-40B4-BE49-F238E27FC236}">
                <a16:creationId xmlns:a16="http://schemas.microsoft.com/office/drawing/2014/main" id="{93E7F07A-7A4B-458F-B39D-C1713AE512F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80810" y="4015874"/>
            <a:ext cx="4263190" cy="2842126"/>
          </a:xfrm>
          <a:prstGeom prst="rect">
            <a:avLst/>
          </a:prstGeom>
        </p:spPr>
      </p:pic>
    </p:spTree>
    <p:extLst>
      <p:ext uri="{BB962C8B-B14F-4D97-AF65-F5344CB8AC3E}">
        <p14:creationId xmlns:p14="http://schemas.microsoft.com/office/powerpoint/2010/main" val="323506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B499-42A7-4CC9-98E7-0412D3DEE64E}"/>
              </a:ext>
            </a:extLst>
          </p:cNvPr>
          <p:cNvSpPr>
            <a:spLocks noGrp="1"/>
          </p:cNvSpPr>
          <p:nvPr>
            <p:ph type="title"/>
          </p:nvPr>
        </p:nvSpPr>
        <p:spPr/>
        <p:txBody>
          <a:bodyPr>
            <a:noAutofit/>
          </a:bodyPr>
          <a:lstStyle/>
          <a:p>
            <a:br>
              <a:rPr lang="en-US" sz="4800" dirty="0">
                <a:latin typeface="+mj-lt"/>
              </a:rPr>
            </a:br>
            <a:r>
              <a:rPr lang="en-US" sz="4800" dirty="0">
                <a:solidFill>
                  <a:srgbClr val="272D41"/>
                </a:solidFill>
              </a:rPr>
              <a:t>Retirement Benefits</a:t>
            </a:r>
          </a:p>
        </p:txBody>
      </p:sp>
      <p:sp>
        <p:nvSpPr>
          <p:cNvPr id="3" name="Content Placeholder 2">
            <a:extLst>
              <a:ext uri="{FF2B5EF4-FFF2-40B4-BE49-F238E27FC236}">
                <a16:creationId xmlns:a16="http://schemas.microsoft.com/office/drawing/2014/main" id="{B78F10FC-B28C-420E-AE15-B22121EDF0C6}"/>
              </a:ext>
            </a:extLst>
          </p:cNvPr>
          <p:cNvSpPr>
            <a:spLocks noGrp="1"/>
          </p:cNvSpPr>
          <p:nvPr>
            <p:ph idx="1"/>
          </p:nvPr>
        </p:nvSpPr>
        <p:spPr>
          <a:xfrm>
            <a:off x="457200" y="1951037"/>
            <a:ext cx="6858000" cy="4525963"/>
          </a:xfrm>
        </p:spPr>
        <p:txBody>
          <a:bodyPr/>
          <a:lstStyle/>
          <a:p>
            <a:pPr marL="0" lvl="0" indent="0" eaLnBrk="0" fontAlgn="base" hangingPunct="0">
              <a:spcBef>
                <a:spcPct val="0"/>
              </a:spcBef>
              <a:spcAft>
                <a:spcPct val="0"/>
              </a:spcAft>
              <a:buNone/>
              <a:defRP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Colorado schools offer PERA </a:t>
            </a:r>
          </a:p>
          <a:p>
            <a:pPr marL="0" lvl="0" indent="0" eaLnBrk="0" fontAlgn="base" hangingPunct="0">
              <a:spcBef>
                <a:spcPct val="0"/>
              </a:spcBef>
              <a:spcAft>
                <a:spcPct val="0"/>
              </a:spcAft>
              <a:buNone/>
              <a:defRP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retirement benefits</a:t>
            </a:r>
          </a:p>
          <a:p>
            <a:pPr marL="0" lvl="0" indent="0" eaLnBrk="0" fontAlgn="base" hangingPunct="0">
              <a:spcBef>
                <a:spcPct val="0"/>
              </a:spcBef>
              <a:spcAft>
                <a:spcPct val="0"/>
              </a:spcAft>
              <a:buNone/>
              <a:defRPr/>
            </a:pPr>
            <a:endPar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eaLnBrk="0" fontAlgn="base" hangingPunct="0">
              <a:spcBef>
                <a:spcPct val="0"/>
              </a:spcBef>
              <a:spcAft>
                <a:spcPct val="0"/>
              </a:spcAft>
              <a:defRP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Begin teaching at 22 years old, full retirement benefits at 57</a:t>
            </a:r>
          </a:p>
          <a:p>
            <a:pPr lvl="1" eaLnBrk="0" fontAlgn="base" hangingPunct="0">
              <a:spcBef>
                <a:spcPct val="0"/>
              </a:spcBef>
              <a:spcAft>
                <a:spcPct val="0"/>
              </a:spcAft>
              <a:defRP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pension = 87.5% of highest earned income (e.g. earned $100,000 before pension will be $87,500)</a:t>
            </a:r>
          </a:p>
          <a:p>
            <a:pPr marL="0" indent="0">
              <a:buNone/>
            </a:pPr>
            <a:endParaRPr lang="en-US" dirty="0">
              <a:solidFill>
                <a:schemeClr val="tx1"/>
              </a:solidFill>
              <a:latin typeface="+mj-lt"/>
            </a:endParaRPr>
          </a:p>
        </p:txBody>
      </p:sp>
      <p:pic>
        <p:nvPicPr>
          <p:cNvPr id="4" name="Picture 1" descr="Home">
            <a:extLst>
              <a:ext uri="{FF2B5EF4-FFF2-40B4-BE49-F238E27FC236}">
                <a16:creationId xmlns:a16="http://schemas.microsoft.com/office/drawing/2014/main" id="{FBE6B3B6-42A6-4838-BE42-C6B7AC55B3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057400"/>
            <a:ext cx="2130425"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61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272D41"/>
                </a:solidFill>
              </a:rPr>
              <a:t>Retirement Benefits</a:t>
            </a: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latin typeface="Calibri" panose="020F0502020204030204" pitchFamily="34" charset="0"/>
                <a:cs typeface="Calibri" panose="020F0502020204030204" pitchFamily="34" charset="0"/>
              </a:rPr>
              <a:t>How does this PERA pension plan compare in value to the typical industry 401K?</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PERA less valuable by $10,000 / year</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PERA less valuable by $5,000 / year</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PERA equivalent to typical 401K</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PERA more valuable by $5,000 / year</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PERA more valuable by $10,000 / year</a:t>
            </a:r>
          </a:p>
        </p:txBody>
      </p:sp>
    </p:spTree>
    <p:extLst>
      <p:ext uri="{BB962C8B-B14F-4D97-AF65-F5344CB8AC3E}">
        <p14:creationId xmlns:p14="http://schemas.microsoft.com/office/powerpoint/2010/main" val="19048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272D41"/>
                </a:solidFill>
              </a:rPr>
              <a:t>Retirement Benefits</a:t>
            </a: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latin typeface="Calibri" panose="020F0502020204030204" pitchFamily="34" charset="0"/>
                <a:cs typeface="Calibri" panose="020F0502020204030204" pitchFamily="34" charset="0"/>
              </a:rPr>
              <a:t>How does this PERA pension plan compare in value to the typical industry 401K?</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PERA less valuable by $10,000 / year</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PERA less valuable by $5,000 / year</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PERA equivalent to typical 401K</a:t>
            </a:r>
          </a:p>
          <a:p>
            <a:pPr marL="914400" lvl="1" indent="-514350">
              <a:buAutoNum type="alphaUcPeriod"/>
            </a:pPr>
            <a:r>
              <a:rPr lang="en-US" dirty="0">
                <a:solidFill>
                  <a:schemeClr val="tx1"/>
                </a:solidFill>
                <a:latin typeface="Calibri" panose="020F0502020204030204" pitchFamily="34" charset="0"/>
                <a:cs typeface="Calibri" panose="020F0502020204030204" pitchFamily="34" charset="0"/>
              </a:rPr>
              <a:t>PERA more valuable by $5,000 / year</a:t>
            </a:r>
          </a:p>
          <a:p>
            <a:pPr marL="914400" lvl="1" indent="-514350">
              <a:buAutoNum type="alphaUcPeriod"/>
            </a:pPr>
            <a:r>
              <a:rPr lang="en-US" b="1" dirty="0">
                <a:solidFill>
                  <a:schemeClr val="tx1"/>
                </a:solidFill>
                <a:latin typeface="Calibri" panose="020F0502020204030204" pitchFamily="34" charset="0"/>
                <a:cs typeface="Calibri" panose="020F0502020204030204" pitchFamily="34" charset="0"/>
              </a:rPr>
              <a:t>PERA more valuable by $10,000 / year</a:t>
            </a:r>
          </a:p>
        </p:txBody>
      </p:sp>
    </p:spTree>
    <p:extLst>
      <p:ext uri="{BB962C8B-B14F-4D97-AF65-F5344CB8AC3E}">
        <p14:creationId xmlns:p14="http://schemas.microsoft.com/office/powerpoint/2010/main" val="3835091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B499-42A7-4CC9-98E7-0412D3DEE64E}"/>
              </a:ext>
            </a:extLst>
          </p:cNvPr>
          <p:cNvSpPr>
            <a:spLocks noGrp="1"/>
          </p:cNvSpPr>
          <p:nvPr>
            <p:ph type="title"/>
          </p:nvPr>
        </p:nvSpPr>
        <p:spPr/>
        <p:txBody>
          <a:bodyPr>
            <a:noAutofit/>
          </a:bodyPr>
          <a:lstStyle/>
          <a:p>
            <a:br>
              <a:rPr lang="en-US" sz="4800" dirty="0">
                <a:latin typeface="+mj-lt"/>
              </a:rPr>
            </a:br>
            <a:r>
              <a:rPr lang="en-US" sz="4800" dirty="0">
                <a:solidFill>
                  <a:srgbClr val="272D41"/>
                </a:solidFill>
              </a:rPr>
              <a:t>Retirement Benefits</a:t>
            </a:r>
          </a:p>
        </p:txBody>
      </p:sp>
      <p:sp>
        <p:nvSpPr>
          <p:cNvPr id="3" name="Content Placeholder 2">
            <a:extLst>
              <a:ext uri="{FF2B5EF4-FFF2-40B4-BE49-F238E27FC236}">
                <a16:creationId xmlns:a16="http://schemas.microsoft.com/office/drawing/2014/main" id="{B78F10FC-B28C-420E-AE15-B22121EDF0C6}"/>
              </a:ext>
            </a:extLst>
          </p:cNvPr>
          <p:cNvSpPr>
            <a:spLocks noGrp="1"/>
          </p:cNvSpPr>
          <p:nvPr>
            <p:ph idx="1"/>
          </p:nvPr>
        </p:nvSpPr>
        <p:spPr>
          <a:xfrm>
            <a:off x="457200" y="1951037"/>
            <a:ext cx="6858000" cy="4525963"/>
          </a:xfrm>
        </p:spPr>
        <p:txBody>
          <a:bodyPr>
            <a:normAutofit fontScale="92500" lnSpcReduction="10000"/>
          </a:bodyPr>
          <a:lstStyle/>
          <a:p>
            <a:pPr marL="0" lvl="0" indent="0" eaLnBrk="0" fontAlgn="base" hangingPunct="0">
              <a:spcBef>
                <a:spcPct val="0"/>
              </a:spcBef>
              <a:spcAft>
                <a:spcPct val="0"/>
              </a:spcAft>
              <a:buNone/>
              <a:defRP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Colorado schools offer PERA </a:t>
            </a:r>
          </a:p>
          <a:p>
            <a:pPr marL="0" lvl="0" indent="0" eaLnBrk="0" fontAlgn="base" hangingPunct="0">
              <a:spcBef>
                <a:spcPct val="0"/>
              </a:spcBef>
              <a:spcAft>
                <a:spcPct val="0"/>
              </a:spcAft>
              <a:buNone/>
              <a:defRP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retirement benefits</a:t>
            </a:r>
          </a:p>
          <a:p>
            <a:pPr marL="0" lvl="0" indent="0" eaLnBrk="0" fontAlgn="base" hangingPunct="0">
              <a:spcBef>
                <a:spcPct val="0"/>
              </a:spcBef>
              <a:spcAft>
                <a:spcPct val="0"/>
              </a:spcAft>
              <a:buNone/>
              <a:defRPr/>
            </a:pPr>
            <a:endPar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eaLnBrk="0" fontAlgn="base" hangingPunct="0">
              <a:spcBef>
                <a:spcPct val="0"/>
              </a:spcBef>
              <a:spcAft>
                <a:spcPct val="0"/>
              </a:spcAft>
              <a:defRP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Begin teaching at 22 years old, full retirement benefits at 57</a:t>
            </a:r>
          </a:p>
          <a:p>
            <a:pPr lvl="1" eaLnBrk="0" fontAlgn="base" hangingPunct="0">
              <a:spcBef>
                <a:spcPct val="0"/>
              </a:spcBef>
              <a:spcAft>
                <a:spcPct val="0"/>
              </a:spcAft>
              <a:defRP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pension = 87.5% of highest earned income (e.g. earned $100,000 before pension will be $87,500)</a:t>
            </a:r>
          </a:p>
          <a:p>
            <a:r>
              <a:rPr lang="en-US" dirty="0">
                <a:solidFill>
                  <a:srgbClr val="000000"/>
                </a:solidFill>
                <a:latin typeface="Calibri"/>
                <a:ea typeface="Calibri"/>
                <a:cs typeface="Calibri"/>
                <a:sym typeface="Calibri"/>
              </a:rPr>
              <a:t>Other jobs: Yearly Savings required (Annuity Value) of $21,600</a:t>
            </a:r>
            <a:endParaRPr lang="en-US" dirty="0"/>
          </a:p>
          <a:p>
            <a:endParaRPr lang="en-US" dirty="0">
              <a:solidFill>
                <a:schemeClr val="tx1"/>
              </a:solidFill>
              <a:latin typeface="+mj-lt"/>
            </a:endParaRPr>
          </a:p>
        </p:txBody>
      </p:sp>
      <p:pic>
        <p:nvPicPr>
          <p:cNvPr id="4" name="Picture 1" descr="Home">
            <a:extLst>
              <a:ext uri="{FF2B5EF4-FFF2-40B4-BE49-F238E27FC236}">
                <a16:creationId xmlns:a16="http://schemas.microsoft.com/office/drawing/2014/main" id="{FBE6B3B6-42A6-4838-BE42-C6B7AC55B3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057400"/>
            <a:ext cx="2130425" cy="5524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A2A34D2D-E55A-47A0-A654-B39E8C9BC074}"/>
              </a:ext>
            </a:extLst>
          </p:cNvPr>
          <p:cNvSpPr/>
          <p:nvPr/>
        </p:nvSpPr>
        <p:spPr>
          <a:xfrm>
            <a:off x="308918" y="5134232"/>
            <a:ext cx="6413157" cy="1342767"/>
          </a:xfrm>
          <a:prstGeom prst="ellipse">
            <a:avLst/>
          </a:prstGeom>
          <a:no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49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F2E6-4566-9747-9E9B-690EB21CBF26}"/>
              </a:ext>
            </a:extLst>
          </p:cNvPr>
          <p:cNvSpPr>
            <a:spLocks noGrp="1"/>
          </p:cNvSpPr>
          <p:nvPr>
            <p:ph type="title"/>
          </p:nvPr>
        </p:nvSpPr>
        <p:spPr/>
        <p:txBody>
          <a:bodyPr>
            <a:normAutofit fontScale="90000"/>
          </a:bodyPr>
          <a:lstStyle/>
          <a:p>
            <a:r>
              <a:rPr lang="en-US" dirty="0">
                <a:solidFill>
                  <a:srgbClr val="272D41"/>
                </a:solidFill>
              </a:rPr>
              <a:t>Please complete the pre-quiz</a:t>
            </a:r>
          </a:p>
        </p:txBody>
      </p:sp>
      <p:pic>
        <p:nvPicPr>
          <p:cNvPr id="6" name="Google Shape;449;p33">
            <a:extLst>
              <a:ext uri="{FF2B5EF4-FFF2-40B4-BE49-F238E27FC236}">
                <a16:creationId xmlns:a16="http://schemas.microsoft.com/office/drawing/2014/main" id="{F7F2E4E6-84E3-4EBE-82B4-5D53A428DB2E}"/>
              </a:ext>
            </a:extLst>
          </p:cNvPr>
          <p:cNvPicPr preferRelativeResize="0"/>
          <p:nvPr/>
        </p:nvPicPr>
        <p:blipFill rotWithShape="1">
          <a:blip r:embed="rId3">
            <a:alphaModFix/>
          </a:blip>
          <a:srcRect l="29514" t="32754" r="29734" b="61227"/>
          <a:stretch/>
        </p:blipFill>
        <p:spPr>
          <a:xfrm>
            <a:off x="0" y="5871569"/>
            <a:ext cx="3029071" cy="899249"/>
          </a:xfrm>
          <a:prstGeom prst="rect">
            <a:avLst/>
          </a:prstGeom>
          <a:noFill/>
          <a:ln>
            <a:noFill/>
          </a:ln>
        </p:spPr>
      </p:pic>
      <p:sp>
        <p:nvSpPr>
          <p:cNvPr id="5" name="AutoShape 2">
            <a:extLst>
              <a:ext uri="{FF2B5EF4-FFF2-40B4-BE49-F238E27FC236}">
                <a16:creationId xmlns:a16="http://schemas.microsoft.com/office/drawing/2014/main" id="{88F5661E-8DB2-4D03-B908-AC2E46164D1B}"/>
              </a:ext>
            </a:extLst>
          </p:cNvPr>
          <p:cNvSpPr>
            <a:spLocks noChangeAspect="1" noChangeArrowheads="1"/>
          </p:cNvSpPr>
          <p:nvPr/>
        </p:nvSpPr>
        <p:spPr bwMode="auto">
          <a:xfrm>
            <a:off x="4064794" y="2918224"/>
            <a:ext cx="1014413" cy="10215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AutoShape 4">
            <a:extLst>
              <a:ext uri="{FF2B5EF4-FFF2-40B4-BE49-F238E27FC236}">
                <a16:creationId xmlns:a16="http://schemas.microsoft.com/office/drawing/2014/main" id="{FAEDBB2F-9855-40E5-BC4B-954359A23929}"/>
              </a:ext>
            </a:extLst>
          </p:cNvPr>
          <p:cNvSpPr>
            <a:spLocks noChangeAspect="1" noChangeArrowheads="1"/>
          </p:cNvSpPr>
          <p:nvPr/>
        </p:nvSpPr>
        <p:spPr bwMode="auto">
          <a:xfrm>
            <a:off x="4179094" y="3032524"/>
            <a:ext cx="1014413" cy="10215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92494340-7246-4F68-98DD-D7A4EBFC6D91}"/>
              </a:ext>
            </a:extLst>
          </p:cNvPr>
          <p:cNvSpPr/>
          <p:nvPr/>
        </p:nvSpPr>
        <p:spPr>
          <a:xfrm>
            <a:off x="157489" y="2121973"/>
            <a:ext cx="8686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F643E"/>
                </a:solidFill>
                <a:effectLst/>
                <a:uLnTx/>
                <a:uFillTx/>
                <a:latin typeface="Arial" panose="020B0604020202020204" pitchFamily="34" charset="0"/>
                <a:ea typeface="Times New Roman" panose="02020603050405020304" pitchFamily="18" charset="0"/>
                <a:cs typeface="+mn-cs"/>
              </a:rPr>
              <a:t>surveymonkey.com/r/GFOStudent</a:t>
            </a:r>
            <a:endParaRPr kumimoji="0" lang="en-US" sz="2800" b="1" i="0" u="none" strike="noStrike" kern="1200" cap="none" spc="0" normalizeH="0" baseline="0" noProof="0" dirty="0">
              <a:ln>
                <a:noFill/>
              </a:ln>
              <a:solidFill>
                <a:srgbClr val="EF643E"/>
              </a:solidFill>
              <a:effectLst/>
              <a:uLnTx/>
              <a:uFillTx/>
              <a:latin typeface="Arial" panose="020B0604020202020204"/>
              <a:cs typeface="+mn-cs"/>
            </a:endParaRPr>
          </a:p>
        </p:txBody>
      </p:sp>
      <p:pic>
        <p:nvPicPr>
          <p:cNvPr id="10" name="Picture 9" descr="A picture containing qr code&#10;&#10;Description automatically generated">
            <a:extLst>
              <a:ext uri="{FF2B5EF4-FFF2-40B4-BE49-F238E27FC236}">
                <a16:creationId xmlns:a16="http://schemas.microsoft.com/office/drawing/2014/main" id="{CC1099A8-8C56-4428-82DD-BE9927432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2591" y="1243233"/>
            <a:ext cx="2803920" cy="2803920"/>
          </a:xfrm>
          <a:prstGeom prst="rect">
            <a:avLst/>
          </a:prstGeom>
        </p:spPr>
      </p:pic>
      <p:sp>
        <p:nvSpPr>
          <p:cNvPr id="4" name="Rectangle 3">
            <a:extLst>
              <a:ext uri="{FF2B5EF4-FFF2-40B4-BE49-F238E27FC236}">
                <a16:creationId xmlns:a16="http://schemas.microsoft.com/office/drawing/2014/main" id="{B8630837-F2B0-4655-887C-EF0F02340539}"/>
              </a:ext>
            </a:extLst>
          </p:cNvPr>
          <p:cNvSpPr/>
          <p:nvPr/>
        </p:nvSpPr>
        <p:spPr>
          <a:xfrm>
            <a:off x="3176037" y="4435953"/>
            <a:ext cx="5724464" cy="584775"/>
          </a:xfrm>
          <a:prstGeom prst="rect">
            <a:avLst/>
          </a:prstGeom>
        </p:spPr>
        <p:txBody>
          <a:bodyPr wrap="square">
            <a:spAutoFit/>
          </a:bodyPr>
          <a:lstStyle/>
          <a:p>
            <a:pPr lvl="0">
              <a:spcBef>
                <a:spcPts val="640"/>
              </a:spcBef>
              <a:buClr>
                <a:srgbClr val="002060"/>
              </a:buClr>
              <a:buSzPts val="3200"/>
            </a:pPr>
            <a:r>
              <a:rPr lang="en-US" sz="3200" b="1" kern="0" dirty="0">
                <a:solidFill>
                  <a:srgbClr val="EF643E"/>
                </a:solidFill>
                <a:latin typeface="Calibri"/>
                <a:cs typeface="Calibri"/>
                <a:sym typeface="Calibri"/>
              </a:rPr>
              <a:t>Sign in:   tinyurl.com/yyumqo9o</a:t>
            </a:r>
          </a:p>
        </p:txBody>
      </p:sp>
      <p:pic>
        <p:nvPicPr>
          <p:cNvPr id="9" name="Picture 8" descr="Qr code&#10;&#10;Description automatically generated">
            <a:extLst>
              <a:ext uri="{FF2B5EF4-FFF2-40B4-BE49-F238E27FC236}">
                <a16:creationId xmlns:a16="http://schemas.microsoft.com/office/drawing/2014/main" id="{7108BBC3-70DB-4F80-A726-DEF71EB53B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499" y="3125362"/>
            <a:ext cx="2818238" cy="2818238"/>
          </a:xfrm>
          <a:prstGeom prst="rect">
            <a:avLst/>
          </a:prstGeom>
        </p:spPr>
      </p:pic>
    </p:spTree>
    <p:extLst>
      <p:ext uri="{BB962C8B-B14F-4D97-AF65-F5344CB8AC3E}">
        <p14:creationId xmlns:p14="http://schemas.microsoft.com/office/powerpoint/2010/main" val="2007995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lvl="0">
              <a:buClr>
                <a:srgbClr val="00335D"/>
              </a:buClr>
            </a:pPr>
            <a:r>
              <a:rPr lang="en-US" b="1" dirty="0">
                <a:solidFill>
                  <a:srgbClr val="272D41"/>
                </a:solidFill>
                <a:latin typeface="Tahoma" panose="020B0604030504040204" pitchFamily="34" charset="0"/>
                <a:ea typeface="Tahoma" panose="020B0604030504040204" pitchFamily="34" charset="0"/>
                <a:cs typeface="Tahoma" panose="020B0604030504040204" pitchFamily="34" charset="0"/>
              </a:rPr>
              <a:t>Salary + Retirement Benefits </a:t>
            </a:r>
            <a:r>
              <a:rPr lang="en-US" sz="2200" b="1" dirty="0">
                <a:solidFill>
                  <a:srgbClr val="272D41"/>
                </a:solidFill>
                <a:latin typeface="Tahoma"/>
                <a:ea typeface="Tahoma"/>
                <a:cs typeface="Tahoma"/>
                <a:sym typeface="Tahoma"/>
              </a:rPr>
              <a:t>Teaching vs. Industry</a:t>
            </a:r>
            <a:endParaRPr dirty="0">
              <a:solidFill>
                <a:srgbClr val="272D41"/>
              </a:solidFill>
            </a:endParaRPr>
          </a:p>
        </p:txBody>
      </p:sp>
      <p:sp>
        <p:nvSpPr>
          <p:cNvPr id="425" name="Google Shape;425;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EF643E"/>
              </a:buClr>
              <a:buSzPts val="2800"/>
              <a:buNone/>
            </a:pPr>
            <a:r>
              <a:rPr lang="en-US" sz="2800" dirty="0">
                <a:solidFill>
                  <a:srgbClr val="EF643E"/>
                </a:solidFill>
              </a:rPr>
              <a:t>Teaching</a:t>
            </a:r>
            <a:r>
              <a:rPr lang="en-US" dirty="0">
                <a:solidFill>
                  <a:srgbClr val="00335D"/>
                </a:solidFill>
              </a:rPr>
              <a:t>	</a:t>
            </a:r>
            <a:endParaRPr dirty="0"/>
          </a:p>
        </p:txBody>
      </p:sp>
      <p:sp>
        <p:nvSpPr>
          <p:cNvPr id="426" name="Google Shape;426;p30"/>
          <p:cNvSpPr txBox="1">
            <a:spLocks noGrp="1"/>
          </p:cNvSpPr>
          <p:nvPr>
            <p:ph type="body" idx="2"/>
          </p:nvPr>
        </p:nvSpPr>
        <p:spPr>
          <a:xfrm>
            <a:off x="304800" y="2198064"/>
            <a:ext cx="4040188" cy="4302125"/>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2400"/>
              <a:buNone/>
            </a:pPr>
            <a:r>
              <a:rPr lang="en-US" b="1" dirty="0">
                <a:solidFill>
                  <a:srgbClr val="272D41"/>
                </a:solidFill>
                <a:latin typeface="Calibri"/>
                <a:ea typeface="Calibri"/>
                <a:cs typeface="Calibri"/>
                <a:sym typeface="Calibri"/>
              </a:rPr>
              <a:t>Salary + Retirement Benefits</a:t>
            </a:r>
            <a:endParaRPr b="1" dirty="0">
              <a:solidFill>
                <a:srgbClr val="272D41"/>
              </a:solidFill>
            </a:endParaRPr>
          </a:p>
          <a:p>
            <a:pPr marL="0" lvl="0" indent="0" algn="r" rtl="0">
              <a:spcBef>
                <a:spcPts val="160"/>
              </a:spcBef>
              <a:spcAft>
                <a:spcPts val="0"/>
              </a:spcAft>
              <a:buClr>
                <a:schemeClr val="dk1"/>
              </a:buClr>
              <a:buSzPts val="800"/>
              <a:buNone/>
            </a:pPr>
            <a:r>
              <a:rPr lang="en-US" sz="2000" dirty="0">
                <a:solidFill>
                  <a:srgbClr val="272D41"/>
                </a:solidFill>
                <a:latin typeface="Calibri"/>
                <a:ea typeface="Calibri"/>
                <a:cs typeface="Calibri"/>
                <a:sym typeface="Calibri"/>
              </a:rPr>
              <a:t>(Pension value – 10.5% contribution)</a:t>
            </a:r>
            <a:endParaRPr sz="2000" dirty="0">
              <a:solidFill>
                <a:srgbClr val="272D41"/>
              </a:solidFill>
              <a:latin typeface="Calibri"/>
              <a:ea typeface="Calibri"/>
              <a:cs typeface="Calibri"/>
              <a:sym typeface="Calibri"/>
            </a:endParaRPr>
          </a:p>
          <a:p>
            <a:pPr marL="342900" lvl="0" indent="-342900" algn="l" rtl="0">
              <a:spcBef>
                <a:spcPts val="1200"/>
              </a:spcBef>
              <a:spcAft>
                <a:spcPts val="0"/>
              </a:spcAft>
              <a:buClr>
                <a:srgbClr val="002060"/>
              </a:buClr>
              <a:buSzPts val="2400"/>
              <a:buChar char="•"/>
            </a:pPr>
            <a:r>
              <a:rPr lang="en-US" dirty="0">
                <a:solidFill>
                  <a:srgbClr val="272D41"/>
                </a:solidFill>
                <a:latin typeface="Calibri"/>
                <a:ea typeface="Calibri"/>
                <a:cs typeface="Calibri"/>
                <a:sym typeface="Calibri"/>
              </a:rPr>
              <a:t>Year 1: $50K+ $17K = </a:t>
            </a:r>
            <a:r>
              <a:rPr lang="en-US" b="1" dirty="0">
                <a:solidFill>
                  <a:srgbClr val="272D41"/>
                </a:solidFill>
                <a:latin typeface="Calibri"/>
                <a:ea typeface="Calibri"/>
                <a:cs typeface="Calibri"/>
                <a:sym typeface="Calibri"/>
              </a:rPr>
              <a:t>$67K</a:t>
            </a:r>
            <a:endParaRPr dirty="0">
              <a:solidFill>
                <a:srgbClr val="272D41"/>
              </a:solidFill>
            </a:endParaRPr>
          </a:p>
          <a:p>
            <a:pPr marL="342900" lvl="0" indent="-342900" algn="l" rtl="0">
              <a:spcBef>
                <a:spcPts val="480"/>
              </a:spcBef>
              <a:spcAft>
                <a:spcPts val="0"/>
              </a:spcAft>
              <a:buClr>
                <a:srgbClr val="002060"/>
              </a:buClr>
              <a:buSzPts val="2400"/>
              <a:buChar char="•"/>
            </a:pPr>
            <a:r>
              <a:rPr lang="en-US" dirty="0">
                <a:solidFill>
                  <a:srgbClr val="272D41"/>
                </a:solidFill>
                <a:latin typeface="Calibri"/>
                <a:ea typeface="Calibri"/>
                <a:cs typeface="Calibri"/>
                <a:sym typeface="Calibri"/>
              </a:rPr>
              <a:t>Mid: $100K+$12K = </a:t>
            </a:r>
            <a:r>
              <a:rPr lang="en-US" b="1" dirty="0">
                <a:solidFill>
                  <a:srgbClr val="272D41"/>
                </a:solidFill>
                <a:latin typeface="Calibri"/>
                <a:ea typeface="Calibri"/>
                <a:cs typeface="Calibri"/>
                <a:sym typeface="Calibri"/>
              </a:rPr>
              <a:t>$112K</a:t>
            </a:r>
            <a:endParaRPr dirty="0">
              <a:solidFill>
                <a:srgbClr val="272D41"/>
              </a:solidFill>
            </a:endParaRPr>
          </a:p>
          <a:p>
            <a:pPr marL="0" lvl="0" indent="0" algn="l" rtl="0">
              <a:spcBef>
                <a:spcPts val="480"/>
              </a:spcBef>
              <a:spcAft>
                <a:spcPts val="0"/>
              </a:spcAft>
              <a:buClr>
                <a:srgbClr val="002060"/>
              </a:buClr>
              <a:buSzPts val="2400"/>
              <a:buNone/>
            </a:pPr>
            <a:endParaRPr lang="en-US" sz="1050" b="1" dirty="0">
              <a:solidFill>
                <a:srgbClr val="272D41"/>
              </a:solidFill>
              <a:latin typeface="Calibri"/>
              <a:ea typeface="Calibri"/>
              <a:cs typeface="Calibri"/>
              <a:sym typeface="Calibri"/>
            </a:endParaRPr>
          </a:p>
          <a:p>
            <a:pPr marL="0" lvl="0" indent="0" algn="l" rtl="0">
              <a:spcBef>
                <a:spcPts val="480"/>
              </a:spcBef>
              <a:spcAft>
                <a:spcPts val="0"/>
              </a:spcAft>
              <a:buClr>
                <a:srgbClr val="002060"/>
              </a:buClr>
              <a:buSzPts val="2400"/>
              <a:buNone/>
            </a:pPr>
            <a:r>
              <a:rPr lang="en-US" b="1" dirty="0">
                <a:solidFill>
                  <a:srgbClr val="272D41"/>
                </a:solidFill>
                <a:latin typeface="Calibri"/>
                <a:ea typeface="Calibri"/>
                <a:cs typeface="Calibri"/>
                <a:sym typeface="Calibri"/>
              </a:rPr>
              <a:t>Other</a:t>
            </a:r>
            <a:endParaRPr b="1" dirty="0">
              <a:solidFill>
                <a:srgbClr val="272D41"/>
              </a:solidFill>
            </a:endParaRPr>
          </a:p>
          <a:p>
            <a:pPr marL="342900" lvl="0" indent="-342900" algn="l" rtl="0">
              <a:spcBef>
                <a:spcPts val="480"/>
              </a:spcBef>
              <a:spcAft>
                <a:spcPts val="0"/>
              </a:spcAft>
              <a:buClr>
                <a:srgbClr val="002060"/>
              </a:buClr>
              <a:buSzPts val="2400"/>
              <a:buChar char="•"/>
            </a:pPr>
            <a:r>
              <a:rPr lang="en-US" dirty="0">
                <a:solidFill>
                  <a:srgbClr val="272D41"/>
                </a:solidFill>
                <a:latin typeface="Calibri"/>
                <a:ea typeface="Calibri"/>
                <a:cs typeface="Calibri"/>
                <a:sym typeface="Calibri"/>
              </a:rPr>
              <a:t>Fewer days on contract</a:t>
            </a:r>
            <a:endParaRPr dirty="0">
              <a:solidFill>
                <a:srgbClr val="272D41"/>
              </a:solidFill>
            </a:endParaRPr>
          </a:p>
          <a:p>
            <a:pPr marL="342900" lvl="0" indent="-342900" algn="l" rtl="0">
              <a:spcBef>
                <a:spcPts val="480"/>
              </a:spcBef>
              <a:spcAft>
                <a:spcPts val="0"/>
              </a:spcAft>
              <a:buClr>
                <a:srgbClr val="002060"/>
              </a:buClr>
              <a:buSzPts val="2400"/>
              <a:buChar char="•"/>
            </a:pPr>
            <a:r>
              <a:rPr lang="en-US" dirty="0">
                <a:solidFill>
                  <a:srgbClr val="272D41"/>
                </a:solidFill>
                <a:latin typeface="Calibri"/>
                <a:cs typeface="Calibri"/>
                <a:sym typeface="Calibri"/>
              </a:rPr>
              <a:t>Better than average health insurance</a:t>
            </a:r>
            <a:endParaRPr dirty="0">
              <a:solidFill>
                <a:srgbClr val="272D41"/>
              </a:solidFill>
            </a:endParaRPr>
          </a:p>
          <a:p>
            <a:pPr marL="342900" lvl="0" indent="-342900" algn="l" rtl="0">
              <a:spcBef>
                <a:spcPts val="480"/>
              </a:spcBef>
              <a:spcAft>
                <a:spcPts val="0"/>
              </a:spcAft>
              <a:buClr>
                <a:srgbClr val="002060"/>
              </a:buClr>
              <a:buSzPts val="2400"/>
              <a:buChar char="•"/>
            </a:pPr>
            <a:r>
              <a:rPr lang="en-US" dirty="0">
                <a:solidFill>
                  <a:srgbClr val="272D41"/>
                </a:solidFill>
                <a:latin typeface="Calibri"/>
                <a:ea typeface="Calibri"/>
                <a:cs typeface="Calibri"/>
                <a:sym typeface="Calibri"/>
              </a:rPr>
              <a:t>Retire in late 50’s</a:t>
            </a:r>
            <a:endParaRPr dirty="0">
              <a:solidFill>
                <a:srgbClr val="272D41"/>
              </a:solidFill>
            </a:endParaRPr>
          </a:p>
        </p:txBody>
      </p:sp>
      <p:sp>
        <p:nvSpPr>
          <p:cNvPr id="427" name="Google Shape;427;p30"/>
          <p:cNvSpPr txBox="1">
            <a:spLocks noGrp="1"/>
          </p:cNvSpPr>
          <p:nvPr>
            <p:ph type="body" idx="3"/>
          </p:nvPr>
        </p:nvSpPr>
        <p:spPr>
          <a:xfrm>
            <a:off x="4797425" y="1535113"/>
            <a:ext cx="4041775"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EF643E"/>
              </a:buClr>
              <a:buSzPts val="2800"/>
              <a:buNone/>
            </a:pPr>
            <a:r>
              <a:rPr lang="en-US" sz="2800" dirty="0">
                <a:solidFill>
                  <a:srgbClr val="EF643E"/>
                </a:solidFill>
              </a:rPr>
              <a:t>Lockheed Martin - ME</a:t>
            </a:r>
            <a:endParaRPr dirty="0"/>
          </a:p>
        </p:txBody>
      </p:sp>
      <p:sp>
        <p:nvSpPr>
          <p:cNvPr id="428" name="Google Shape;428;p30"/>
          <p:cNvSpPr txBox="1">
            <a:spLocks noGrp="1"/>
          </p:cNvSpPr>
          <p:nvPr>
            <p:ph type="body" idx="4"/>
          </p:nvPr>
        </p:nvSpPr>
        <p:spPr>
          <a:xfrm>
            <a:off x="4797425" y="2174874"/>
            <a:ext cx="4041775" cy="4302125"/>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2400"/>
              <a:buNone/>
            </a:pPr>
            <a:r>
              <a:rPr lang="en-US" b="1" dirty="0">
                <a:solidFill>
                  <a:srgbClr val="272D41"/>
                </a:solidFill>
                <a:latin typeface="Calibri"/>
                <a:ea typeface="Calibri"/>
                <a:cs typeface="Calibri"/>
                <a:sym typeface="Calibri"/>
              </a:rPr>
              <a:t>Salary + Retirement Benefits </a:t>
            </a:r>
            <a:endParaRPr sz="800" b="1" dirty="0">
              <a:solidFill>
                <a:srgbClr val="272D41"/>
              </a:solidFill>
              <a:latin typeface="Calibri"/>
              <a:ea typeface="Calibri"/>
              <a:cs typeface="Calibri"/>
              <a:sym typeface="Calibri"/>
            </a:endParaRPr>
          </a:p>
          <a:p>
            <a:pPr indent="-292100" algn="r">
              <a:spcBef>
                <a:spcPts val="160"/>
              </a:spcBef>
              <a:buClr>
                <a:schemeClr val="dk1"/>
              </a:buClr>
              <a:buSzPts val="800"/>
              <a:buNone/>
            </a:pPr>
            <a:r>
              <a:rPr lang="en-US" sz="2000" dirty="0">
                <a:solidFill>
                  <a:srgbClr val="272D41"/>
                </a:solidFill>
                <a:latin typeface="Calibri"/>
                <a:ea typeface="Calibri"/>
                <a:cs typeface="Calibri"/>
                <a:sym typeface="Calibri"/>
              </a:rPr>
              <a:t>(6-10% employer contribution)</a:t>
            </a:r>
          </a:p>
          <a:p>
            <a:pPr marL="342900" lvl="0" indent="-292100" algn="l" rtl="0">
              <a:spcBef>
                <a:spcPts val="160"/>
              </a:spcBef>
              <a:spcAft>
                <a:spcPts val="0"/>
              </a:spcAft>
              <a:buClr>
                <a:schemeClr val="dk1"/>
              </a:buClr>
              <a:buSzPts val="800"/>
              <a:buNone/>
            </a:pPr>
            <a:endParaRPr sz="800" dirty="0">
              <a:solidFill>
                <a:srgbClr val="272D41"/>
              </a:solidFill>
              <a:latin typeface="Calibri"/>
              <a:ea typeface="Calibri"/>
              <a:cs typeface="Calibri"/>
              <a:sym typeface="Calibri"/>
            </a:endParaRPr>
          </a:p>
          <a:p>
            <a:pPr marL="342900" lvl="0" indent="-342900" algn="l" rtl="0">
              <a:spcBef>
                <a:spcPts val="480"/>
              </a:spcBef>
              <a:spcAft>
                <a:spcPts val="0"/>
              </a:spcAft>
              <a:buClr>
                <a:srgbClr val="002060"/>
              </a:buClr>
              <a:buSzPts val="2400"/>
              <a:buChar char="•"/>
            </a:pPr>
            <a:r>
              <a:rPr lang="en-US" dirty="0">
                <a:solidFill>
                  <a:srgbClr val="272D41"/>
                </a:solidFill>
                <a:latin typeface="Calibri"/>
                <a:ea typeface="Calibri"/>
                <a:cs typeface="Calibri"/>
                <a:sym typeface="Calibri"/>
              </a:rPr>
              <a:t>Year 1: $67K + $7K = </a:t>
            </a:r>
            <a:r>
              <a:rPr lang="en-US" b="1" dirty="0">
                <a:solidFill>
                  <a:srgbClr val="272D41"/>
                </a:solidFill>
                <a:latin typeface="Calibri"/>
                <a:ea typeface="Calibri"/>
                <a:cs typeface="Calibri"/>
                <a:sym typeface="Calibri"/>
              </a:rPr>
              <a:t>$74K</a:t>
            </a:r>
            <a:endParaRPr dirty="0">
              <a:solidFill>
                <a:srgbClr val="272D41"/>
              </a:solidFill>
            </a:endParaRPr>
          </a:p>
          <a:p>
            <a:pPr marL="342900" lvl="0" indent="-342900" algn="l" rtl="0">
              <a:spcBef>
                <a:spcPts val="480"/>
              </a:spcBef>
              <a:spcAft>
                <a:spcPts val="0"/>
              </a:spcAft>
              <a:buClr>
                <a:srgbClr val="002060"/>
              </a:buClr>
              <a:buSzPts val="2400"/>
              <a:buChar char="•"/>
            </a:pPr>
            <a:r>
              <a:rPr lang="en-US" dirty="0">
                <a:solidFill>
                  <a:srgbClr val="272D41"/>
                </a:solidFill>
                <a:latin typeface="Calibri"/>
                <a:ea typeface="Calibri"/>
                <a:cs typeface="Calibri"/>
                <a:sym typeface="Calibri"/>
              </a:rPr>
              <a:t>Mid:  $96K + $10K = </a:t>
            </a:r>
            <a:r>
              <a:rPr lang="en-US" b="1" dirty="0">
                <a:solidFill>
                  <a:srgbClr val="272D41"/>
                </a:solidFill>
                <a:latin typeface="Calibri"/>
                <a:ea typeface="Calibri"/>
                <a:cs typeface="Calibri"/>
                <a:sym typeface="Calibri"/>
              </a:rPr>
              <a:t>$106K</a:t>
            </a:r>
            <a:endParaRPr dirty="0">
              <a:solidFill>
                <a:srgbClr val="272D41"/>
              </a:solidFill>
            </a:endParaRPr>
          </a:p>
          <a:p>
            <a:pPr marL="0" lvl="0" indent="0" algn="l" rtl="0">
              <a:spcBef>
                <a:spcPts val="480"/>
              </a:spcBef>
              <a:spcAft>
                <a:spcPts val="0"/>
              </a:spcAft>
              <a:buClr>
                <a:schemeClr val="dk1"/>
              </a:buClr>
              <a:buSzPts val="24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1A03A8-EF1D-4ECF-863C-173E8EFF5643}"/>
              </a:ext>
            </a:extLst>
          </p:cNvPr>
          <p:cNvSpPr txBox="1"/>
          <p:nvPr/>
        </p:nvSpPr>
        <p:spPr>
          <a:xfrm>
            <a:off x="544312" y="689888"/>
            <a:ext cx="17815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sym typeface="Arial"/>
              </a:rPr>
              <a:t>Did you know…</a:t>
            </a:r>
          </a:p>
        </p:txBody>
      </p:sp>
      <p:sp>
        <p:nvSpPr>
          <p:cNvPr id="8" name="TextBox 7">
            <a:extLst>
              <a:ext uri="{FF2B5EF4-FFF2-40B4-BE49-F238E27FC236}">
                <a16:creationId xmlns:a16="http://schemas.microsoft.com/office/drawing/2014/main" id="{3BA17020-FA1D-42F5-83E0-C4FFC08CF08C}"/>
              </a:ext>
            </a:extLst>
          </p:cNvPr>
          <p:cNvSpPr txBox="1"/>
          <p:nvPr/>
        </p:nvSpPr>
        <p:spPr>
          <a:xfrm>
            <a:off x="2573421" y="610844"/>
            <a:ext cx="5943600"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1" u="none" strike="noStrike" kern="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sym typeface="Arial"/>
              </a:rPr>
              <a:t>There are </a:t>
            </a:r>
            <a:r>
              <a:rPr kumimoji="0" lang="en-US" sz="2800" b="1" i="1" u="none" strike="noStrike" kern="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sym typeface="Arial"/>
              </a:rPr>
              <a:t>student loan forgiveness </a:t>
            </a:r>
            <a:r>
              <a:rPr kumimoji="0" lang="en-US" sz="2800" b="0" i="1" u="none" strike="noStrike" kern="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sym typeface="Arial"/>
              </a:rPr>
              <a:t>programs and </a:t>
            </a:r>
            <a:r>
              <a:rPr kumimoji="0" lang="en-US" sz="2800" b="1" i="1" u="none" strike="noStrike" kern="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sym typeface="Arial"/>
              </a:rPr>
              <a:t>scholarships</a:t>
            </a:r>
            <a:r>
              <a:rPr kumimoji="0" lang="en-US" sz="2800" b="0" i="1" u="none" strike="noStrike" kern="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sym typeface="Arial"/>
              </a:rPr>
              <a:t> for math and science teachers.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5F8D58C-14C0-48A1-9A80-EAF8C2A24B39}"/>
              </a:ext>
            </a:extLst>
          </p:cNvPr>
          <p:cNvSpPr txBox="1"/>
          <p:nvPr/>
        </p:nvSpPr>
        <p:spPr>
          <a:xfrm>
            <a:off x="129942" y="3045474"/>
            <a:ext cx="4164031"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sym typeface="Arial"/>
              </a:rPr>
              <a:t>Federal loan forgiveness </a:t>
            </a:r>
            <a:r>
              <a:rPr kumimoji="0" lang="en-US" sz="2800" b="1" i="0" u="none" strike="noStrike" kern="0" cap="none" spc="0" normalizeH="0" baseline="0" noProof="0" dirty="0">
                <a:ln>
                  <a:noFill/>
                </a:ln>
                <a:solidFill>
                  <a:srgbClr val="EF643E"/>
                </a:solidFill>
                <a:effectLst/>
                <a:uLnTx/>
                <a:uFillTx/>
                <a:latin typeface="Calibri" panose="020F0502020204030204" pitchFamily="34" charset="0"/>
                <a:ea typeface="+mn-ea"/>
                <a:cs typeface="Calibri" panose="020F0502020204030204" pitchFamily="34" charset="0"/>
                <a:sym typeface="Arial"/>
              </a:rPr>
              <a:t>$17,500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EF643E"/>
              </a:solidFill>
              <a:effectLst/>
              <a:uLnTx/>
              <a:uFillTx/>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sym typeface="Arial"/>
              </a:rPr>
              <a:t>Colorado loan forgiveness of </a:t>
            </a:r>
            <a:r>
              <a:rPr kumimoji="0" lang="en-US" sz="2800" b="1" i="0" u="none" strike="noStrike" kern="0" cap="none" spc="0" normalizeH="0" baseline="0" noProof="0" dirty="0">
                <a:ln>
                  <a:noFill/>
                </a:ln>
                <a:solidFill>
                  <a:srgbClr val="EF643E"/>
                </a:solidFill>
                <a:effectLst/>
                <a:uLnTx/>
                <a:uFillTx/>
                <a:latin typeface="Calibri" panose="020F0502020204030204" pitchFamily="34" charset="0"/>
                <a:ea typeface="+mn-ea"/>
                <a:cs typeface="Calibri" panose="020F0502020204030204" pitchFamily="34" charset="0"/>
                <a:sym typeface="Arial"/>
              </a:rPr>
              <a:t>$5,000 per year </a:t>
            </a:r>
            <a:r>
              <a:rPr kumimoji="0" lang="en-US" sz="2800" b="0" i="0" u="none" strike="noStrike" kern="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sym typeface="Arial"/>
              </a:rPr>
              <a:t>for up to </a:t>
            </a:r>
            <a:r>
              <a:rPr kumimoji="0" lang="en-US" sz="2800" b="1" i="0" u="none" strike="noStrike" kern="0" cap="none" spc="0" normalizeH="0" baseline="0" noProof="0" dirty="0">
                <a:ln>
                  <a:noFill/>
                </a:ln>
                <a:solidFill>
                  <a:srgbClr val="EF643E"/>
                </a:solidFill>
                <a:effectLst/>
                <a:uLnTx/>
                <a:uFillTx/>
                <a:latin typeface="Calibri" panose="020F0502020204030204" pitchFamily="34" charset="0"/>
                <a:ea typeface="+mn-ea"/>
                <a:cs typeface="Calibri" panose="020F0502020204030204" pitchFamily="34" charset="0"/>
                <a:sym typeface="Arial"/>
              </a:rPr>
              <a:t>5 years</a:t>
            </a:r>
          </a:p>
        </p:txBody>
      </p:sp>
      <p:pic>
        <p:nvPicPr>
          <p:cNvPr id="4" name="Picture 3" descr="A picture containing indoor, person, standing, holding&#10;&#10;Description automatically generated">
            <a:extLst>
              <a:ext uri="{FF2B5EF4-FFF2-40B4-BE49-F238E27FC236}">
                <a16:creationId xmlns:a16="http://schemas.microsoft.com/office/drawing/2014/main" id="{37856D9D-1679-4228-98B4-0FA8925BD7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2221" y="2891482"/>
            <a:ext cx="4708564" cy="3816174"/>
          </a:xfrm>
          <a:prstGeom prst="rect">
            <a:avLst/>
          </a:prstGeom>
        </p:spPr>
      </p:pic>
      <p:sp>
        <p:nvSpPr>
          <p:cNvPr id="6" name="TextBox 5">
            <a:extLst>
              <a:ext uri="{FF2B5EF4-FFF2-40B4-BE49-F238E27FC236}">
                <a16:creationId xmlns:a16="http://schemas.microsoft.com/office/drawing/2014/main" id="{287DFA67-B3B6-4777-84FA-F52B5922EBD0}"/>
              </a:ext>
            </a:extLst>
          </p:cNvPr>
          <p:cNvSpPr txBox="1"/>
          <p:nvPr/>
        </p:nvSpPr>
        <p:spPr>
          <a:xfrm>
            <a:off x="8618598" y="80832"/>
            <a:ext cx="41931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DJ</a:t>
            </a:r>
          </a:p>
        </p:txBody>
      </p:sp>
    </p:spTree>
    <p:extLst>
      <p:ext uri="{BB962C8B-B14F-4D97-AF65-F5344CB8AC3E}">
        <p14:creationId xmlns:p14="http://schemas.microsoft.com/office/powerpoint/2010/main" val="228918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B499-42A7-4CC9-98E7-0412D3DEE64E}"/>
              </a:ext>
            </a:extLst>
          </p:cNvPr>
          <p:cNvSpPr>
            <a:spLocks noGrp="1"/>
          </p:cNvSpPr>
          <p:nvPr>
            <p:ph type="title"/>
          </p:nvPr>
        </p:nvSpPr>
        <p:spPr>
          <a:xfrm>
            <a:off x="457200" y="76200"/>
            <a:ext cx="8229600" cy="1143000"/>
          </a:xfrm>
        </p:spPr>
        <p:txBody>
          <a:bodyPr>
            <a:noAutofit/>
          </a:bodyPr>
          <a:lstStyle/>
          <a:p>
            <a:r>
              <a:rPr lang="en-US" dirty="0">
                <a:solidFill>
                  <a:srgbClr val="272D41"/>
                </a:solidFill>
              </a:rPr>
              <a:t>Colorado Loan Forgiveness</a:t>
            </a:r>
            <a:endParaRPr lang="en-US" sz="4800" dirty="0">
              <a:solidFill>
                <a:srgbClr val="272D41"/>
              </a:solidFill>
            </a:endParaRPr>
          </a:p>
        </p:txBody>
      </p:sp>
      <p:sp>
        <p:nvSpPr>
          <p:cNvPr id="3" name="Content Placeholder 2">
            <a:extLst>
              <a:ext uri="{FF2B5EF4-FFF2-40B4-BE49-F238E27FC236}">
                <a16:creationId xmlns:a16="http://schemas.microsoft.com/office/drawing/2014/main" id="{B78F10FC-B28C-420E-AE15-B22121EDF0C6}"/>
              </a:ext>
            </a:extLst>
          </p:cNvPr>
          <p:cNvSpPr>
            <a:spLocks noGrp="1"/>
          </p:cNvSpPr>
          <p:nvPr>
            <p:ph idx="1"/>
          </p:nvPr>
        </p:nvSpPr>
        <p:spPr>
          <a:xfrm>
            <a:off x="457200" y="1447800"/>
            <a:ext cx="6858000" cy="5105399"/>
          </a:xfrm>
        </p:spPr>
        <p:txBody>
          <a:bodyPr>
            <a:normAutofit/>
          </a:bodyPr>
          <a:lstStyle/>
          <a:p>
            <a:pPr marL="0" lvl="0" indent="0" eaLnBrk="0" fontAlgn="base" hangingPunct="0">
              <a:spcBef>
                <a:spcPct val="0"/>
              </a:spcBef>
              <a:spcAft>
                <a:spcPct val="0"/>
              </a:spcAft>
              <a:buNone/>
              <a:defRPr/>
            </a:pPr>
            <a:r>
              <a:rPr lang="en-US" altLang="en-US" b="1" dirty="0">
                <a:solidFill>
                  <a:srgbClr val="7030A0"/>
                </a:solidFill>
                <a:latin typeface="Calibri" panose="020F0502020204030204" pitchFamily="34" charset="0"/>
                <a:ea typeface="Calibri" panose="020F0502020204030204" pitchFamily="34" charset="0"/>
                <a:cs typeface="Calibri" panose="020F0502020204030204" pitchFamily="34" charset="0"/>
              </a:rPr>
              <a:t>$5,000 per year for up to 5 years</a:t>
            </a:r>
          </a:p>
          <a:p>
            <a:pPr algn="l">
              <a:buFont typeface="Arial" panose="020B0604020202020204" pitchFamily="34" charset="0"/>
              <a:buChar char="•"/>
            </a:pPr>
            <a:r>
              <a:rPr lang="en-US" sz="1800" b="0" i="0" dirty="0">
                <a:solidFill>
                  <a:srgbClr val="000000"/>
                </a:solidFill>
                <a:effectLst/>
                <a:latin typeface="Trebuchet MS" panose="020B0603020202020204" pitchFamily="34" charset="0"/>
              </a:rPr>
              <a:t>Must currently work in a Colorado public school (preK-12) for the 2021-2022 school year (this includes BOCES and facility schools) as a teacher, administrator, or </a:t>
            </a:r>
            <a:r>
              <a:rPr lang="en-US" sz="1800" b="0" i="0" u="sng" dirty="0">
                <a:solidFill>
                  <a:srgbClr val="0563C1"/>
                </a:solidFill>
                <a:effectLst/>
                <a:latin typeface="Trebuchet MS" panose="020B0603020202020204" pitchFamily="34" charset="0"/>
                <a:hlinkClick r:id="rId3"/>
              </a:rPr>
              <a:t>special service provider</a:t>
            </a:r>
            <a:endParaRPr lang="en-US" b="0" i="0" dirty="0">
              <a:solidFill>
                <a:srgbClr val="000000"/>
              </a:solidFill>
              <a:effectLst/>
              <a:latin typeface="Trebuchet MS" panose="020B0603020202020204" pitchFamily="34" charset="0"/>
            </a:endParaRPr>
          </a:p>
          <a:p>
            <a:pPr algn="l">
              <a:buFont typeface="Arial" panose="020B0604020202020204" pitchFamily="34" charset="0"/>
              <a:buChar char="•"/>
            </a:pPr>
            <a:r>
              <a:rPr lang="en-US" sz="1800" b="0" i="0" dirty="0">
                <a:solidFill>
                  <a:srgbClr val="000000"/>
                </a:solidFill>
                <a:effectLst/>
                <a:latin typeface="Trebuchet MS" panose="020B0603020202020204" pitchFamily="34" charset="0"/>
              </a:rPr>
              <a:t>Must work in an </a:t>
            </a:r>
            <a:r>
              <a:rPr lang="en-US" sz="1800" b="0" i="0" u="sng" dirty="0">
                <a:solidFill>
                  <a:srgbClr val="0563C1"/>
                </a:solidFill>
                <a:effectLst/>
                <a:latin typeface="Trebuchet MS" panose="020B0603020202020204" pitchFamily="34" charset="0"/>
                <a:hlinkClick r:id="rId4"/>
              </a:rPr>
              <a:t>approved rural school/district</a:t>
            </a:r>
            <a:r>
              <a:rPr lang="en-US" sz="1800" b="0" i="0" dirty="0">
                <a:solidFill>
                  <a:srgbClr val="000000"/>
                </a:solidFill>
                <a:effectLst/>
                <a:latin typeface="Trebuchet MS" panose="020B0603020202020204" pitchFamily="34" charset="0"/>
              </a:rPr>
              <a:t> or work in a </a:t>
            </a:r>
            <a:r>
              <a:rPr lang="en-US" sz="1800" b="0" i="0" u="sng" dirty="0">
                <a:solidFill>
                  <a:srgbClr val="0563C1"/>
                </a:solidFill>
                <a:effectLst/>
                <a:latin typeface="Trebuchet MS" panose="020B0603020202020204" pitchFamily="34" charset="0"/>
                <a:hlinkClick r:id="rId5"/>
              </a:rPr>
              <a:t>content-shortage area</a:t>
            </a:r>
            <a:r>
              <a:rPr lang="en-US" sz="1800" b="0" i="0" dirty="0">
                <a:solidFill>
                  <a:srgbClr val="000000"/>
                </a:solidFill>
                <a:effectLst/>
                <a:latin typeface="Trebuchet MS" panose="020B0603020202020204" pitchFamily="34" charset="0"/>
              </a:rPr>
              <a:t> in a non-rural school/district</a:t>
            </a:r>
            <a:endParaRPr lang="en-US" b="0" i="0" dirty="0">
              <a:solidFill>
                <a:srgbClr val="000000"/>
              </a:solidFill>
              <a:effectLst/>
              <a:latin typeface="Trebuchet MS" panose="020B0603020202020204" pitchFamily="34" charset="0"/>
            </a:endParaRPr>
          </a:p>
          <a:p>
            <a:pPr algn="l">
              <a:buFont typeface="Arial" panose="020B0604020202020204" pitchFamily="34" charset="0"/>
              <a:buChar char="•"/>
            </a:pPr>
            <a:r>
              <a:rPr lang="en-US" sz="1800" b="0" i="0" dirty="0">
                <a:solidFill>
                  <a:srgbClr val="000000"/>
                </a:solidFill>
                <a:effectLst/>
                <a:latin typeface="Trebuchet MS" panose="020B0603020202020204" pitchFamily="34" charset="0"/>
              </a:rPr>
              <a:t>Must hold a current </a:t>
            </a:r>
            <a:r>
              <a:rPr lang="en-US" sz="1800" b="0" i="0" u="sng" dirty="0">
                <a:solidFill>
                  <a:srgbClr val="0563C1"/>
                </a:solidFill>
                <a:effectLst/>
                <a:latin typeface="Trebuchet MS" panose="020B0603020202020204" pitchFamily="34" charset="0"/>
                <a:hlinkClick r:id="rId6"/>
              </a:rPr>
              <a:t>Colorado license</a:t>
            </a:r>
            <a:r>
              <a:rPr lang="en-US" sz="1800" b="0" i="0" dirty="0">
                <a:solidFill>
                  <a:srgbClr val="000000"/>
                </a:solidFill>
                <a:effectLst/>
                <a:latin typeface="Trebuchet MS" panose="020B0603020202020204" pitchFamily="34" charset="0"/>
              </a:rPr>
              <a:t>/endorsement for the subject you are teaching/working in</a:t>
            </a:r>
            <a:endParaRPr lang="en-US" b="0" i="0" dirty="0">
              <a:solidFill>
                <a:srgbClr val="000000"/>
              </a:solidFill>
              <a:effectLst/>
              <a:latin typeface="Trebuchet MS" panose="020B0603020202020204" pitchFamily="34" charset="0"/>
            </a:endParaRPr>
          </a:p>
          <a:p>
            <a:pPr algn="l">
              <a:buFont typeface="Arial" panose="020B0604020202020204" pitchFamily="34" charset="0"/>
              <a:buChar char="•"/>
            </a:pPr>
            <a:r>
              <a:rPr lang="en-US" sz="1800" b="0" i="0" dirty="0">
                <a:solidFill>
                  <a:srgbClr val="000000"/>
                </a:solidFill>
                <a:effectLst/>
                <a:latin typeface="Trebuchet MS" panose="020B0603020202020204" pitchFamily="34" charset="0"/>
              </a:rPr>
              <a:t>Student loans must have been incurred during completion of an educator preparation program or from a higher education degree in your qualified subject area   </a:t>
            </a:r>
            <a:endParaRPr lang="en-US" b="0" i="0" dirty="0">
              <a:solidFill>
                <a:srgbClr val="000000"/>
              </a:solidFill>
              <a:effectLst/>
              <a:latin typeface="Trebuchet MS" panose="020B0603020202020204" pitchFamily="34" charset="0"/>
            </a:endParaRPr>
          </a:p>
          <a:p>
            <a:pPr algn="l">
              <a:buFont typeface="Arial" panose="020B0604020202020204" pitchFamily="34" charset="0"/>
              <a:buChar char="•"/>
            </a:pPr>
            <a:r>
              <a:rPr lang="en-US" sz="1800" b="0" i="0" dirty="0">
                <a:solidFill>
                  <a:srgbClr val="000000"/>
                </a:solidFill>
                <a:effectLst/>
                <a:latin typeface="Trebuchet MS" panose="020B0603020202020204" pitchFamily="34" charset="0"/>
              </a:rPr>
              <a:t>First preference will be given to applicants in </a:t>
            </a:r>
            <a:r>
              <a:rPr lang="en-US" sz="1800" b="0" i="0" u="sng" dirty="0">
                <a:solidFill>
                  <a:srgbClr val="0563C1"/>
                </a:solidFill>
                <a:effectLst/>
                <a:latin typeface="Trebuchet MS" panose="020B0603020202020204" pitchFamily="34" charset="0"/>
                <a:hlinkClick r:id="rId4"/>
              </a:rPr>
              <a:t>approved rural schools/districts</a:t>
            </a:r>
            <a:r>
              <a:rPr lang="en-US" sz="1800" b="0" i="0" dirty="0">
                <a:solidFill>
                  <a:srgbClr val="000000"/>
                </a:solidFill>
                <a:effectLst/>
                <a:latin typeface="Trebuchet MS" panose="020B0603020202020204" pitchFamily="34" charset="0"/>
              </a:rPr>
              <a:t>, followed by applicants in </a:t>
            </a:r>
            <a:r>
              <a:rPr lang="en-US" sz="1800" b="0" i="0" u="sng" dirty="0">
                <a:solidFill>
                  <a:srgbClr val="0563C1"/>
                </a:solidFill>
                <a:effectLst/>
                <a:latin typeface="Trebuchet MS" panose="020B0603020202020204" pitchFamily="34" charset="0"/>
                <a:hlinkClick r:id="rId5"/>
              </a:rPr>
              <a:t>content-shortage area</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Trebuchet MS" panose="020B0603020202020204" pitchFamily="34" charset="0"/>
              </a:rPr>
              <a:t>in non-rural schools/districts</a:t>
            </a:r>
            <a:endParaRPr lang="en-US" b="0" i="0" dirty="0">
              <a:solidFill>
                <a:srgbClr val="000000"/>
              </a:solidFill>
              <a:effectLst/>
              <a:latin typeface="Trebuchet MS" panose="020B0603020202020204" pitchFamily="34" charset="0"/>
            </a:endParaRPr>
          </a:p>
          <a:p>
            <a:endParaRPr lang="en-US" dirty="0">
              <a:solidFill>
                <a:schemeClr val="tx1"/>
              </a:solidFill>
              <a:latin typeface="+mj-lt"/>
            </a:endParaRPr>
          </a:p>
        </p:txBody>
      </p:sp>
    </p:spTree>
    <p:extLst>
      <p:ext uri="{BB962C8B-B14F-4D97-AF65-F5344CB8AC3E}">
        <p14:creationId xmlns:p14="http://schemas.microsoft.com/office/powerpoint/2010/main" val="2840067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solidFill>
                  <a:srgbClr val="272D41"/>
                </a:solidFill>
              </a:rPr>
              <a:t>Summary of Teacher Benefits</a:t>
            </a:r>
          </a:p>
        </p:txBody>
      </p:sp>
      <p:sp>
        <p:nvSpPr>
          <p:cNvPr id="3" name="Content Placeholder 2"/>
          <p:cNvSpPr>
            <a:spLocks noGrp="1"/>
          </p:cNvSpPr>
          <p:nvPr>
            <p:ph idx="1"/>
          </p:nvPr>
        </p:nvSpPr>
        <p:spPr>
          <a:xfrm>
            <a:off x="457200" y="1658473"/>
            <a:ext cx="8585200" cy="4666128"/>
          </a:xfrm>
        </p:spPr>
        <p:txBody>
          <a:bodyPr>
            <a:normAutofit/>
          </a:bodyPr>
          <a:lstStyle/>
          <a:p>
            <a:pPr>
              <a:spcAft>
                <a:spcPts val="600"/>
              </a:spcAft>
            </a:pPr>
            <a:r>
              <a:rPr lang="en-US" sz="2400" b="1" i="1" dirty="0">
                <a:solidFill>
                  <a:srgbClr val="272D41"/>
                </a:solidFill>
                <a:latin typeface="Calibri" panose="020F0502020204030204" pitchFamily="34" charset="0"/>
                <a:cs typeface="Calibri" panose="020F0502020204030204" pitchFamily="34" charset="0"/>
              </a:rPr>
              <a:t>Teachers in the United States rate their lives better than all other occupation groups, trailing only physicians.</a:t>
            </a:r>
          </a:p>
          <a:p>
            <a:pPr>
              <a:spcAft>
                <a:spcPts val="600"/>
              </a:spcAft>
            </a:pPr>
            <a:r>
              <a:rPr lang="en-US" sz="2400" dirty="0">
                <a:solidFill>
                  <a:srgbClr val="272D41"/>
                </a:solidFill>
                <a:latin typeface="Calibri" panose="020F0502020204030204" pitchFamily="34" charset="0"/>
                <a:cs typeface="Calibri" panose="020F0502020204030204" pitchFamily="34" charset="0"/>
              </a:rPr>
              <a:t>Starting pay ~$50K (9-month, </a:t>
            </a:r>
            <a:r>
              <a:rPr lang="en-US" sz="2400" u="sng" dirty="0">
                <a:solidFill>
                  <a:srgbClr val="272D41"/>
                </a:solidFill>
                <a:latin typeface="Calibri" panose="020F0502020204030204" pitchFamily="34" charset="0"/>
                <a:cs typeface="Calibri" panose="020F0502020204030204" pitchFamily="34" charset="0"/>
              </a:rPr>
              <a:t>base</a:t>
            </a:r>
            <a:r>
              <a:rPr lang="en-US" sz="2400" dirty="0">
                <a:solidFill>
                  <a:srgbClr val="272D41"/>
                </a:solidFill>
                <a:latin typeface="Calibri" panose="020F0502020204030204" pitchFamily="34" charset="0"/>
                <a:cs typeface="Calibri" panose="020F0502020204030204" pitchFamily="34" charset="0"/>
              </a:rPr>
              <a:t> salary)</a:t>
            </a:r>
            <a:endParaRPr lang="en-US" sz="2400" u="sng" dirty="0">
              <a:solidFill>
                <a:srgbClr val="272D41"/>
              </a:solidFill>
              <a:latin typeface="Calibri" panose="020F0502020204030204" pitchFamily="34" charset="0"/>
              <a:cs typeface="Calibri" panose="020F0502020204030204" pitchFamily="34" charset="0"/>
            </a:endParaRPr>
          </a:p>
          <a:p>
            <a:pPr>
              <a:spcAft>
                <a:spcPts val="600"/>
              </a:spcAft>
            </a:pPr>
            <a:r>
              <a:rPr lang="en-US" sz="2400" dirty="0">
                <a:solidFill>
                  <a:srgbClr val="272D41"/>
                </a:solidFill>
                <a:latin typeface="Calibri" panose="020F0502020204030204" pitchFamily="34" charset="0"/>
                <a:cs typeface="Calibri" panose="020F0502020204030204" pitchFamily="34" charset="0"/>
              </a:rPr>
              <a:t>At year 15, the middle 50% of teachers earn  $64K - $100K (9-month salary)</a:t>
            </a:r>
          </a:p>
          <a:p>
            <a:pPr>
              <a:spcAft>
                <a:spcPts val="600"/>
              </a:spcAft>
            </a:pPr>
            <a:r>
              <a:rPr lang="en-US" sz="2400" dirty="0">
                <a:solidFill>
                  <a:srgbClr val="272D41"/>
                </a:solidFill>
                <a:latin typeface="Calibri" panose="020F0502020204030204" pitchFamily="34" charset="0"/>
                <a:cs typeface="Calibri" panose="020F0502020204030204" pitchFamily="34" charset="0"/>
              </a:rPr>
              <a:t>Retire at age 59 on average with a pension. </a:t>
            </a:r>
          </a:p>
          <a:p>
            <a:pPr>
              <a:spcAft>
                <a:spcPts val="600"/>
              </a:spcAft>
            </a:pPr>
            <a:r>
              <a:rPr lang="en-US" sz="2400" dirty="0">
                <a:solidFill>
                  <a:srgbClr val="272D41"/>
                </a:solidFill>
                <a:latin typeface="Calibri" panose="020F0502020204030204" pitchFamily="34" charset="0"/>
                <a:cs typeface="Calibri" panose="020F0502020204030204" pitchFamily="34" charset="0"/>
              </a:rPr>
              <a:t>There are </a:t>
            </a:r>
            <a:r>
              <a:rPr lang="en-US" sz="2400" b="1" dirty="0">
                <a:solidFill>
                  <a:srgbClr val="272D41"/>
                </a:solidFill>
                <a:latin typeface="Calibri" panose="020F0502020204030204" pitchFamily="34" charset="0"/>
                <a:cs typeface="Calibri" panose="020F0502020204030204" pitchFamily="34" charset="0"/>
              </a:rPr>
              <a:t>student loan forgiveness </a:t>
            </a:r>
            <a:r>
              <a:rPr lang="en-US" sz="2400" dirty="0">
                <a:solidFill>
                  <a:srgbClr val="272D41"/>
                </a:solidFill>
                <a:latin typeface="Calibri" panose="020F0502020204030204" pitchFamily="34" charset="0"/>
                <a:cs typeface="Calibri" panose="020F0502020204030204" pitchFamily="34" charset="0"/>
              </a:rPr>
              <a:t>programs for math and science teachers.</a:t>
            </a:r>
          </a:p>
          <a:p>
            <a:pPr>
              <a:spcAft>
                <a:spcPts val="600"/>
              </a:spcAft>
            </a:pPr>
            <a:r>
              <a:rPr lang="en-US" sz="2400" dirty="0">
                <a:solidFill>
                  <a:srgbClr val="272D41"/>
                </a:solidFill>
                <a:latin typeface="Calibri" panose="020F0502020204030204" pitchFamily="34" charset="0"/>
                <a:cs typeface="Calibri" panose="020F0502020204030204" pitchFamily="34" charset="0"/>
              </a:rPr>
              <a:t>You can get a </a:t>
            </a:r>
            <a:r>
              <a:rPr lang="en-US" sz="2400" b="1" dirty="0">
                <a:solidFill>
                  <a:srgbClr val="272D41"/>
                </a:solidFill>
                <a:latin typeface="Calibri" panose="020F0502020204030204" pitchFamily="34" charset="0"/>
                <a:cs typeface="Calibri" panose="020F0502020204030204" pitchFamily="34" charset="0"/>
              </a:rPr>
              <a:t>job almost anywhere </a:t>
            </a:r>
            <a:r>
              <a:rPr lang="en-US" sz="2400" dirty="0">
                <a:solidFill>
                  <a:srgbClr val="272D41"/>
                </a:solidFill>
                <a:latin typeface="Calibri" panose="020F0502020204030204" pitchFamily="34" charset="0"/>
                <a:cs typeface="Calibri" panose="020F0502020204030204" pitchFamily="34" charset="0"/>
              </a:rPr>
              <a:t>in the </a:t>
            </a:r>
            <a:r>
              <a:rPr lang="en-US" sz="2400" b="1" dirty="0">
                <a:solidFill>
                  <a:srgbClr val="272D41"/>
                </a:solidFill>
                <a:latin typeface="Calibri" panose="020F0502020204030204" pitchFamily="34" charset="0"/>
                <a:cs typeface="Calibri" panose="020F0502020204030204" pitchFamily="34" charset="0"/>
              </a:rPr>
              <a:t>U.S. or abroad </a:t>
            </a:r>
            <a:r>
              <a:rPr lang="en-US" sz="2400" dirty="0">
                <a:solidFill>
                  <a:srgbClr val="272D41"/>
                </a:solidFill>
                <a:latin typeface="Calibri" panose="020F0502020204030204" pitchFamily="34" charset="0"/>
                <a:cs typeface="Calibri" panose="020F0502020204030204" pitchFamily="34" charset="0"/>
              </a:rPr>
              <a:t>as a science or math teacher.</a:t>
            </a:r>
          </a:p>
        </p:txBody>
      </p:sp>
    </p:spTree>
    <p:extLst>
      <p:ext uri="{BB962C8B-B14F-4D97-AF65-F5344CB8AC3E}">
        <p14:creationId xmlns:p14="http://schemas.microsoft.com/office/powerpoint/2010/main" val="191339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1A03A8-EF1D-4ECF-863C-173E8EFF5643}"/>
              </a:ext>
            </a:extLst>
          </p:cNvPr>
          <p:cNvSpPr txBox="1"/>
          <p:nvPr/>
        </p:nvSpPr>
        <p:spPr>
          <a:xfrm>
            <a:off x="540803" y="893064"/>
            <a:ext cx="17815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72D41"/>
                </a:solidFill>
                <a:effectLst/>
                <a:uLnTx/>
                <a:uFillTx/>
                <a:latin typeface="Calibri" panose="020F0502020204030204" pitchFamily="34" charset="0"/>
                <a:ea typeface="+mn-ea"/>
                <a:cs typeface="Calibri" panose="020F0502020204030204" pitchFamily="34" charset="0"/>
                <a:sym typeface="Arial"/>
              </a:rPr>
              <a:t>Did you know…</a:t>
            </a:r>
          </a:p>
        </p:txBody>
      </p:sp>
      <p:sp>
        <p:nvSpPr>
          <p:cNvPr id="8" name="TextBox 7">
            <a:extLst>
              <a:ext uri="{FF2B5EF4-FFF2-40B4-BE49-F238E27FC236}">
                <a16:creationId xmlns:a16="http://schemas.microsoft.com/office/drawing/2014/main" id="{3BA17020-FA1D-42F5-83E0-C4FFC08CF08C}"/>
              </a:ext>
            </a:extLst>
          </p:cNvPr>
          <p:cNvSpPr txBox="1"/>
          <p:nvPr/>
        </p:nvSpPr>
        <p:spPr>
          <a:xfrm>
            <a:off x="2556402" y="893064"/>
            <a:ext cx="5943600"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3F2448"/>
                </a:solidFill>
                <a:effectLst/>
                <a:uLnTx/>
                <a:uFillTx/>
                <a:latin typeface="Calibri" panose="020F0502020204030204" pitchFamily="34" charset="0"/>
                <a:ea typeface="+mn-ea"/>
                <a:cs typeface="Calibri" panose="020F0502020204030204" pitchFamily="34" charset="0"/>
                <a:sym typeface="Arial"/>
              </a:rPr>
              <a:t>Behind every advance in medicine or technology is a teacher who left a lasting impression.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sym typeface="Arial"/>
            </a:endParaRPr>
          </a:p>
        </p:txBody>
      </p:sp>
      <p:sp>
        <p:nvSpPr>
          <p:cNvPr id="4" name="TextBox 3">
            <a:extLst>
              <a:ext uri="{FF2B5EF4-FFF2-40B4-BE49-F238E27FC236}">
                <a16:creationId xmlns:a16="http://schemas.microsoft.com/office/drawing/2014/main" id="{BAB58555-C54A-485D-AD0F-C8D18630EAB6}"/>
              </a:ext>
            </a:extLst>
          </p:cNvPr>
          <p:cNvSpPr txBox="1"/>
          <p:nvPr/>
        </p:nvSpPr>
        <p:spPr>
          <a:xfrm>
            <a:off x="8610600" y="76200"/>
            <a:ext cx="457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DL</a:t>
            </a:r>
          </a:p>
        </p:txBody>
      </p:sp>
      <p:pic>
        <p:nvPicPr>
          <p:cNvPr id="3" name="Picture 2" descr="A picture containing person, indoor&#10;&#10;Description automatically generated">
            <a:extLst>
              <a:ext uri="{FF2B5EF4-FFF2-40B4-BE49-F238E27FC236}">
                <a16:creationId xmlns:a16="http://schemas.microsoft.com/office/drawing/2014/main" id="{A594B719-784B-4C30-B9F4-A279BDEFBA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29" r="16953"/>
          <a:stretch/>
        </p:blipFill>
        <p:spPr>
          <a:xfrm rot="5400000">
            <a:off x="4096825" y="1810826"/>
            <a:ext cx="4564700" cy="5529649"/>
          </a:xfrm>
          <a:prstGeom prst="rect">
            <a:avLst/>
          </a:prstGeom>
        </p:spPr>
      </p:pic>
    </p:spTree>
    <p:extLst>
      <p:ext uri="{BB962C8B-B14F-4D97-AF65-F5344CB8AC3E}">
        <p14:creationId xmlns:p14="http://schemas.microsoft.com/office/powerpoint/2010/main" val="1728931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F2E6-4566-9747-9E9B-690EB21CBF26}"/>
              </a:ext>
            </a:extLst>
          </p:cNvPr>
          <p:cNvSpPr>
            <a:spLocks noGrp="1"/>
          </p:cNvSpPr>
          <p:nvPr>
            <p:ph type="title"/>
          </p:nvPr>
        </p:nvSpPr>
        <p:spPr/>
        <p:txBody>
          <a:bodyPr>
            <a:normAutofit fontScale="90000"/>
          </a:bodyPr>
          <a:lstStyle/>
          <a:p>
            <a:r>
              <a:rPr lang="en-US" dirty="0">
                <a:solidFill>
                  <a:srgbClr val="272D41"/>
                </a:solidFill>
              </a:rPr>
              <a:t>Please complete the post-quiz</a:t>
            </a:r>
          </a:p>
        </p:txBody>
      </p:sp>
      <p:pic>
        <p:nvPicPr>
          <p:cNvPr id="6" name="Google Shape;449;p33">
            <a:extLst>
              <a:ext uri="{FF2B5EF4-FFF2-40B4-BE49-F238E27FC236}">
                <a16:creationId xmlns:a16="http://schemas.microsoft.com/office/drawing/2014/main" id="{F7F2E4E6-84E3-4EBE-82B4-5D53A428DB2E}"/>
              </a:ext>
            </a:extLst>
          </p:cNvPr>
          <p:cNvPicPr preferRelativeResize="0"/>
          <p:nvPr/>
        </p:nvPicPr>
        <p:blipFill rotWithShape="1">
          <a:blip r:embed="rId3">
            <a:alphaModFix/>
          </a:blip>
          <a:srcRect l="29514" t="32754" r="29734" b="61125"/>
          <a:stretch/>
        </p:blipFill>
        <p:spPr>
          <a:xfrm>
            <a:off x="205156" y="5668963"/>
            <a:ext cx="3029071" cy="914399"/>
          </a:xfrm>
          <a:prstGeom prst="rect">
            <a:avLst/>
          </a:prstGeom>
          <a:noFill/>
          <a:ln>
            <a:noFill/>
          </a:ln>
        </p:spPr>
      </p:pic>
      <p:sp>
        <p:nvSpPr>
          <p:cNvPr id="5" name="AutoShape 2">
            <a:extLst>
              <a:ext uri="{FF2B5EF4-FFF2-40B4-BE49-F238E27FC236}">
                <a16:creationId xmlns:a16="http://schemas.microsoft.com/office/drawing/2014/main" id="{88F5661E-8DB2-4D03-B908-AC2E46164D1B}"/>
              </a:ext>
            </a:extLst>
          </p:cNvPr>
          <p:cNvSpPr>
            <a:spLocks noChangeAspect="1" noChangeArrowheads="1"/>
          </p:cNvSpPr>
          <p:nvPr/>
        </p:nvSpPr>
        <p:spPr bwMode="auto">
          <a:xfrm>
            <a:off x="4064794" y="2918224"/>
            <a:ext cx="1014413" cy="10215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AutoShape 4">
            <a:extLst>
              <a:ext uri="{FF2B5EF4-FFF2-40B4-BE49-F238E27FC236}">
                <a16:creationId xmlns:a16="http://schemas.microsoft.com/office/drawing/2014/main" id="{FAEDBB2F-9855-40E5-BC4B-954359A23929}"/>
              </a:ext>
            </a:extLst>
          </p:cNvPr>
          <p:cNvSpPr>
            <a:spLocks noChangeAspect="1" noChangeArrowheads="1"/>
          </p:cNvSpPr>
          <p:nvPr/>
        </p:nvSpPr>
        <p:spPr bwMode="auto">
          <a:xfrm>
            <a:off x="4179094" y="3032524"/>
            <a:ext cx="1014413" cy="10215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92494340-7246-4F68-98DD-D7A4EBFC6D91}"/>
              </a:ext>
            </a:extLst>
          </p:cNvPr>
          <p:cNvSpPr/>
          <p:nvPr/>
        </p:nvSpPr>
        <p:spPr>
          <a:xfrm>
            <a:off x="136920" y="3388871"/>
            <a:ext cx="8686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25B2C"/>
                </a:solidFill>
                <a:effectLst/>
                <a:uLnTx/>
                <a:uFillTx/>
                <a:latin typeface="Arial" panose="020B0604020202020204" pitchFamily="34" charset="0"/>
                <a:ea typeface="Times New Roman" panose="02020603050405020304" pitchFamily="18" charset="0"/>
                <a:cs typeface="+mn-cs"/>
              </a:rPr>
              <a:t>surveymonkey.com/r/GFOStudent</a:t>
            </a:r>
            <a:endParaRPr kumimoji="0" lang="en-US" sz="2800" b="1" i="0" u="none" strike="noStrike" kern="1200" cap="none" spc="0" normalizeH="0" baseline="0" noProof="0" dirty="0">
              <a:ln>
                <a:noFill/>
              </a:ln>
              <a:solidFill>
                <a:srgbClr val="F25B2C"/>
              </a:solidFill>
              <a:effectLst/>
              <a:uLnTx/>
              <a:uFillTx/>
              <a:latin typeface="Arial" panose="020B0604020202020204"/>
              <a:cs typeface="+mn-cs"/>
            </a:endParaRPr>
          </a:p>
        </p:txBody>
      </p:sp>
      <p:pic>
        <p:nvPicPr>
          <p:cNvPr id="10" name="Picture 9" descr="A picture containing qr code&#10;&#10;Description automatically generated">
            <a:extLst>
              <a:ext uri="{FF2B5EF4-FFF2-40B4-BE49-F238E27FC236}">
                <a16:creationId xmlns:a16="http://schemas.microsoft.com/office/drawing/2014/main" id="{CC1099A8-8C56-4428-82DD-BE9927432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2510131"/>
            <a:ext cx="2803920" cy="2803920"/>
          </a:xfrm>
          <a:prstGeom prst="rect">
            <a:avLst/>
          </a:prstGeom>
        </p:spPr>
      </p:pic>
    </p:spTree>
    <p:extLst>
      <p:ext uri="{BB962C8B-B14F-4D97-AF65-F5344CB8AC3E}">
        <p14:creationId xmlns:p14="http://schemas.microsoft.com/office/powerpoint/2010/main" val="3658158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1A19-5A71-41F2-9E1B-17683A199C38}"/>
              </a:ext>
            </a:extLst>
          </p:cNvPr>
          <p:cNvSpPr>
            <a:spLocks noGrp="1"/>
          </p:cNvSpPr>
          <p:nvPr>
            <p:ph type="title"/>
          </p:nvPr>
        </p:nvSpPr>
        <p:spPr>
          <a:xfrm>
            <a:off x="457200" y="399426"/>
            <a:ext cx="8229600" cy="1143000"/>
          </a:xfrm>
        </p:spPr>
        <p:txBody>
          <a:bodyPr>
            <a:normAutofit/>
          </a:bodyPr>
          <a:lstStyle/>
          <a:p>
            <a:r>
              <a:rPr lang="en-US" sz="4800" b="1" dirty="0"/>
              <a:t>Become a Teacher!</a:t>
            </a:r>
            <a:endParaRPr lang="en-US" sz="48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6193F10A-E203-43AF-88A8-17197A8348DE}"/>
              </a:ext>
            </a:extLst>
          </p:cNvPr>
          <p:cNvSpPr>
            <a:spLocks noGrp="1"/>
          </p:cNvSpPr>
          <p:nvPr>
            <p:ph idx="1"/>
          </p:nvPr>
        </p:nvSpPr>
        <p:spPr>
          <a:xfrm>
            <a:off x="381000" y="1752600"/>
            <a:ext cx="8229600" cy="4611351"/>
          </a:xfrm>
        </p:spPr>
        <p:txBody>
          <a:bodyPr>
            <a:normAutofit/>
          </a:bodyPr>
          <a:lstStyle/>
          <a:p>
            <a:pPr marL="0" indent="0">
              <a:buNone/>
            </a:pPr>
            <a:r>
              <a:rPr lang="en-US" sz="2800" b="1" dirty="0">
                <a:solidFill>
                  <a:schemeClr val="tx1"/>
                </a:solidFill>
                <a:latin typeface="Calibri" panose="020F0502020204030204" pitchFamily="34" charset="0"/>
                <a:cs typeface="Calibri" panose="020F0502020204030204" pitchFamily="34" charset="0"/>
              </a:rPr>
              <a:t>Teach@Mines offers:</a:t>
            </a:r>
            <a:endParaRPr lang="en-US" sz="2800" b="1" dirty="0">
              <a:solidFill>
                <a:srgbClr val="F25B2C"/>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2800" dirty="0">
                <a:solidFill>
                  <a:schemeClr val="tx1"/>
                </a:solidFill>
                <a:latin typeface="Calibri" panose="020F0502020204030204" pitchFamily="34" charset="0"/>
                <a:cs typeface="Calibri" panose="020F0502020204030204" pitchFamily="34" charset="0"/>
              </a:rPr>
              <a:t>Courses</a:t>
            </a:r>
          </a:p>
          <a:p>
            <a:pPr lvl="1">
              <a:buFont typeface="Wingdings" panose="05000000000000000000" pitchFamily="2" charset="2"/>
              <a:buChar char="q"/>
            </a:pPr>
            <a:r>
              <a:rPr lang="en-US" sz="2800" dirty="0">
                <a:solidFill>
                  <a:schemeClr val="tx1"/>
                </a:solidFill>
                <a:latin typeface="Calibri" panose="020F0502020204030204" pitchFamily="34" charset="0"/>
                <a:cs typeface="Calibri" panose="020F0502020204030204" pitchFamily="34" charset="0"/>
              </a:rPr>
              <a:t>Advising</a:t>
            </a:r>
          </a:p>
          <a:p>
            <a:pPr lvl="1">
              <a:buFont typeface="Wingdings" panose="05000000000000000000" pitchFamily="2" charset="2"/>
              <a:buChar char="q"/>
            </a:pPr>
            <a:r>
              <a:rPr lang="en-US" sz="2800" dirty="0">
                <a:solidFill>
                  <a:schemeClr val="tx1"/>
                </a:solidFill>
                <a:latin typeface="Calibri" panose="020F0502020204030204" pitchFamily="34" charset="0"/>
                <a:cs typeface="Calibri" panose="020F0502020204030204" pitchFamily="34" charset="0"/>
              </a:rPr>
              <a:t>Teaching Minor (18 credit hours)</a:t>
            </a:r>
            <a:endParaRPr lang="en-US" sz="24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2800" dirty="0">
                <a:solidFill>
                  <a:schemeClr val="tx1"/>
                </a:solidFill>
                <a:latin typeface="Calibri" panose="020F0502020204030204" pitchFamily="34" charset="0"/>
                <a:cs typeface="Calibri" panose="020F0502020204030204" pitchFamily="34" charset="0"/>
              </a:rPr>
              <a:t>BS Engineering w/ STEM Teaching Focus Area</a:t>
            </a:r>
          </a:p>
          <a:p>
            <a:pPr lvl="1">
              <a:buFont typeface="Wingdings" panose="05000000000000000000" pitchFamily="2" charset="2"/>
              <a:buChar char="q"/>
            </a:pPr>
            <a:r>
              <a:rPr lang="en-US" sz="2800" dirty="0">
                <a:solidFill>
                  <a:srgbClr val="000000"/>
                </a:solidFill>
                <a:latin typeface="Calibri" panose="020F0502020204030204" pitchFamily="34" charset="0"/>
                <a:cs typeface="Calibri" panose="020F0502020204030204" pitchFamily="34" charset="0"/>
              </a:rPr>
              <a:t>Licensure with any BS or Licensure with an MS in STEM Education</a:t>
            </a:r>
            <a:endParaRPr lang="en-US" sz="2400" dirty="0">
              <a:solidFill>
                <a:srgbClr val="000000"/>
              </a:solidFill>
              <a:latin typeface="Calibri" panose="020F0502020204030204" pitchFamily="34" charset="0"/>
              <a:cs typeface="Calibri" panose="020F0502020204030204" pitchFamily="34" charset="0"/>
            </a:endParaRPr>
          </a:p>
          <a:p>
            <a:pPr marL="457200" lvl="1" indent="0">
              <a:buNone/>
            </a:pPr>
            <a:endParaRPr lang="en-US"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FEF07BF-05AE-44CC-83A9-5518476FD0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19400" y="5638800"/>
            <a:ext cx="2971800" cy="953835"/>
          </a:xfrm>
          <a:prstGeom prst="rect">
            <a:avLst/>
          </a:prstGeom>
          <a:solidFill>
            <a:srgbClr val="FFFFFF">
              <a:alpha val="37000"/>
            </a:srgbClr>
          </a:solidFill>
        </p:spPr>
      </p:pic>
    </p:spTree>
    <p:extLst>
      <p:ext uri="{BB962C8B-B14F-4D97-AF65-F5344CB8AC3E}">
        <p14:creationId xmlns:p14="http://schemas.microsoft.com/office/powerpoint/2010/main" val="15504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7153B20-9795-40C6-94BA-70E4AA721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001" y="4268887"/>
            <a:ext cx="2265799" cy="2265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492AD81-7A58-4CC1-BD7F-AEA6A91C21EF}"/>
              </a:ext>
            </a:extLst>
          </p:cNvPr>
          <p:cNvSpPr>
            <a:spLocks noGrp="1"/>
          </p:cNvSpPr>
          <p:nvPr>
            <p:ph type="title"/>
          </p:nvPr>
        </p:nvSpPr>
        <p:spPr/>
        <p:txBody>
          <a:bodyPr/>
          <a:lstStyle/>
          <a:p>
            <a:pPr algn="l"/>
            <a:r>
              <a:rPr lang="en-US" b="1" dirty="0">
                <a:latin typeface="Tahoma" panose="020B0604030504040204" pitchFamily="34" charset="0"/>
                <a:ea typeface="Tahoma" panose="020B0604030504040204" pitchFamily="34" charset="0"/>
                <a:cs typeface="Tahoma" panose="020B0604030504040204" pitchFamily="34" charset="0"/>
              </a:rPr>
              <a:t>Teach</a:t>
            </a:r>
            <a:r>
              <a:rPr lang="en-US" b="1" dirty="0">
                <a:solidFill>
                  <a:srgbClr val="EF643E"/>
                </a:solidFill>
                <a:latin typeface="Tahoma" panose="020B0604030504040204" pitchFamily="34" charset="0"/>
                <a:ea typeface="Tahoma" panose="020B0604030504040204" pitchFamily="34" charset="0"/>
                <a:cs typeface="Tahoma" panose="020B0604030504040204" pitchFamily="34" charset="0"/>
              </a:rPr>
              <a:t>@</a:t>
            </a:r>
            <a:r>
              <a:rPr lang="en-US" b="1" dirty="0">
                <a:latin typeface="Tahoma" panose="020B0604030504040204" pitchFamily="34" charset="0"/>
                <a:ea typeface="Tahoma" panose="020B0604030504040204" pitchFamily="34" charset="0"/>
                <a:cs typeface="Tahoma" panose="020B0604030504040204" pitchFamily="34" charset="0"/>
              </a:rPr>
              <a:t>Mines</a:t>
            </a:r>
          </a:p>
        </p:txBody>
      </p:sp>
      <p:sp>
        <p:nvSpPr>
          <p:cNvPr id="3" name="Content Placeholder 2">
            <a:extLst>
              <a:ext uri="{FF2B5EF4-FFF2-40B4-BE49-F238E27FC236}">
                <a16:creationId xmlns:a16="http://schemas.microsoft.com/office/drawing/2014/main" id="{4E988D78-19F1-4DD6-862B-053FFF12562A}"/>
              </a:ext>
            </a:extLst>
          </p:cNvPr>
          <p:cNvSpPr>
            <a:spLocks noGrp="1"/>
          </p:cNvSpPr>
          <p:nvPr>
            <p:ph idx="1"/>
          </p:nvPr>
        </p:nvSpPr>
        <p:spPr>
          <a:xfrm>
            <a:off x="545418" y="2184740"/>
            <a:ext cx="7886700" cy="3544227"/>
          </a:xfrm>
        </p:spPr>
        <p:txBody>
          <a:bodyPr>
            <a:normAutofit fontScale="92500" lnSpcReduction="20000"/>
          </a:bodyPr>
          <a:lstStyle/>
          <a:p>
            <a:pPr marL="0" indent="0">
              <a:buNone/>
            </a:pPr>
            <a:r>
              <a:rPr lang="en-US" sz="2800" b="1" dirty="0">
                <a:solidFill>
                  <a:srgbClr val="EF643E"/>
                </a:solidFill>
                <a:latin typeface="+mn-lt"/>
              </a:rPr>
              <a:t>Website</a:t>
            </a:r>
          </a:p>
          <a:p>
            <a:r>
              <a:rPr lang="en-US" sz="3200" dirty="0"/>
              <a:t>mines.edu/teacherprep/</a:t>
            </a:r>
          </a:p>
          <a:p>
            <a:endParaRPr lang="en-US" dirty="0"/>
          </a:p>
          <a:p>
            <a:endParaRPr lang="en-US" dirty="0"/>
          </a:p>
          <a:p>
            <a:endParaRPr lang="en-US" dirty="0"/>
          </a:p>
          <a:p>
            <a:endParaRPr lang="en-US" dirty="0"/>
          </a:p>
          <a:p>
            <a:pPr marL="0" indent="0">
              <a:buNone/>
            </a:pPr>
            <a:r>
              <a:rPr lang="en-US" sz="2800" b="1" dirty="0">
                <a:solidFill>
                  <a:srgbClr val="EF643E"/>
                </a:solidFill>
                <a:latin typeface="+mn-lt"/>
              </a:rPr>
              <a:t>Advising</a:t>
            </a:r>
          </a:p>
          <a:p>
            <a:r>
              <a:rPr lang="en-US" sz="3100" dirty="0"/>
              <a:t>mines.edu/teacherprep/advising/</a:t>
            </a:r>
          </a:p>
          <a:p>
            <a:endParaRPr lang="en-US" dirty="0"/>
          </a:p>
          <a:p>
            <a:endParaRPr lang="en-US" dirty="0"/>
          </a:p>
          <a:p>
            <a:endParaRPr lang="en-US" dirty="0"/>
          </a:p>
          <a:p>
            <a:endParaRPr lang="en-US" dirty="0"/>
          </a:p>
          <a:p>
            <a:endParaRPr lang="en-US" dirty="0"/>
          </a:p>
          <a:p>
            <a:endParaRPr lang="en-US" dirty="0"/>
          </a:p>
        </p:txBody>
      </p:sp>
      <p:pic>
        <p:nvPicPr>
          <p:cNvPr id="1028" name="Picture 4">
            <a:extLst>
              <a:ext uri="{FF2B5EF4-FFF2-40B4-BE49-F238E27FC236}">
                <a16:creationId xmlns:a16="http://schemas.microsoft.com/office/drawing/2014/main" id="{972822CA-F678-4118-923E-F6D2F2C44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0316" y="1834057"/>
            <a:ext cx="2327168" cy="2327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E4AE122-6F5F-47EE-8460-698DC6C50763}"/>
              </a:ext>
            </a:extLst>
          </p:cNvPr>
          <p:cNvPicPr>
            <a:picLocks noChangeAspect="1"/>
          </p:cNvPicPr>
          <p:nvPr/>
        </p:nvPicPr>
        <p:blipFill>
          <a:blip r:embed="rId5"/>
          <a:stretch>
            <a:fillRect/>
          </a:stretch>
        </p:blipFill>
        <p:spPr>
          <a:xfrm>
            <a:off x="5809114" y="382300"/>
            <a:ext cx="2886651" cy="927676"/>
          </a:xfrm>
          <a:prstGeom prst="rect">
            <a:avLst/>
          </a:prstGeom>
        </p:spPr>
      </p:pic>
    </p:spTree>
    <p:extLst>
      <p:ext uri="{BB962C8B-B14F-4D97-AF65-F5344CB8AC3E}">
        <p14:creationId xmlns:p14="http://schemas.microsoft.com/office/powerpoint/2010/main" val="441529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a room&#10;&#10;Description generated with very high confidence">
            <a:extLst>
              <a:ext uri="{FF2B5EF4-FFF2-40B4-BE49-F238E27FC236}">
                <a16:creationId xmlns:a16="http://schemas.microsoft.com/office/drawing/2014/main" id="{D35F05B8-B0B1-45D7-8AA3-463FDF0D99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555"/>
          <a:stretch/>
        </p:blipFill>
        <p:spPr>
          <a:xfrm>
            <a:off x="213689" y="3276600"/>
            <a:ext cx="6021072" cy="3361765"/>
          </a:xfrm>
          <a:prstGeom prst="rect">
            <a:avLst/>
          </a:prstGeom>
          <a:ln>
            <a:solidFill>
              <a:schemeClr val="tx1"/>
            </a:solidFill>
          </a:ln>
          <a:effectLst>
            <a:outerShdw blurRad="63500" sx="102000" sy="102000" algn="ctr" rotWithShape="0">
              <a:prstClr val="black">
                <a:alpha val="40000"/>
              </a:prstClr>
            </a:outerShdw>
          </a:effectLst>
        </p:spPr>
      </p:pic>
      <p:pic>
        <p:nvPicPr>
          <p:cNvPr id="5" name="Picture 4" descr="A close up of text on a whiteboard&#10;&#10;Description generated with high confidence">
            <a:extLst>
              <a:ext uri="{FF2B5EF4-FFF2-40B4-BE49-F238E27FC236}">
                <a16:creationId xmlns:a16="http://schemas.microsoft.com/office/drawing/2014/main" id="{870CE8F4-C6C4-48FD-8C7D-30773578BE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 t="5555" r="4167" b="6667"/>
          <a:stretch/>
        </p:blipFill>
        <p:spPr>
          <a:xfrm>
            <a:off x="6098881" y="4275435"/>
            <a:ext cx="2831429" cy="2052136"/>
          </a:xfrm>
          <a:prstGeom prst="rect">
            <a:avLst/>
          </a:prstGeom>
          <a:ln>
            <a:solidFill>
              <a:schemeClr val="tx1"/>
            </a:solidFill>
          </a:ln>
          <a:effectLst>
            <a:outerShdw blurRad="63500" sx="102000" sy="102000" algn="ctr" rotWithShape="0">
              <a:prstClr val="black">
                <a:alpha val="40000"/>
              </a:prstClr>
            </a:outerShdw>
          </a:effectLst>
        </p:spPr>
      </p:pic>
      <p:pic>
        <p:nvPicPr>
          <p:cNvPr id="7" name="Picture 6" descr="A picture containing person, indoor&#10;&#10;Description generated with very high confidence">
            <a:extLst>
              <a:ext uri="{FF2B5EF4-FFF2-40B4-BE49-F238E27FC236}">
                <a16:creationId xmlns:a16="http://schemas.microsoft.com/office/drawing/2014/main" id="{669D76D1-4212-4FCE-B614-C16BA2DEE0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222" r="40392" b="2593"/>
          <a:stretch/>
        </p:blipFill>
        <p:spPr>
          <a:xfrm rot="5400000">
            <a:off x="1000425" y="-567100"/>
            <a:ext cx="2904566" cy="4478037"/>
          </a:xfrm>
          <a:prstGeom prst="rect">
            <a:avLst/>
          </a:prstGeom>
          <a:ln>
            <a:solidFill>
              <a:schemeClr val="tx1"/>
            </a:solidFill>
          </a:ln>
          <a:effectLst>
            <a:outerShdw blurRad="63500" sx="102000" sy="102000" algn="ctr" rotWithShape="0">
              <a:prstClr val="black">
                <a:alpha val="40000"/>
              </a:prstClr>
            </a:outerShdw>
          </a:effectLst>
        </p:spPr>
      </p:pic>
      <p:pic>
        <p:nvPicPr>
          <p:cNvPr id="9" name="Picture 8" descr="A group of people standing on top of a picnic table&#10;&#10;Description generated with very high confidence">
            <a:extLst>
              <a:ext uri="{FF2B5EF4-FFF2-40B4-BE49-F238E27FC236}">
                <a16:creationId xmlns:a16="http://schemas.microsoft.com/office/drawing/2014/main" id="{D55E0A7D-83D1-40E3-A197-177006882E5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195" t="5555" r="11193"/>
          <a:stretch/>
        </p:blipFill>
        <p:spPr>
          <a:xfrm>
            <a:off x="4826914" y="219635"/>
            <a:ext cx="4103396" cy="3745007"/>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5695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AFA6A-A896-488F-A0A0-6D5663E6F042}"/>
              </a:ext>
            </a:extLst>
          </p:cNvPr>
          <p:cNvSpPr>
            <a:spLocks noGrp="1"/>
          </p:cNvSpPr>
          <p:nvPr>
            <p:ph type="title"/>
          </p:nvPr>
        </p:nvSpPr>
        <p:spPr>
          <a:xfrm>
            <a:off x="457200" y="304800"/>
            <a:ext cx="8229600" cy="585685"/>
          </a:xfrm>
        </p:spPr>
        <p:txBody>
          <a:bodyPr>
            <a:normAutofit fontScale="90000"/>
          </a:bodyPr>
          <a:lstStyle/>
          <a:p>
            <a:r>
              <a:rPr lang="en-US" dirty="0">
                <a:solidFill>
                  <a:srgbClr val="272D41"/>
                </a:solidFill>
              </a:rPr>
              <a:t>Register your presentation</a:t>
            </a:r>
          </a:p>
        </p:txBody>
      </p:sp>
      <p:sp>
        <p:nvSpPr>
          <p:cNvPr id="5" name="Text Placeholder 2">
            <a:extLst>
              <a:ext uri="{FF2B5EF4-FFF2-40B4-BE49-F238E27FC236}">
                <a16:creationId xmlns:a16="http://schemas.microsoft.com/office/drawing/2014/main" id="{BC65D182-102D-432C-8650-DB805087300F}"/>
              </a:ext>
            </a:extLst>
          </p:cNvPr>
          <p:cNvSpPr txBox="1">
            <a:spLocks/>
          </p:cNvSpPr>
          <p:nvPr/>
        </p:nvSpPr>
        <p:spPr>
          <a:xfrm>
            <a:off x="716631" y="1562856"/>
            <a:ext cx="4580021" cy="3732288"/>
          </a:xfrm>
          <a:prstGeom prst="rect">
            <a:avLst/>
          </a:prstGeom>
          <a:solidFill>
            <a:srgbClr val="272D41"/>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002060"/>
              </a:buClr>
              <a:buSzPts val="3200"/>
              <a:buFont typeface="Arial"/>
              <a:buChar char="•"/>
              <a:defRPr sz="3200" b="0" i="0" u="none" strike="noStrike" cap="none">
                <a:solidFill>
                  <a:srgbClr val="00206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r>
              <a:rPr kumimoji="0" lang="en-US" sz="1800" b="1" i="0" u="none" strike="noStrike" kern="1200" cap="none" spc="0" normalizeH="0" baseline="0" noProof="0" dirty="0">
                <a:ln>
                  <a:noFill/>
                </a:ln>
                <a:solidFill>
                  <a:srgbClr val="F1A653"/>
                </a:solidFill>
                <a:effectLst/>
                <a:uLnTx/>
                <a:uFillTx/>
                <a:latin typeface="Calibri"/>
                <a:cs typeface="Calibri"/>
                <a:sym typeface="Calibri"/>
              </a:rPr>
              <a:t>Become a </a:t>
            </a:r>
            <a:r>
              <a:rPr kumimoji="0" lang="en-US" sz="1800" b="1" i="0" u="none" strike="noStrike" kern="1200" cap="none" spc="0" normalizeH="0" baseline="0" noProof="0" dirty="0">
                <a:ln>
                  <a:noFill/>
                </a:ln>
                <a:solidFill>
                  <a:srgbClr val="F1A653"/>
                </a:solidFill>
                <a:effectLst/>
                <a:uLnTx/>
                <a:uFillTx/>
                <a:latin typeface="Calibri"/>
                <a:cs typeface="Calibri"/>
                <a:sym typeface="Calibri"/>
                <a:hlinkClick r:id="rId2">
                  <a:extLst>
                    <a:ext uri="{A12FA001-AC4F-418D-AE19-62706E023703}">
                      <ahyp:hlinkClr xmlns:ahyp="http://schemas.microsoft.com/office/drawing/2018/hyperlinkcolor" val="tx"/>
                    </a:ext>
                  </a:extLst>
                </a:hlinkClick>
              </a:rPr>
              <a:t>GFO Champion</a:t>
            </a:r>
            <a:r>
              <a:rPr kumimoji="0" lang="en-US" sz="1800" b="1" i="0" u="none" strike="noStrike" kern="1200" cap="none" spc="0" normalizeH="0" baseline="0" noProof="0" dirty="0">
                <a:ln>
                  <a:noFill/>
                </a:ln>
                <a:solidFill>
                  <a:prstClr val="white"/>
                </a:solidFill>
                <a:effectLst/>
                <a:uLnTx/>
                <a:uFillTx/>
                <a:latin typeface="Calibri"/>
                <a:cs typeface="Calibri"/>
                <a:sym typeface="Calibri"/>
              </a:rPr>
              <a:t>!</a:t>
            </a:r>
          </a:p>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r>
              <a:rPr kumimoji="0" lang="en-US" sz="1800" b="0" i="0" u="none" strike="noStrike" kern="1200" cap="none" spc="0" normalizeH="0" baseline="0" noProof="0" dirty="0">
                <a:ln>
                  <a:noFill/>
                </a:ln>
                <a:solidFill>
                  <a:prstClr val="white"/>
                </a:solidFill>
                <a:effectLst/>
                <a:uLnTx/>
                <a:uFillTx/>
                <a:latin typeface="Calibri"/>
                <a:cs typeface="Calibri"/>
                <a:sym typeface="Calibri"/>
              </a:rPr>
              <a:t>This</a:t>
            </a:r>
            <a:r>
              <a:rPr kumimoji="0" lang="en-US" sz="1800" b="1" i="0" u="none" strike="noStrike" kern="1200" cap="none" spc="0" normalizeH="0" baseline="0" noProof="0" dirty="0">
                <a:ln>
                  <a:noFill/>
                </a:ln>
                <a:solidFill>
                  <a:prstClr val="white"/>
                </a:solidFill>
                <a:effectLst/>
                <a:uLnTx/>
                <a:uFillTx/>
                <a:latin typeface="Calibri"/>
                <a:cs typeface="Calibri"/>
                <a:sym typeface="Calibri"/>
              </a:rPr>
              <a:t> </a:t>
            </a:r>
            <a:r>
              <a:rPr kumimoji="0" lang="en-US" sz="1800" b="0" i="0" u="none" strike="noStrike" kern="1200" cap="none" spc="0" normalizeH="0" baseline="0" noProof="0" dirty="0">
                <a:ln>
                  <a:noFill/>
                </a:ln>
                <a:solidFill>
                  <a:prstClr val="white"/>
                </a:solidFill>
                <a:effectLst/>
                <a:uLnTx/>
                <a:uFillTx/>
                <a:latin typeface="Calibri"/>
                <a:cs typeface="Calibri"/>
                <a:sym typeface="Calibri"/>
              </a:rPr>
              <a:t>will allow us to:</a:t>
            </a:r>
          </a:p>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r>
              <a:rPr kumimoji="0" lang="en-US" sz="1800" b="0" i="0" u="none" strike="noStrike" kern="1200" cap="none" spc="0" normalizeH="0" baseline="0" noProof="0" dirty="0">
                <a:ln>
                  <a:noFill/>
                </a:ln>
                <a:solidFill>
                  <a:prstClr val="white"/>
                </a:solidFill>
                <a:effectLst/>
                <a:uLnTx/>
                <a:uFillTx/>
                <a:latin typeface="Calibri"/>
                <a:cs typeface="Calibri"/>
                <a:sym typeface="Calibri"/>
              </a:rPr>
              <a:t>1. Give you credit for the presentation</a:t>
            </a:r>
          </a:p>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r>
              <a:rPr kumimoji="0" lang="en-US" sz="1800" b="0" i="0" u="none" strike="noStrike" kern="1200" cap="none" spc="0" normalizeH="0" baseline="0" noProof="0" dirty="0">
                <a:ln>
                  <a:noFill/>
                </a:ln>
                <a:solidFill>
                  <a:prstClr val="white"/>
                </a:solidFill>
                <a:effectLst/>
                <a:uLnTx/>
                <a:uFillTx/>
                <a:latin typeface="Calibri"/>
                <a:cs typeface="Calibri"/>
                <a:sym typeface="Calibri"/>
              </a:rPr>
              <a:t>2. Place you on our GFO map!</a:t>
            </a:r>
          </a:p>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endParaRPr kumimoji="0" lang="en-US" sz="1800" b="0" i="0" u="none" strike="noStrike" kern="1200" cap="none" spc="0" normalizeH="0" baseline="0" noProof="0" dirty="0">
              <a:ln>
                <a:noFill/>
              </a:ln>
              <a:solidFill>
                <a:prstClr val="white"/>
              </a:solidFill>
              <a:effectLst/>
              <a:uLnTx/>
              <a:uFillTx/>
              <a:latin typeface="Calibri"/>
              <a:cs typeface="Calibri"/>
              <a:sym typeface="Calibri"/>
            </a:endParaRPr>
          </a:p>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endParaRPr kumimoji="0" lang="en-US" sz="1800" b="0" i="0" u="none" strike="noStrike" kern="1200" cap="none" spc="0" normalizeH="0" baseline="0" noProof="0" dirty="0">
              <a:ln>
                <a:noFill/>
              </a:ln>
              <a:solidFill>
                <a:prstClr val="white"/>
              </a:solidFill>
              <a:effectLst/>
              <a:uLnTx/>
              <a:uFillTx/>
              <a:latin typeface="Calibri"/>
              <a:cs typeface="Calibri"/>
              <a:sym typeface="Calibri"/>
            </a:endParaRPr>
          </a:p>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r>
              <a:rPr kumimoji="0" lang="en-US" sz="1800" b="0" i="0" u="none" strike="noStrike" kern="1200" cap="none" spc="0" normalizeH="0" baseline="0" noProof="0" dirty="0">
                <a:ln>
                  <a:noFill/>
                </a:ln>
                <a:solidFill>
                  <a:prstClr val="white"/>
                </a:solidFill>
                <a:effectLst/>
                <a:uLnTx/>
                <a:uFillTx/>
                <a:latin typeface="Calibri"/>
                <a:cs typeface="Calibri"/>
                <a:sym typeface="Calibri"/>
              </a:rPr>
              <a:t>Thank you so much!</a:t>
            </a:r>
          </a:p>
        </p:txBody>
      </p:sp>
      <p:sp>
        <p:nvSpPr>
          <p:cNvPr id="6" name="Rectangle: Rounded Corners 5">
            <a:hlinkClick r:id="rId3"/>
            <a:extLst>
              <a:ext uri="{FF2B5EF4-FFF2-40B4-BE49-F238E27FC236}">
                <a16:creationId xmlns:a16="http://schemas.microsoft.com/office/drawing/2014/main" id="{45E18FBD-D742-4AAA-95BC-95731926FCD3}"/>
              </a:ext>
            </a:extLst>
          </p:cNvPr>
          <p:cNvSpPr/>
          <p:nvPr/>
        </p:nvSpPr>
        <p:spPr>
          <a:xfrm>
            <a:off x="5730741" y="1565872"/>
            <a:ext cx="2696628" cy="926081"/>
          </a:xfrm>
          <a:prstGeom prst="roundRect">
            <a:avLst/>
          </a:prstGeom>
          <a:solidFill>
            <a:srgbClr val="272D41"/>
          </a:solidFill>
          <a:ln>
            <a:solidFill>
              <a:srgbClr val="272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1A653"/>
                </a:solidFill>
                <a:effectLst/>
                <a:uLnTx/>
                <a:uFillTx/>
                <a:latin typeface="Arial" panose="020B0604020202020204"/>
                <a:ea typeface="+mn-ea"/>
                <a:cs typeface="+mn-cs"/>
              </a:rPr>
              <a:t>Register your activity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rPr>
              <a:t>(</a:t>
            </a: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Click Here</a:t>
            </a: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rPr>
              <a:t>)</a:t>
            </a:r>
          </a:p>
        </p:txBody>
      </p:sp>
    </p:spTree>
    <p:extLst>
      <p:ext uri="{BB962C8B-B14F-4D97-AF65-F5344CB8AC3E}">
        <p14:creationId xmlns:p14="http://schemas.microsoft.com/office/powerpoint/2010/main" val="231982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272D41"/>
                </a:solidFill>
                <a:latin typeface="+mj-lt"/>
                <a:cs typeface="Arial" panose="020B0604020202020204" pitchFamily="34" charset="0"/>
              </a:rPr>
              <a:t>Our Mission</a:t>
            </a:r>
          </a:p>
        </p:txBody>
      </p:sp>
      <p:sp>
        <p:nvSpPr>
          <p:cNvPr id="3" name="Content Placeholder 2"/>
          <p:cNvSpPr>
            <a:spLocks noGrp="1"/>
          </p:cNvSpPr>
          <p:nvPr>
            <p:ph idx="1"/>
          </p:nvPr>
        </p:nvSpPr>
        <p:spPr>
          <a:xfrm>
            <a:off x="457200" y="1447800"/>
            <a:ext cx="8229600" cy="4525963"/>
          </a:xfrm>
        </p:spPr>
        <p:txBody>
          <a:bodyPr/>
          <a:lstStyle/>
          <a:p>
            <a:pPr marL="0" indent="0" algn="ctr">
              <a:buNone/>
            </a:pPr>
            <a:r>
              <a:rPr lang="en-US" dirty="0">
                <a:solidFill>
                  <a:schemeClr val="tx1"/>
                </a:solidFill>
                <a:latin typeface="Calibri" panose="020F0502020204030204" pitchFamily="34" charset="0"/>
                <a:cs typeface="Calibri" panose="020F0502020204030204" pitchFamily="34" charset="0"/>
              </a:rPr>
              <a:t>Inspire young minds. Teach science, math, or CS!</a:t>
            </a:r>
          </a:p>
        </p:txBody>
      </p:sp>
      <p:pic>
        <p:nvPicPr>
          <p:cNvPr id="6" name="Picture 5" descr="liquid nitrogen_auto.jpg"/>
          <p:cNvPicPr>
            <a:picLocks noChangeAspect="1"/>
          </p:cNvPicPr>
          <p:nvPr/>
        </p:nvPicPr>
        <p:blipFill>
          <a:blip r:embed="rId3" cstate="print"/>
          <a:stretch>
            <a:fillRect/>
          </a:stretch>
        </p:blipFill>
        <p:spPr>
          <a:xfrm>
            <a:off x="1295399" y="2301240"/>
            <a:ext cx="6415537" cy="4282122"/>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68675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AFA6A-A896-488F-A0A0-6D5663E6F042}"/>
              </a:ext>
            </a:extLst>
          </p:cNvPr>
          <p:cNvSpPr>
            <a:spLocks noGrp="1"/>
          </p:cNvSpPr>
          <p:nvPr>
            <p:ph type="title"/>
          </p:nvPr>
        </p:nvSpPr>
        <p:spPr>
          <a:xfrm>
            <a:off x="457200" y="122238"/>
            <a:ext cx="8229600" cy="585685"/>
          </a:xfrm>
        </p:spPr>
        <p:txBody>
          <a:bodyPr>
            <a:normAutofit fontScale="90000"/>
          </a:bodyPr>
          <a:lstStyle/>
          <a:p>
            <a:r>
              <a:rPr lang="en-US" dirty="0">
                <a:solidFill>
                  <a:srgbClr val="272D41"/>
                </a:solidFill>
              </a:rPr>
              <a:t>Presentation Reflection</a:t>
            </a:r>
          </a:p>
        </p:txBody>
      </p:sp>
      <p:sp>
        <p:nvSpPr>
          <p:cNvPr id="5" name="Text Placeholder 2">
            <a:extLst>
              <a:ext uri="{FF2B5EF4-FFF2-40B4-BE49-F238E27FC236}">
                <a16:creationId xmlns:a16="http://schemas.microsoft.com/office/drawing/2014/main" id="{BC65D182-102D-432C-8650-DB805087300F}"/>
              </a:ext>
            </a:extLst>
          </p:cNvPr>
          <p:cNvSpPr txBox="1">
            <a:spLocks/>
          </p:cNvSpPr>
          <p:nvPr/>
        </p:nvSpPr>
        <p:spPr>
          <a:xfrm>
            <a:off x="457200" y="1082600"/>
            <a:ext cx="3934917" cy="4883485"/>
          </a:xfrm>
          <a:prstGeom prst="rect">
            <a:avLst/>
          </a:prstGeom>
          <a:solidFill>
            <a:srgbClr val="272D41"/>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002060"/>
              </a:buClr>
              <a:buSzPts val="3200"/>
              <a:buFont typeface="Arial"/>
              <a:buChar char="•"/>
              <a:defRPr sz="3200" b="0" i="0" u="none" strike="noStrike" cap="none">
                <a:solidFill>
                  <a:srgbClr val="00206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r>
              <a:rPr kumimoji="0" lang="en-US" sz="1800" b="0" i="0" u="none" strike="noStrike" kern="1200" cap="none" spc="0" normalizeH="0" baseline="0" noProof="0" dirty="0">
                <a:ln>
                  <a:noFill/>
                </a:ln>
                <a:solidFill>
                  <a:prstClr val="white"/>
                </a:solidFill>
                <a:effectLst/>
                <a:uLnTx/>
                <a:uFillTx/>
                <a:latin typeface="Calibri"/>
                <a:cs typeface="Calibri"/>
                <a:sym typeface="Calibri"/>
              </a:rPr>
              <a:t>The presentation reflection form, linked at right, allows you to reflect on your presentation and plan improvements for next time.  </a:t>
            </a:r>
          </a:p>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endParaRPr kumimoji="0" lang="en-US" sz="1800" b="0" i="0" u="none" strike="noStrike" kern="1200" cap="none" spc="0" normalizeH="0" baseline="0" noProof="0" dirty="0">
              <a:ln>
                <a:noFill/>
              </a:ln>
              <a:solidFill>
                <a:prstClr val="white"/>
              </a:solidFill>
              <a:effectLst/>
              <a:uLnTx/>
              <a:uFillTx/>
              <a:latin typeface="Calibri"/>
              <a:cs typeface="Calibri"/>
              <a:sym typeface="Calibri"/>
            </a:endParaRPr>
          </a:p>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r>
              <a:rPr kumimoji="0" lang="en-US" sz="1800" b="0" i="0" u="none" strike="noStrike" kern="1200" cap="none" spc="0" normalizeH="0" baseline="0" noProof="0" dirty="0">
                <a:ln>
                  <a:noFill/>
                </a:ln>
                <a:solidFill>
                  <a:prstClr val="white"/>
                </a:solidFill>
                <a:effectLst/>
                <a:uLnTx/>
                <a:uFillTx/>
                <a:latin typeface="Calibri"/>
                <a:cs typeface="Calibri"/>
                <a:sym typeface="Calibri"/>
              </a:rPr>
              <a:t>We ask that you click the ‘Submit’ button at the bottom of the sheet, or email it to </a:t>
            </a:r>
            <a:r>
              <a:rPr kumimoji="0" lang="en-US" sz="1800" b="0" i="0" u="none" strike="noStrike" kern="1200" cap="none" spc="0" normalizeH="0" baseline="0" noProof="0" dirty="0">
                <a:ln>
                  <a:noFill/>
                </a:ln>
                <a:solidFill>
                  <a:srgbClr val="F1A653"/>
                </a:solidFill>
                <a:effectLst/>
                <a:uLnTx/>
                <a:uFillTx/>
                <a:latin typeface="Calibri"/>
                <a:cs typeface="Calibri"/>
                <a:sym typeface="Calibri"/>
                <a:hlinkClick r:id="rId2">
                  <a:extLst>
                    <a:ext uri="{A12FA001-AC4F-418D-AE19-62706E023703}">
                      <ahyp:hlinkClr xmlns:ahyp="http://schemas.microsoft.com/office/drawing/2018/hyperlinkcolor" val="tx"/>
                    </a:ext>
                  </a:extLst>
                </a:hlinkClick>
              </a:rPr>
              <a:t>info@getthefactsout.org</a:t>
            </a:r>
            <a:r>
              <a:rPr kumimoji="0" lang="en-US" sz="1800" b="0" i="0" u="none" strike="noStrike" kern="1200" cap="none" spc="0" normalizeH="0" baseline="0" noProof="0" dirty="0">
                <a:ln>
                  <a:noFill/>
                </a:ln>
                <a:solidFill>
                  <a:prstClr val="white"/>
                </a:solidFill>
                <a:effectLst/>
                <a:uLnTx/>
                <a:uFillTx/>
                <a:latin typeface="Calibri"/>
                <a:cs typeface="Calibri"/>
                <a:sym typeface="Calibri"/>
              </a:rPr>
              <a:t>. The information on the sheet won’t be used to evaluate individual presentations, but to collect data so that GFO can better support presentations organizers and presenters.   </a:t>
            </a:r>
          </a:p>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endParaRPr kumimoji="0" lang="en-US" sz="1800" b="0" i="0" u="none" strike="noStrike" kern="1200" cap="none" spc="0" normalizeH="0" baseline="0" noProof="0" dirty="0">
              <a:ln>
                <a:noFill/>
              </a:ln>
              <a:solidFill>
                <a:prstClr val="white"/>
              </a:solidFill>
              <a:effectLst/>
              <a:uLnTx/>
              <a:uFillTx/>
              <a:latin typeface="Calibri"/>
              <a:cs typeface="Calibri"/>
              <a:sym typeface="Calibri"/>
            </a:endParaRPr>
          </a:p>
          <a:p>
            <a:pPr marL="25400" marR="0" lvl="0" indent="0" algn="l" defTabSz="914400" rtl="0" eaLnBrk="1" fontAlgn="auto" latinLnBrk="0" hangingPunct="1">
              <a:lnSpc>
                <a:spcPct val="100000"/>
              </a:lnSpc>
              <a:spcBef>
                <a:spcPts val="640"/>
              </a:spcBef>
              <a:spcAft>
                <a:spcPts val="0"/>
              </a:spcAft>
              <a:buClr>
                <a:srgbClr val="002060"/>
              </a:buClr>
              <a:buSzPts val="3200"/>
              <a:buFont typeface="Arial"/>
              <a:buNone/>
              <a:tabLst/>
              <a:defRPr/>
            </a:pPr>
            <a:r>
              <a:rPr kumimoji="0" lang="en-US" sz="1800" b="0" i="0" u="none" strike="noStrike" kern="1200" cap="none" spc="0" normalizeH="0" baseline="0" noProof="0" dirty="0">
                <a:ln>
                  <a:noFill/>
                </a:ln>
                <a:solidFill>
                  <a:prstClr val="white"/>
                </a:solidFill>
                <a:effectLst/>
                <a:uLnTx/>
                <a:uFillTx/>
                <a:latin typeface="Calibri"/>
                <a:cs typeface="Calibri"/>
                <a:sym typeface="Calibri"/>
              </a:rPr>
              <a:t>Thank you so much!</a:t>
            </a:r>
          </a:p>
        </p:txBody>
      </p:sp>
      <p:sp>
        <p:nvSpPr>
          <p:cNvPr id="6" name="Rectangle: Rounded Corners 5">
            <a:hlinkClick r:id="rId3"/>
            <a:extLst>
              <a:ext uri="{FF2B5EF4-FFF2-40B4-BE49-F238E27FC236}">
                <a16:creationId xmlns:a16="http://schemas.microsoft.com/office/drawing/2014/main" id="{45E18FBD-D742-4AAA-95BC-95731926FCD3}"/>
              </a:ext>
            </a:extLst>
          </p:cNvPr>
          <p:cNvSpPr/>
          <p:nvPr/>
        </p:nvSpPr>
        <p:spPr>
          <a:xfrm>
            <a:off x="5490110" y="1082600"/>
            <a:ext cx="2522133" cy="746277"/>
          </a:xfrm>
          <a:prstGeom prst="roundRect">
            <a:avLst/>
          </a:prstGeom>
          <a:solidFill>
            <a:srgbClr val="272D41"/>
          </a:solidFill>
          <a:ln>
            <a:solidFill>
              <a:srgbClr val="272D41">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rPr>
              <a:t>Reflection PDF (Click Here)</a:t>
            </a:r>
          </a:p>
        </p:txBody>
      </p:sp>
      <p:pic>
        <p:nvPicPr>
          <p:cNvPr id="3" name="Picture 2">
            <a:extLst>
              <a:ext uri="{FF2B5EF4-FFF2-40B4-BE49-F238E27FC236}">
                <a16:creationId xmlns:a16="http://schemas.microsoft.com/office/drawing/2014/main" id="{F63C12CC-4642-45FC-9D7F-EDC5A3452C63}"/>
              </a:ext>
            </a:extLst>
          </p:cNvPr>
          <p:cNvPicPr>
            <a:picLocks noChangeAspect="1"/>
          </p:cNvPicPr>
          <p:nvPr/>
        </p:nvPicPr>
        <p:blipFill rotWithShape="1">
          <a:blip r:embed="rId4"/>
          <a:srcRect l="3776" r="3175"/>
          <a:stretch/>
        </p:blipFill>
        <p:spPr>
          <a:xfrm>
            <a:off x="5105400" y="2008681"/>
            <a:ext cx="3324673" cy="4501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495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5DD3-43A4-488D-B19B-D9BBDF5B455F}"/>
              </a:ext>
            </a:extLst>
          </p:cNvPr>
          <p:cNvSpPr>
            <a:spLocks noGrp="1"/>
          </p:cNvSpPr>
          <p:nvPr>
            <p:ph type="title"/>
          </p:nvPr>
        </p:nvSpPr>
        <p:spPr/>
        <p:txBody>
          <a:bodyPr/>
          <a:lstStyle/>
          <a:p>
            <a:pPr algn="l"/>
            <a:r>
              <a:rPr lang="en-US" dirty="0">
                <a:solidFill>
                  <a:srgbClr val="272D41"/>
                </a:solidFill>
              </a:rPr>
              <a:t>Rate your life</a:t>
            </a:r>
          </a:p>
        </p:txBody>
      </p:sp>
      <p:pic>
        <p:nvPicPr>
          <p:cNvPr id="23" name="Picture 2" descr="https://www.researchgate.net/profile/Richard_Sawatzky/publication/41403889/figure/fig2/AS:203177002573832@1425452580488/Quality-of-life-ladder-Notes-Derived-from-Cantrils-self-anchoring-ladder-50-An.png">
            <a:extLst>
              <a:ext uri="{FF2B5EF4-FFF2-40B4-BE49-F238E27FC236}">
                <a16:creationId xmlns:a16="http://schemas.microsoft.com/office/drawing/2014/main" id="{B4BDEF23-6B7C-4176-8435-DDFDED96FE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00" r="29200"/>
          <a:stretch/>
        </p:blipFill>
        <p:spPr bwMode="auto">
          <a:xfrm>
            <a:off x="6671706" y="1257820"/>
            <a:ext cx="1836305" cy="521072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EC63C5B-8934-4F68-AC30-42112568FD25}"/>
              </a:ext>
            </a:extLst>
          </p:cNvPr>
          <p:cNvSpPr txBox="1"/>
          <p:nvPr/>
        </p:nvSpPr>
        <p:spPr>
          <a:xfrm>
            <a:off x="3729014" y="1024183"/>
            <a:ext cx="3182347" cy="830997"/>
          </a:xfrm>
          <a:prstGeom prst="rect">
            <a:avLst/>
          </a:prstGeom>
          <a:noFill/>
        </p:spPr>
        <p:txBody>
          <a:bodyPr wrap="square" rtlCol="0">
            <a:spAutoFit/>
          </a:bodyPr>
          <a:lstStyle/>
          <a:p>
            <a:pPr algn="r"/>
            <a:r>
              <a:rPr lang="en-US" sz="2400" b="1" dirty="0">
                <a:solidFill>
                  <a:srgbClr val="7030A0"/>
                </a:solidFill>
                <a:latin typeface="Calibri" panose="020F0502020204030204" pitchFamily="34" charset="0"/>
                <a:cs typeface="Calibri" panose="020F0502020204030204" pitchFamily="34" charset="0"/>
              </a:rPr>
              <a:t>Best possible</a:t>
            </a:r>
          </a:p>
          <a:p>
            <a:pPr algn="r"/>
            <a:r>
              <a:rPr lang="en-US" sz="2400" b="1" dirty="0">
                <a:solidFill>
                  <a:srgbClr val="7030A0"/>
                </a:solidFill>
                <a:latin typeface="Calibri" panose="020F0502020204030204" pitchFamily="34" charset="0"/>
                <a:cs typeface="Calibri" panose="020F0502020204030204" pitchFamily="34" charset="0"/>
              </a:rPr>
              <a:t>life (10)</a:t>
            </a:r>
          </a:p>
        </p:txBody>
      </p:sp>
      <p:sp>
        <p:nvSpPr>
          <p:cNvPr id="25" name="TextBox 24">
            <a:extLst>
              <a:ext uri="{FF2B5EF4-FFF2-40B4-BE49-F238E27FC236}">
                <a16:creationId xmlns:a16="http://schemas.microsoft.com/office/drawing/2014/main" id="{58E44E11-F388-4978-96B9-65204DE8A4BB}"/>
              </a:ext>
            </a:extLst>
          </p:cNvPr>
          <p:cNvSpPr txBox="1"/>
          <p:nvPr/>
        </p:nvSpPr>
        <p:spPr>
          <a:xfrm>
            <a:off x="2964538" y="5666462"/>
            <a:ext cx="3528379" cy="830997"/>
          </a:xfrm>
          <a:prstGeom prst="rect">
            <a:avLst/>
          </a:prstGeom>
          <a:noFill/>
        </p:spPr>
        <p:txBody>
          <a:bodyPr wrap="square" rtlCol="0">
            <a:spAutoFit/>
          </a:bodyPr>
          <a:lstStyle/>
          <a:p>
            <a:pPr algn="r"/>
            <a:r>
              <a:rPr lang="en-US" sz="2400" b="1" dirty="0">
                <a:solidFill>
                  <a:srgbClr val="7030A0"/>
                </a:solidFill>
                <a:latin typeface="Calibri" panose="020F0502020204030204" pitchFamily="34" charset="0"/>
                <a:cs typeface="Calibri" panose="020F0502020204030204" pitchFamily="34" charset="0"/>
              </a:rPr>
              <a:t>Worst possible</a:t>
            </a:r>
          </a:p>
          <a:p>
            <a:pPr algn="r"/>
            <a:r>
              <a:rPr lang="en-US" sz="2400" b="1" dirty="0">
                <a:solidFill>
                  <a:srgbClr val="7030A0"/>
                </a:solidFill>
                <a:latin typeface="Calibri" panose="020F0502020204030204" pitchFamily="34" charset="0"/>
                <a:cs typeface="Calibri" panose="020F0502020204030204" pitchFamily="34" charset="0"/>
              </a:rPr>
              <a:t>life (0)</a:t>
            </a:r>
          </a:p>
        </p:txBody>
      </p:sp>
      <p:sp>
        <p:nvSpPr>
          <p:cNvPr id="26" name="Rectangle 25">
            <a:extLst>
              <a:ext uri="{FF2B5EF4-FFF2-40B4-BE49-F238E27FC236}">
                <a16:creationId xmlns:a16="http://schemas.microsoft.com/office/drawing/2014/main" id="{EC7255C4-4E61-4BBE-B364-B196B430029F}"/>
              </a:ext>
            </a:extLst>
          </p:cNvPr>
          <p:cNvSpPr/>
          <p:nvPr/>
        </p:nvSpPr>
        <p:spPr>
          <a:xfrm>
            <a:off x="881213" y="2613581"/>
            <a:ext cx="3528379" cy="1815882"/>
          </a:xfrm>
          <a:prstGeom prst="rect">
            <a:avLst/>
          </a:prstGeom>
        </p:spPr>
        <p:txBody>
          <a:bodyPr wrap="square">
            <a:spAutoFit/>
          </a:bodyPr>
          <a:lstStyle/>
          <a:p>
            <a:pPr fontAlgn="base"/>
            <a:r>
              <a:rPr lang="en-US" sz="2800" dirty="0">
                <a:solidFill>
                  <a:srgbClr val="333333"/>
                </a:solidFill>
                <a:latin typeface="Calibri" panose="020F0502020204030204" pitchFamily="34" charset="0"/>
                <a:cs typeface="Calibri" panose="020F0502020204030204" pitchFamily="34" charset="0"/>
              </a:rPr>
              <a:t>On </a:t>
            </a:r>
            <a:r>
              <a:rPr lang="en-US" sz="2800" b="1" dirty="0">
                <a:solidFill>
                  <a:srgbClr val="7030A0"/>
                </a:solidFill>
                <a:latin typeface="Calibri" panose="020F0502020204030204" pitchFamily="34" charset="0"/>
                <a:cs typeface="Calibri" panose="020F0502020204030204" pitchFamily="34" charset="0"/>
              </a:rPr>
              <a:t>which step of the ladder </a:t>
            </a:r>
            <a:r>
              <a:rPr lang="en-US" sz="2800" dirty="0">
                <a:solidFill>
                  <a:srgbClr val="333333"/>
                </a:solidFill>
                <a:latin typeface="Calibri" panose="020F0502020204030204" pitchFamily="34" charset="0"/>
                <a:cs typeface="Calibri" panose="020F0502020204030204" pitchFamily="34" charset="0"/>
              </a:rPr>
              <a:t>would you say you personally feel you stand </a:t>
            </a:r>
            <a:r>
              <a:rPr lang="en-US" sz="2800" dirty="0">
                <a:latin typeface="Calibri" panose="020F0502020204030204" pitchFamily="34" charset="0"/>
                <a:cs typeface="Calibri" panose="020F0502020204030204" pitchFamily="34" charset="0"/>
              </a:rPr>
              <a:t>at this time</a:t>
            </a:r>
            <a:r>
              <a:rPr lang="en-US" sz="2800" dirty="0">
                <a:solidFill>
                  <a:srgbClr val="333333"/>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2637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5DD3-43A4-488D-B19B-D9BBDF5B455F}"/>
              </a:ext>
            </a:extLst>
          </p:cNvPr>
          <p:cNvSpPr>
            <a:spLocks noGrp="1"/>
          </p:cNvSpPr>
          <p:nvPr>
            <p:ph type="title"/>
          </p:nvPr>
        </p:nvSpPr>
        <p:spPr/>
        <p:txBody>
          <a:bodyPr/>
          <a:lstStyle/>
          <a:p>
            <a:pPr algn="l"/>
            <a:r>
              <a:rPr lang="en-US" dirty="0">
                <a:solidFill>
                  <a:srgbClr val="272D41"/>
                </a:solidFill>
              </a:rPr>
              <a:t>Rate your life</a:t>
            </a:r>
          </a:p>
        </p:txBody>
      </p:sp>
      <p:pic>
        <p:nvPicPr>
          <p:cNvPr id="23" name="Picture 2" descr="https://www.researchgate.net/profile/Richard_Sawatzky/publication/41403889/figure/fig2/AS:203177002573832@1425452580488/Quality-of-life-ladder-Notes-Derived-from-Cantrils-self-anchoring-ladder-50-An.png">
            <a:extLst>
              <a:ext uri="{FF2B5EF4-FFF2-40B4-BE49-F238E27FC236}">
                <a16:creationId xmlns:a16="http://schemas.microsoft.com/office/drawing/2014/main" id="{B4BDEF23-6B7C-4176-8435-DDFDED96FE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00" r="29200"/>
          <a:stretch/>
        </p:blipFill>
        <p:spPr bwMode="auto">
          <a:xfrm>
            <a:off x="6671706" y="1257820"/>
            <a:ext cx="1836305" cy="521072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EC63C5B-8934-4F68-AC30-42112568FD25}"/>
              </a:ext>
            </a:extLst>
          </p:cNvPr>
          <p:cNvSpPr txBox="1"/>
          <p:nvPr/>
        </p:nvSpPr>
        <p:spPr>
          <a:xfrm>
            <a:off x="3729014" y="1024183"/>
            <a:ext cx="3182347" cy="830997"/>
          </a:xfrm>
          <a:prstGeom prst="rect">
            <a:avLst/>
          </a:prstGeom>
          <a:noFill/>
        </p:spPr>
        <p:txBody>
          <a:bodyPr wrap="square" rtlCol="0">
            <a:spAutoFit/>
          </a:bodyPr>
          <a:lstStyle/>
          <a:p>
            <a:pPr algn="r"/>
            <a:r>
              <a:rPr lang="en-US" sz="2400" b="1" dirty="0">
                <a:solidFill>
                  <a:srgbClr val="7030A0"/>
                </a:solidFill>
                <a:latin typeface="Calibri" panose="020F0502020204030204" pitchFamily="34" charset="0"/>
                <a:cs typeface="Calibri" panose="020F0502020204030204" pitchFamily="34" charset="0"/>
              </a:rPr>
              <a:t>Best possible</a:t>
            </a:r>
          </a:p>
          <a:p>
            <a:pPr algn="r"/>
            <a:r>
              <a:rPr lang="en-US" sz="2400" b="1" dirty="0">
                <a:solidFill>
                  <a:srgbClr val="7030A0"/>
                </a:solidFill>
                <a:latin typeface="Calibri" panose="020F0502020204030204" pitchFamily="34" charset="0"/>
                <a:cs typeface="Calibri" panose="020F0502020204030204" pitchFamily="34" charset="0"/>
              </a:rPr>
              <a:t>life (10)</a:t>
            </a:r>
          </a:p>
        </p:txBody>
      </p:sp>
      <p:sp>
        <p:nvSpPr>
          <p:cNvPr id="25" name="TextBox 24">
            <a:extLst>
              <a:ext uri="{FF2B5EF4-FFF2-40B4-BE49-F238E27FC236}">
                <a16:creationId xmlns:a16="http://schemas.microsoft.com/office/drawing/2014/main" id="{58E44E11-F388-4978-96B9-65204DE8A4BB}"/>
              </a:ext>
            </a:extLst>
          </p:cNvPr>
          <p:cNvSpPr txBox="1"/>
          <p:nvPr/>
        </p:nvSpPr>
        <p:spPr>
          <a:xfrm>
            <a:off x="2964538" y="5666462"/>
            <a:ext cx="3528379" cy="830997"/>
          </a:xfrm>
          <a:prstGeom prst="rect">
            <a:avLst/>
          </a:prstGeom>
          <a:noFill/>
        </p:spPr>
        <p:txBody>
          <a:bodyPr wrap="square" rtlCol="0">
            <a:spAutoFit/>
          </a:bodyPr>
          <a:lstStyle/>
          <a:p>
            <a:pPr algn="r"/>
            <a:r>
              <a:rPr lang="en-US" sz="2400" b="1" dirty="0">
                <a:solidFill>
                  <a:srgbClr val="7030A0"/>
                </a:solidFill>
                <a:latin typeface="Calibri" panose="020F0502020204030204" pitchFamily="34" charset="0"/>
                <a:cs typeface="Calibri" panose="020F0502020204030204" pitchFamily="34" charset="0"/>
              </a:rPr>
              <a:t>Worst possible</a:t>
            </a:r>
          </a:p>
          <a:p>
            <a:pPr algn="r"/>
            <a:r>
              <a:rPr lang="en-US" sz="2400" b="1" dirty="0">
                <a:solidFill>
                  <a:srgbClr val="7030A0"/>
                </a:solidFill>
                <a:latin typeface="Calibri" panose="020F0502020204030204" pitchFamily="34" charset="0"/>
                <a:cs typeface="Calibri" panose="020F0502020204030204" pitchFamily="34" charset="0"/>
              </a:rPr>
              <a:t>life (0)</a:t>
            </a:r>
          </a:p>
        </p:txBody>
      </p:sp>
      <p:sp>
        <p:nvSpPr>
          <p:cNvPr id="26" name="Rectangle 25">
            <a:extLst>
              <a:ext uri="{FF2B5EF4-FFF2-40B4-BE49-F238E27FC236}">
                <a16:creationId xmlns:a16="http://schemas.microsoft.com/office/drawing/2014/main" id="{EC7255C4-4E61-4BBE-B364-B196B430029F}"/>
              </a:ext>
            </a:extLst>
          </p:cNvPr>
          <p:cNvSpPr/>
          <p:nvPr/>
        </p:nvSpPr>
        <p:spPr>
          <a:xfrm>
            <a:off x="881213" y="2613581"/>
            <a:ext cx="3528379" cy="1815882"/>
          </a:xfrm>
          <a:prstGeom prst="rect">
            <a:avLst/>
          </a:prstGeom>
        </p:spPr>
        <p:txBody>
          <a:bodyPr wrap="square">
            <a:spAutoFit/>
          </a:bodyPr>
          <a:lstStyle/>
          <a:p>
            <a:pPr fontAlgn="base"/>
            <a:r>
              <a:rPr lang="en-US" sz="2800" dirty="0">
                <a:solidFill>
                  <a:srgbClr val="333333"/>
                </a:solidFill>
                <a:latin typeface="Calibri" panose="020F0502020204030204" pitchFamily="34" charset="0"/>
                <a:cs typeface="Calibri" panose="020F0502020204030204" pitchFamily="34" charset="0"/>
              </a:rPr>
              <a:t>On which step to you think you will stand about </a:t>
            </a:r>
            <a:r>
              <a:rPr lang="en-US" sz="2800" b="1" dirty="0">
                <a:solidFill>
                  <a:srgbClr val="7030A0"/>
                </a:solidFill>
                <a:latin typeface="Calibri" panose="020F0502020204030204" pitchFamily="34" charset="0"/>
                <a:cs typeface="Calibri" panose="020F0502020204030204" pitchFamily="34" charset="0"/>
              </a:rPr>
              <a:t>five years from now</a:t>
            </a:r>
            <a:r>
              <a:rPr lang="en-US" sz="2800" dirty="0">
                <a:solidFill>
                  <a:srgbClr val="333333"/>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5401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9149-4DE9-487C-B1A2-4D3FB109F828}"/>
              </a:ext>
            </a:extLst>
          </p:cNvPr>
          <p:cNvSpPr>
            <a:spLocks noGrp="1"/>
          </p:cNvSpPr>
          <p:nvPr>
            <p:ph type="title"/>
          </p:nvPr>
        </p:nvSpPr>
        <p:spPr/>
        <p:txBody>
          <a:bodyPr/>
          <a:lstStyle/>
          <a:p>
            <a:r>
              <a:rPr lang="en-US" dirty="0">
                <a:solidFill>
                  <a:srgbClr val="272D41"/>
                </a:solidFill>
              </a:rPr>
              <a:t>National Survey</a:t>
            </a:r>
          </a:p>
        </p:txBody>
      </p:sp>
      <p:grpSp>
        <p:nvGrpSpPr>
          <p:cNvPr id="4" name="Group 3">
            <a:extLst>
              <a:ext uri="{FF2B5EF4-FFF2-40B4-BE49-F238E27FC236}">
                <a16:creationId xmlns:a16="http://schemas.microsoft.com/office/drawing/2014/main" id="{F7DC4B80-B8C9-4A4D-9D68-EF42DFF31FB6}"/>
              </a:ext>
            </a:extLst>
          </p:cNvPr>
          <p:cNvGrpSpPr/>
          <p:nvPr/>
        </p:nvGrpSpPr>
        <p:grpSpPr>
          <a:xfrm>
            <a:off x="215154" y="2043970"/>
            <a:ext cx="8624046" cy="3671029"/>
            <a:chOff x="626608" y="6068226"/>
            <a:chExt cx="6747938" cy="2774337"/>
          </a:xfrm>
        </p:grpSpPr>
        <p:pic>
          <p:nvPicPr>
            <p:cNvPr id="5" name="Picture 2" descr="https://www.researchgate.net/profile/Richard_Sawatzky/publication/41403889/figure/fig2/AS:203177002573832@1425452580488/Quality-of-life-ladder-Notes-Derived-from-Cantrils-self-anchoring-ladder-50-An.png">
              <a:extLst>
                <a:ext uri="{FF2B5EF4-FFF2-40B4-BE49-F238E27FC236}">
                  <a16:creationId xmlns:a16="http://schemas.microsoft.com/office/drawing/2014/main" id="{1C91A4DF-8E24-4890-BEEB-B92FE69DB4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00" r="29200"/>
            <a:stretch/>
          </p:blipFill>
          <p:spPr bwMode="auto">
            <a:xfrm>
              <a:off x="5177303" y="6296615"/>
              <a:ext cx="827967" cy="25203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09E49F-BF66-44FB-9DEE-372BDFAB06B6}"/>
                </a:ext>
              </a:extLst>
            </p:cNvPr>
            <p:cNvSpPr txBox="1"/>
            <p:nvPr/>
          </p:nvSpPr>
          <p:spPr>
            <a:xfrm>
              <a:off x="3433928" y="6187558"/>
              <a:ext cx="1711812" cy="441937"/>
            </a:xfrm>
            <a:prstGeom prst="rect">
              <a:avLst/>
            </a:prstGeom>
            <a:noFill/>
          </p:spPr>
          <p:txBody>
            <a:bodyPr wrap="square" rtlCol="0">
              <a:spAutoFit/>
            </a:bodyPr>
            <a:lstStyle/>
            <a:p>
              <a:pPr algn="r"/>
              <a:r>
                <a:rPr lang="en-US" sz="1600" b="1" dirty="0">
                  <a:solidFill>
                    <a:srgbClr val="7030A0"/>
                  </a:solidFill>
                  <a:latin typeface="Calibri" panose="020F0502020204030204" pitchFamily="34" charset="0"/>
                  <a:cs typeface="Calibri" panose="020F0502020204030204" pitchFamily="34" charset="0"/>
                </a:rPr>
                <a:t>Best possible</a:t>
              </a:r>
            </a:p>
            <a:p>
              <a:pPr algn="r"/>
              <a:r>
                <a:rPr lang="en-US" sz="1600" b="1" dirty="0">
                  <a:solidFill>
                    <a:srgbClr val="7030A0"/>
                  </a:solidFill>
                  <a:latin typeface="Calibri" panose="020F0502020204030204" pitchFamily="34" charset="0"/>
                  <a:cs typeface="Calibri" panose="020F0502020204030204" pitchFamily="34" charset="0"/>
                </a:rPr>
                <a:t>life </a:t>
              </a:r>
              <a:r>
                <a:rPr lang="en-US" sz="1400" b="1" dirty="0">
                  <a:solidFill>
                    <a:srgbClr val="7030A0"/>
                  </a:solidFill>
                  <a:latin typeface="Calibri" panose="020F0502020204030204" pitchFamily="34" charset="0"/>
                  <a:cs typeface="Calibri" panose="020F0502020204030204" pitchFamily="34" charset="0"/>
                </a:rPr>
                <a:t>(10)</a:t>
              </a:r>
            </a:p>
          </p:txBody>
        </p:sp>
        <p:sp>
          <p:nvSpPr>
            <p:cNvPr id="7" name="TextBox 6">
              <a:extLst>
                <a:ext uri="{FF2B5EF4-FFF2-40B4-BE49-F238E27FC236}">
                  <a16:creationId xmlns:a16="http://schemas.microsoft.com/office/drawing/2014/main" id="{016EB142-EE35-4964-AFE3-F0785BECC5D6}"/>
                </a:ext>
              </a:extLst>
            </p:cNvPr>
            <p:cNvSpPr txBox="1"/>
            <p:nvPr/>
          </p:nvSpPr>
          <p:spPr>
            <a:xfrm>
              <a:off x="3347987" y="8349770"/>
              <a:ext cx="1855122" cy="441937"/>
            </a:xfrm>
            <a:prstGeom prst="rect">
              <a:avLst/>
            </a:prstGeom>
            <a:noFill/>
          </p:spPr>
          <p:txBody>
            <a:bodyPr wrap="square" rtlCol="0">
              <a:spAutoFit/>
            </a:bodyPr>
            <a:lstStyle/>
            <a:p>
              <a:pPr algn="r"/>
              <a:r>
                <a:rPr lang="en-US" sz="1600" b="1" dirty="0">
                  <a:solidFill>
                    <a:srgbClr val="7030A0"/>
                  </a:solidFill>
                  <a:latin typeface="Calibri" panose="020F0502020204030204" pitchFamily="34" charset="0"/>
                  <a:cs typeface="Calibri" panose="020F0502020204030204" pitchFamily="34" charset="0"/>
                </a:rPr>
                <a:t>Worst possible</a:t>
              </a:r>
            </a:p>
            <a:p>
              <a:pPr algn="r"/>
              <a:r>
                <a:rPr lang="en-US" sz="1600" b="1" dirty="0">
                  <a:solidFill>
                    <a:srgbClr val="7030A0"/>
                  </a:solidFill>
                  <a:latin typeface="Calibri" panose="020F0502020204030204" pitchFamily="34" charset="0"/>
                  <a:cs typeface="Calibri" panose="020F0502020204030204" pitchFamily="34" charset="0"/>
                </a:rPr>
                <a:t>life </a:t>
              </a:r>
              <a:r>
                <a:rPr lang="en-US" sz="1400" b="1" dirty="0">
                  <a:solidFill>
                    <a:srgbClr val="7030A0"/>
                  </a:solidFill>
                  <a:latin typeface="Calibri" panose="020F0502020204030204" pitchFamily="34" charset="0"/>
                  <a:cs typeface="Calibri" panose="020F0502020204030204" pitchFamily="34" charset="0"/>
                </a:rPr>
                <a:t>(0)</a:t>
              </a:r>
            </a:p>
          </p:txBody>
        </p:sp>
        <p:sp>
          <p:nvSpPr>
            <p:cNvPr id="8" name="Oval 7">
              <a:extLst>
                <a:ext uri="{FF2B5EF4-FFF2-40B4-BE49-F238E27FC236}">
                  <a16:creationId xmlns:a16="http://schemas.microsoft.com/office/drawing/2014/main" id="{94FA9F4D-2B82-4C3B-AA1D-D9EF536D5A97}"/>
                </a:ext>
              </a:extLst>
            </p:cNvPr>
            <p:cNvSpPr/>
            <p:nvPr/>
          </p:nvSpPr>
          <p:spPr>
            <a:xfrm>
              <a:off x="917324" y="6539864"/>
              <a:ext cx="623482" cy="655532"/>
            </a:xfrm>
            <a:prstGeom prst="ellipse">
              <a:avLst/>
            </a:prstGeom>
            <a:solidFill>
              <a:srgbClr val="7030A0">
                <a:alpha val="55000"/>
              </a:srgbClr>
            </a:solidFill>
            <a:ln>
              <a:solidFill>
                <a:srgbClr val="7030A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lt1">
                      <a:alpha val="71000"/>
                    </a:schemeClr>
                  </a:solidFill>
                  <a:latin typeface="Arial" panose="020B0604020202020204" pitchFamily="34" charset="0"/>
                  <a:cs typeface="Arial" panose="020B0604020202020204" pitchFamily="34" charset="0"/>
                </a:rPr>
                <a:t>Q1</a:t>
              </a:r>
            </a:p>
          </p:txBody>
        </p:sp>
        <p:sp>
          <p:nvSpPr>
            <p:cNvPr id="9" name="Oval 8">
              <a:extLst>
                <a:ext uri="{FF2B5EF4-FFF2-40B4-BE49-F238E27FC236}">
                  <a16:creationId xmlns:a16="http://schemas.microsoft.com/office/drawing/2014/main" id="{8801104A-325D-4585-8C16-BCB7F0A69E0B}"/>
                </a:ext>
              </a:extLst>
            </p:cNvPr>
            <p:cNvSpPr/>
            <p:nvPr/>
          </p:nvSpPr>
          <p:spPr>
            <a:xfrm>
              <a:off x="938954" y="7644507"/>
              <a:ext cx="623482" cy="643011"/>
            </a:xfrm>
            <a:prstGeom prst="ellipse">
              <a:avLst/>
            </a:prstGeom>
            <a:solidFill>
              <a:srgbClr val="7030A0">
                <a:alpha val="55000"/>
              </a:srgbClr>
            </a:solidFill>
            <a:ln>
              <a:solidFill>
                <a:srgbClr val="7030A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lt1">
                      <a:alpha val="71000"/>
                    </a:schemeClr>
                  </a:solidFill>
                  <a:latin typeface="Arial" panose="020B0604020202020204" pitchFamily="34" charset="0"/>
                  <a:cs typeface="Arial" panose="020B0604020202020204" pitchFamily="34" charset="0"/>
                </a:rPr>
                <a:t>Q2</a:t>
              </a:r>
            </a:p>
            <a:p>
              <a:pPr algn="ctr"/>
              <a:endParaRPr lang="en-US" sz="100" b="1" dirty="0">
                <a:solidFill>
                  <a:schemeClr val="lt1">
                    <a:alpha val="50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882795C-6583-4E62-B22B-DC179F320645}"/>
                </a:ext>
              </a:extLst>
            </p:cNvPr>
            <p:cNvSpPr/>
            <p:nvPr/>
          </p:nvSpPr>
          <p:spPr>
            <a:xfrm>
              <a:off x="1592099" y="6415338"/>
              <a:ext cx="2189366" cy="1000173"/>
            </a:xfrm>
            <a:prstGeom prst="rect">
              <a:avLst/>
            </a:prstGeom>
          </p:spPr>
          <p:txBody>
            <a:bodyPr wrap="square">
              <a:spAutoFit/>
            </a:bodyPr>
            <a:lstStyle/>
            <a:p>
              <a:pPr fontAlgn="base"/>
              <a:r>
                <a:rPr lang="en-US" sz="2000" dirty="0">
                  <a:solidFill>
                    <a:srgbClr val="333333"/>
                  </a:solidFill>
                  <a:latin typeface="Calibri" panose="020F0502020204030204" pitchFamily="34" charset="0"/>
                  <a:cs typeface="Calibri" panose="020F0502020204030204" pitchFamily="34" charset="0"/>
                </a:rPr>
                <a:t>On </a:t>
              </a:r>
              <a:r>
                <a:rPr lang="en-US" sz="2000" b="1" dirty="0">
                  <a:solidFill>
                    <a:srgbClr val="7030A0"/>
                  </a:solidFill>
                  <a:latin typeface="Calibri" panose="020F0502020204030204" pitchFamily="34" charset="0"/>
                  <a:cs typeface="Calibri" panose="020F0502020204030204" pitchFamily="34" charset="0"/>
                </a:rPr>
                <a:t>which step of the ladder </a:t>
              </a:r>
              <a:r>
                <a:rPr lang="en-US" sz="2000" dirty="0">
                  <a:solidFill>
                    <a:srgbClr val="333333"/>
                  </a:solidFill>
                  <a:latin typeface="Calibri" panose="020F0502020204030204" pitchFamily="34" charset="0"/>
                  <a:cs typeface="Calibri" panose="020F0502020204030204" pitchFamily="34" charset="0"/>
                </a:rPr>
                <a:t>would you say you personally feel you stand </a:t>
              </a:r>
              <a:r>
                <a:rPr lang="en-US" sz="2000" dirty="0">
                  <a:latin typeface="Calibri" panose="020F0502020204030204" pitchFamily="34" charset="0"/>
                  <a:cs typeface="Calibri" panose="020F0502020204030204" pitchFamily="34" charset="0"/>
                </a:rPr>
                <a:t>at this time</a:t>
              </a:r>
              <a:r>
                <a:rPr lang="en-US" sz="2000" dirty="0">
                  <a:solidFill>
                    <a:srgbClr val="333333"/>
                  </a:solidFill>
                  <a:latin typeface="Calibri" panose="020F0502020204030204" pitchFamily="34" charset="0"/>
                  <a:cs typeface="Calibri" panose="020F0502020204030204" pitchFamily="34" charset="0"/>
                </a:rPr>
                <a:t>?</a:t>
              </a:r>
            </a:p>
          </p:txBody>
        </p:sp>
        <p:sp>
          <p:nvSpPr>
            <p:cNvPr id="11" name="Rectangle 10">
              <a:extLst>
                <a:ext uri="{FF2B5EF4-FFF2-40B4-BE49-F238E27FC236}">
                  <a16:creationId xmlns:a16="http://schemas.microsoft.com/office/drawing/2014/main" id="{F0389788-48E7-4FD4-A52D-9490E9CE8074}"/>
                </a:ext>
              </a:extLst>
            </p:cNvPr>
            <p:cNvSpPr/>
            <p:nvPr/>
          </p:nvSpPr>
          <p:spPr>
            <a:xfrm>
              <a:off x="1607789" y="7641984"/>
              <a:ext cx="2308613" cy="767575"/>
            </a:xfrm>
            <a:prstGeom prst="rect">
              <a:avLst/>
            </a:prstGeom>
          </p:spPr>
          <p:txBody>
            <a:bodyPr wrap="square">
              <a:spAutoFit/>
            </a:bodyPr>
            <a:lstStyle/>
            <a:p>
              <a:pPr fontAlgn="base"/>
              <a:r>
                <a:rPr lang="en-US" sz="2000" dirty="0">
                  <a:solidFill>
                    <a:srgbClr val="333333"/>
                  </a:solidFill>
                  <a:latin typeface="Calibri" panose="020F0502020204030204" pitchFamily="34" charset="0"/>
                  <a:cs typeface="Calibri" panose="020F0502020204030204" pitchFamily="34" charset="0"/>
                </a:rPr>
                <a:t>On which step do you think you will stand </a:t>
              </a:r>
              <a:r>
                <a:rPr lang="en-US" sz="2000" dirty="0">
                  <a:latin typeface="Calibri" panose="020F0502020204030204" pitchFamily="34" charset="0"/>
                  <a:cs typeface="Calibri" panose="020F0502020204030204" pitchFamily="34" charset="0"/>
                </a:rPr>
                <a:t>about</a:t>
              </a:r>
              <a:r>
                <a:rPr lang="en-US" sz="2000" b="1" dirty="0">
                  <a:solidFill>
                    <a:srgbClr val="7030A0"/>
                  </a:solidFill>
                  <a:latin typeface="Calibri" panose="020F0502020204030204" pitchFamily="34" charset="0"/>
                  <a:cs typeface="Calibri" panose="020F0502020204030204" pitchFamily="34" charset="0"/>
                </a:rPr>
                <a:t> five years from now</a:t>
              </a:r>
              <a:r>
                <a:rPr lang="en-US" sz="2000" dirty="0">
                  <a:solidFill>
                    <a:srgbClr val="333333"/>
                  </a:solidFill>
                  <a:latin typeface="Calibri" panose="020F0502020204030204" pitchFamily="34" charset="0"/>
                  <a:cs typeface="Calibri" panose="020F0502020204030204" pitchFamily="34" charset="0"/>
                </a:rPr>
                <a:t>?</a:t>
              </a:r>
            </a:p>
          </p:txBody>
        </p:sp>
        <p:sp>
          <p:nvSpPr>
            <p:cNvPr id="12" name="Rectangle 11">
              <a:extLst>
                <a:ext uri="{FF2B5EF4-FFF2-40B4-BE49-F238E27FC236}">
                  <a16:creationId xmlns:a16="http://schemas.microsoft.com/office/drawing/2014/main" id="{DA86705A-3319-4011-B094-62E2025D0D21}"/>
                </a:ext>
              </a:extLst>
            </p:cNvPr>
            <p:cNvSpPr/>
            <p:nvPr/>
          </p:nvSpPr>
          <p:spPr>
            <a:xfrm rot="16200000">
              <a:off x="-559399" y="7379556"/>
              <a:ext cx="2649014" cy="276999"/>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The </a:t>
              </a:r>
              <a:r>
                <a:rPr lang="en-US" sz="1200" b="1" dirty="0" err="1">
                  <a:latin typeface="Arial" panose="020B0604020202020204" pitchFamily="34" charset="0"/>
                  <a:cs typeface="Arial" panose="020B0604020202020204" pitchFamily="34" charset="0"/>
                </a:rPr>
                <a:t>Cantril</a:t>
              </a:r>
              <a:r>
                <a:rPr lang="en-US" sz="1200" b="1" dirty="0">
                  <a:latin typeface="Arial" panose="020B0604020202020204" pitchFamily="34" charset="0"/>
                  <a:cs typeface="Arial" panose="020B0604020202020204" pitchFamily="34" charset="0"/>
                </a:rPr>
                <a:t> Self-Anchoring Scale</a:t>
              </a:r>
              <a:r>
                <a:rPr lang="en-US" sz="1200" b="1" baseline="30000" dirty="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EFC3120-6AAE-4650-84DE-A08A80CF1242}"/>
                </a:ext>
              </a:extLst>
            </p:cNvPr>
            <p:cNvSpPr txBox="1"/>
            <p:nvPr/>
          </p:nvSpPr>
          <p:spPr>
            <a:xfrm>
              <a:off x="6381315" y="6068226"/>
              <a:ext cx="490424" cy="348898"/>
            </a:xfrm>
            <a:prstGeom prst="rect">
              <a:avLst/>
            </a:prstGeom>
            <a:noFill/>
          </p:spPr>
          <p:txBody>
            <a:bodyPr wrap="none" rtlCol="0">
              <a:spAutoFit/>
            </a:bodyPr>
            <a:lstStyle/>
            <a:p>
              <a:pPr algn="r"/>
              <a:r>
                <a:rPr lang="en-US" sz="2400" i="1" dirty="0">
                  <a:latin typeface="Calibri" panose="020F0502020204030204" pitchFamily="34" charset="0"/>
                  <a:cs typeface="Calibri" panose="020F0502020204030204" pitchFamily="34" charset="0"/>
                </a:rPr>
                <a:t>Top</a:t>
              </a:r>
            </a:p>
          </p:txBody>
        </p:sp>
        <p:sp>
          <p:nvSpPr>
            <p:cNvPr id="14" name="TextBox 13">
              <a:extLst>
                <a:ext uri="{FF2B5EF4-FFF2-40B4-BE49-F238E27FC236}">
                  <a16:creationId xmlns:a16="http://schemas.microsoft.com/office/drawing/2014/main" id="{0618E047-53D0-4758-BD0E-EC39096252E3}"/>
                </a:ext>
              </a:extLst>
            </p:cNvPr>
            <p:cNvSpPr txBox="1"/>
            <p:nvPr/>
          </p:nvSpPr>
          <p:spPr>
            <a:xfrm>
              <a:off x="6282274" y="8334476"/>
              <a:ext cx="869517" cy="348898"/>
            </a:xfrm>
            <a:prstGeom prst="rect">
              <a:avLst/>
            </a:prstGeom>
            <a:noFill/>
          </p:spPr>
          <p:txBody>
            <a:bodyPr wrap="none" rtlCol="0">
              <a:spAutoFit/>
            </a:bodyPr>
            <a:lstStyle/>
            <a:p>
              <a:pPr algn="r"/>
              <a:r>
                <a:rPr lang="en-US" sz="2400" i="1" dirty="0">
                  <a:latin typeface="Calibri" panose="020F0502020204030204" pitchFamily="34" charset="0"/>
                  <a:cs typeface="Calibri" panose="020F0502020204030204" pitchFamily="34" charset="0"/>
                </a:rPr>
                <a:t>Bottom</a:t>
              </a:r>
            </a:p>
          </p:txBody>
        </p:sp>
        <p:cxnSp>
          <p:nvCxnSpPr>
            <p:cNvPr id="15" name="Straight Connector 14">
              <a:extLst>
                <a:ext uri="{FF2B5EF4-FFF2-40B4-BE49-F238E27FC236}">
                  <a16:creationId xmlns:a16="http://schemas.microsoft.com/office/drawing/2014/main" id="{8ED813BC-D012-4A3D-B46F-EF32418E0131}"/>
                </a:ext>
              </a:extLst>
            </p:cNvPr>
            <p:cNvCxnSpPr>
              <a:cxnSpLocks/>
            </p:cNvCxnSpPr>
            <p:nvPr/>
          </p:nvCxnSpPr>
          <p:spPr>
            <a:xfrm flipV="1">
              <a:off x="6183639" y="7031826"/>
              <a:ext cx="1125511" cy="7313"/>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2C9F8E-6E56-431B-B3D7-325AC8E4429A}"/>
                </a:ext>
              </a:extLst>
            </p:cNvPr>
            <p:cNvCxnSpPr>
              <a:cxnSpLocks/>
            </p:cNvCxnSpPr>
            <p:nvPr/>
          </p:nvCxnSpPr>
          <p:spPr>
            <a:xfrm>
              <a:off x="6129789" y="7712401"/>
              <a:ext cx="124475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29C50C-C10F-4700-AD7F-AC547627FC19}"/>
                </a:ext>
              </a:extLst>
            </p:cNvPr>
            <p:cNvCxnSpPr>
              <a:cxnSpLocks/>
            </p:cNvCxnSpPr>
            <p:nvPr/>
          </p:nvCxnSpPr>
          <p:spPr>
            <a:xfrm>
              <a:off x="7286128" y="6496730"/>
              <a:ext cx="0" cy="551206"/>
            </a:xfrm>
            <a:prstGeom prst="line">
              <a:avLst/>
            </a:prstGeom>
            <a:ln w="38100">
              <a:solidFill>
                <a:schemeClr val="bg1">
                  <a:lumMod val="50000"/>
                </a:schemeClr>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BFC02E-1EDA-4219-86F1-785EFA145388}"/>
                </a:ext>
              </a:extLst>
            </p:cNvPr>
            <p:cNvCxnSpPr>
              <a:cxnSpLocks/>
            </p:cNvCxnSpPr>
            <p:nvPr/>
          </p:nvCxnSpPr>
          <p:spPr>
            <a:xfrm flipV="1">
              <a:off x="7374546" y="7712401"/>
              <a:ext cx="0" cy="575118"/>
            </a:xfrm>
            <a:prstGeom prst="line">
              <a:avLst/>
            </a:prstGeom>
            <a:ln w="38100">
              <a:solidFill>
                <a:schemeClr val="bg1">
                  <a:lumMod val="50000"/>
                </a:schemeClr>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4FCEEA-E5A6-414D-8487-BDFB1D71D8D3}"/>
                </a:ext>
              </a:extLst>
            </p:cNvPr>
            <p:cNvSpPr/>
            <p:nvPr/>
          </p:nvSpPr>
          <p:spPr>
            <a:xfrm>
              <a:off x="6395135" y="7224581"/>
              <a:ext cx="824313" cy="348898"/>
            </a:xfrm>
            <a:prstGeom prst="rect">
              <a:avLst/>
            </a:prstGeom>
          </p:spPr>
          <p:txBody>
            <a:bodyPr wrap="none">
              <a:spAutoFit/>
            </a:bodyPr>
            <a:lstStyle/>
            <a:p>
              <a:r>
                <a:rPr lang="en-US" sz="2400" i="1" dirty="0">
                  <a:latin typeface="Calibri" panose="020F0502020204030204" pitchFamily="34" charset="0"/>
                  <a:cs typeface="Calibri" panose="020F0502020204030204" pitchFamily="34" charset="0"/>
                </a:rPr>
                <a:t>Middle</a:t>
              </a:r>
            </a:p>
          </p:txBody>
        </p:sp>
        <p:sp>
          <p:nvSpPr>
            <p:cNvPr id="20" name="TextBox 19">
              <a:extLst>
                <a:ext uri="{FF2B5EF4-FFF2-40B4-BE49-F238E27FC236}">
                  <a16:creationId xmlns:a16="http://schemas.microsoft.com/office/drawing/2014/main" id="{E7DD70C6-1694-4D49-BC05-29F44808BB4B}"/>
                </a:ext>
              </a:extLst>
            </p:cNvPr>
            <p:cNvSpPr txBox="1"/>
            <p:nvPr/>
          </p:nvSpPr>
          <p:spPr>
            <a:xfrm>
              <a:off x="5764725" y="6383457"/>
              <a:ext cx="1505036" cy="697796"/>
            </a:xfrm>
            <a:prstGeom prst="rect">
              <a:avLst/>
            </a:prstGeom>
            <a:noFill/>
          </p:spPr>
          <p:txBody>
            <a:bodyPr wrap="square" rtlCol="0">
              <a:spAutoFit/>
            </a:bodyPr>
            <a:lstStyle/>
            <a:p>
              <a:pPr algn="r"/>
              <a:r>
                <a:rPr lang="en-US" dirty="0">
                  <a:latin typeface="Calibri" panose="020F0502020204030204" pitchFamily="34" charset="0"/>
                  <a:cs typeface="Calibri" panose="020F0502020204030204" pitchFamily="34" charset="0"/>
                </a:rPr>
                <a:t>7 or greater for Q1 &amp; 8 or greater on Q2</a:t>
              </a:r>
            </a:p>
          </p:txBody>
        </p:sp>
        <p:sp>
          <p:nvSpPr>
            <p:cNvPr id="21" name="TextBox 20">
              <a:extLst>
                <a:ext uri="{FF2B5EF4-FFF2-40B4-BE49-F238E27FC236}">
                  <a16:creationId xmlns:a16="http://schemas.microsoft.com/office/drawing/2014/main" id="{1DD70C4E-358C-4FCD-B689-138303E01639}"/>
                </a:ext>
              </a:extLst>
            </p:cNvPr>
            <p:cNvSpPr txBox="1"/>
            <p:nvPr/>
          </p:nvSpPr>
          <p:spPr>
            <a:xfrm>
              <a:off x="6064893" y="7767342"/>
              <a:ext cx="1181273" cy="488457"/>
            </a:xfrm>
            <a:prstGeom prst="rect">
              <a:avLst/>
            </a:prstGeom>
            <a:noFill/>
          </p:spPr>
          <p:txBody>
            <a:bodyPr wrap="square" rtlCol="0">
              <a:spAutoFit/>
            </a:bodyPr>
            <a:lstStyle/>
            <a:p>
              <a:pPr algn="r"/>
              <a:r>
                <a:rPr lang="en-US" dirty="0">
                  <a:latin typeface="Calibri" panose="020F0502020204030204" pitchFamily="34" charset="0"/>
                  <a:cs typeface="Calibri" panose="020F0502020204030204" pitchFamily="34" charset="0"/>
                </a:rPr>
                <a:t>4 or less for Q1 &amp; Q2</a:t>
              </a:r>
            </a:p>
          </p:txBody>
        </p:sp>
      </p:grpSp>
    </p:spTree>
    <p:extLst>
      <p:ext uri="{BB962C8B-B14F-4D97-AF65-F5344CB8AC3E}">
        <p14:creationId xmlns:p14="http://schemas.microsoft.com/office/powerpoint/2010/main" val="222434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1A03A8-EF1D-4ECF-863C-173E8EFF5643}"/>
              </a:ext>
            </a:extLst>
          </p:cNvPr>
          <p:cNvSpPr txBox="1"/>
          <p:nvPr/>
        </p:nvSpPr>
        <p:spPr>
          <a:xfrm>
            <a:off x="428209" y="290470"/>
            <a:ext cx="178159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272D41"/>
                </a:solidFill>
                <a:effectLst/>
                <a:uLnTx/>
                <a:uFillTx/>
                <a:latin typeface="Calibri" panose="020F0502020204030204" pitchFamily="34" charset="0"/>
                <a:cs typeface="Calibri" panose="020F0502020204030204" pitchFamily="34" charset="0"/>
                <a:sym typeface="Arial"/>
              </a:rPr>
              <a:t>Did you know…</a:t>
            </a:r>
          </a:p>
        </p:txBody>
      </p:sp>
      <p:sp>
        <p:nvSpPr>
          <p:cNvPr id="8" name="TextBox 7">
            <a:extLst>
              <a:ext uri="{FF2B5EF4-FFF2-40B4-BE49-F238E27FC236}">
                <a16:creationId xmlns:a16="http://schemas.microsoft.com/office/drawing/2014/main" id="{3BA17020-FA1D-42F5-83E0-C4FFC08CF08C}"/>
              </a:ext>
            </a:extLst>
          </p:cNvPr>
          <p:cNvSpPr txBox="1"/>
          <p:nvPr/>
        </p:nvSpPr>
        <p:spPr>
          <a:xfrm>
            <a:off x="2514600" y="290470"/>
            <a:ext cx="59436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1" u="none" strike="noStrike" kern="0" cap="none" spc="0" normalizeH="0" baseline="0" noProof="0" dirty="0">
                <a:ln>
                  <a:noFill/>
                </a:ln>
                <a:solidFill>
                  <a:srgbClr val="3F2448"/>
                </a:solidFill>
                <a:effectLst/>
                <a:uLnTx/>
                <a:uFillTx/>
                <a:latin typeface="Calibri" panose="020F0502020204030204" pitchFamily="34" charset="0"/>
                <a:cs typeface="Calibri" panose="020F0502020204030204" pitchFamily="34" charset="0"/>
                <a:sym typeface="Arial"/>
              </a:rPr>
              <a:t>Teachers in the United States rate their lives better than all other occupation groups, trailing only physicians.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9" name="Chart 8">
            <a:extLst>
              <a:ext uri="{FF2B5EF4-FFF2-40B4-BE49-F238E27FC236}">
                <a16:creationId xmlns:a16="http://schemas.microsoft.com/office/drawing/2014/main" id="{355D7E3C-9DC4-4833-BA18-3B34783D3CB3}"/>
              </a:ext>
            </a:extLst>
          </p:cNvPr>
          <p:cNvGraphicFramePr/>
          <p:nvPr/>
        </p:nvGraphicFramePr>
        <p:xfrm>
          <a:off x="152400" y="1584367"/>
          <a:ext cx="76200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5A9D02D-7ACB-49D7-8257-51EF7025D289}"/>
              </a:ext>
            </a:extLst>
          </p:cNvPr>
          <p:cNvSpPr txBox="1"/>
          <p:nvPr/>
        </p:nvSpPr>
        <p:spPr>
          <a:xfrm>
            <a:off x="6045200" y="3995640"/>
            <a:ext cx="3098800"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32443B"/>
                </a:solidFill>
                <a:effectLst/>
                <a:uLnTx/>
                <a:uFillTx/>
                <a:latin typeface="Calibri" panose="020F0502020204030204" pitchFamily="34" charset="0"/>
                <a:cs typeface="Calibri" panose="020F0502020204030204" pitchFamily="34" charset="0"/>
                <a:sym typeface="Arial"/>
              </a:rPr>
              <a:t>Percentage</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2400" b="0" i="0" u="none" strike="noStrike" kern="0" cap="none" spc="0" normalizeH="0" baseline="0" noProof="0" dirty="0">
                <a:ln>
                  <a:noFill/>
                </a:ln>
                <a:solidFill>
                  <a:srgbClr val="32443B"/>
                </a:solidFill>
                <a:effectLst/>
                <a:uLnTx/>
                <a:uFillTx/>
                <a:latin typeface="Calibri" panose="020F0502020204030204" pitchFamily="34" charset="0"/>
                <a:cs typeface="Calibri" panose="020F0502020204030204" pitchFamily="34" charset="0"/>
                <a:sym typeface="Arial"/>
              </a:rPr>
              <a:t>shown is the % of respondents ranking their lives at the</a:t>
            </a:r>
            <a:r>
              <a:rPr kumimoji="0" lang="en-US" sz="2400" b="1" i="0" u="none" strike="noStrike" kern="0" cap="none" spc="0" normalizeH="0" baseline="0" noProof="0" dirty="0">
                <a:ln>
                  <a:noFill/>
                </a:ln>
                <a:solidFill>
                  <a:srgbClr val="32443B"/>
                </a:solidFill>
                <a:effectLst/>
                <a:uLnTx/>
                <a:uFillTx/>
                <a:latin typeface="Calibri" panose="020F0502020204030204" pitchFamily="34" charset="0"/>
                <a:cs typeface="Calibri" panose="020F0502020204030204" pitchFamily="34" charset="0"/>
                <a:sym typeface="Arial"/>
              </a:rPr>
              <a:t> </a:t>
            </a:r>
            <a:r>
              <a:rPr kumimoji="0" lang="en-US" sz="2400" b="1" i="0" u="none" strike="noStrike" kern="0" cap="none" spc="0" normalizeH="0" baseline="0" noProof="0" dirty="0">
                <a:ln>
                  <a:noFill/>
                </a:ln>
                <a:solidFill>
                  <a:srgbClr val="814892"/>
                </a:solidFill>
                <a:effectLst/>
                <a:uLnTx/>
                <a:uFillTx/>
                <a:latin typeface="Calibri" panose="020F0502020204030204" pitchFamily="34" charset="0"/>
                <a:cs typeface="Calibri" panose="020F0502020204030204" pitchFamily="34" charset="0"/>
                <a:sym typeface="Arial"/>
              </a:rPr>
              <a:t>top </a:t>
            </a:r>
            <a:r>
              <a:rPr kumimoji="0" lang="en-US" sz="2400" b="0" i="0" u="none" strike="noStrike" kern="0" cap="none" spc="0" normalizeH="0" baseline="0" noProof="0" dirty="0">
                <a:ln>
                  <a:noFill/>
                </a:ln>
                <a:solidFill>
                  <a:srgbClr val="32443B"/>
                </a:solidFill>
                <a:effectLst/>
                <a:uLnTx/>
                <a:uFillTx/>
                <a:latin typeface="Calibri" panose="020F0502020204030204" pitchFamily="34" charset="0"/>
                <a:cs typeface="Calibri" panose="020F0502020204030204" pitchFamily="34" charset="0"/>
                <a:sym typeface="Arial"/>
              </a:rPr>
              <a:t>of the ladder </a:t>
            </a:r>
            <a:r>
              <a:rPr kumimoji="0" lang="en-US" sz="2400" b="1" i="0" u="none" strike="noStrike" kern="0" cap="none" spc="0" normalizeH="0" baseline="0" noProof="0" dirty="0">
                <a:ln>
                  <a:noFill/>
                </a:ln>
                <a:solidFill>
                  <a:srgbClr val="814892"/>
                </a:solidFill>
                <a:effectLst/>
                <a:uLnTx/>
                <a:uFillTx/>
                <a:latin typeface="Calibri" panose="020F0502020204030204" pitchFamily="34" charset="0"/>
                <a:cs typeface="Calibri" panose="020F0502020204030204" pitchFamily="34" charset="0"/>
                <a:sym typeface="Arial"/>
              </a:rPr>
              <a:t>minus </a:t>
            </a:r>
            <a:r>
              <a:rPr kumimoji="0" lang="en-US" sz="2400" b="0" i="0" u="none" strike="noStrike" kern="0" cap="none" spc="0" normalizeH="0" baseline="0" noProof="0" dirty="0">
                <a:ln>
                  <a:noFill/>
                </a:ln>
                <a:solidFill>
                  <a:srgbClr val="32443B"/>
                </a:solidFill>
                <a:effectLst/>
                <a:uLnTx/>
                <a:uFillTx/>
                <a:latin typeface="Calibri" panose="020F0502020204030204" pitchFamily="34" charset="0"/>
                <a:cs typeface="Calibri" panose="020F0502020204030204" pitchFamily="34" charset="0"/>
                <a:sym typeface="Arial"/>
              </a:rPr>
              <a:t>the % ranking their lives at the </a:t>
            </a:r>
            <a:r>
              <a:rPr kumimoji="0" lang="en-US" sz="2400" b="1" i="0" u="none" strike="noStrike" kern="0" cap="none" spc="0" normalizeH="0" baseline="0" noProof="0" dirty="0">
                <a:ln>
                  <a:noFill/>
                </a:ln>
                <a:solidFill>
                  <a:srgbClr val="814892"/>
                </a:solidFill>
                <a:effectLst/>
                <a:uLnTx/>
                <a:uFillTx/>
                <a:latin typeface="Calibri" panose="020F0502020204030204" pitchFamily="34" charset="0"/>
                <a:cs typeface="Calibri" panose="020F0502020204030204" pitchFamily="34" charset="0"/>
                <a:sym typeface="Arial"/>
              </a:rPr>
              <a:t>bottom </a:t>
            </a:r>
            <a:r>
              <a:rPr kumimoji="0" lang="en-US" sz="2400" b="0" i="0" u="none" strike="noStrike" kern="0" cap="none" spc="0" normalizeH="0" baseline="0" noProof="0" dirty="0">
                <a:ln>
                  <a:noFill/>
                </a:ln>
                <a:solidFill>
                  <a:srgbClr val="32443B"/>
                </a:solidFill>
                <a:effectLst/>
                <a:uLnTx/>
                <a:uFillTx/>
                <a:latin typeface="Calibri" panose="020F0502020204030204" pitchFamily="34" charset="0"/>
                <a:cs typeface="Calibri" panose="020F0502020204030204" pitchFamily="34" charset="0"/>
                <a:sym typeface="Arial"/>
              </a:rPr>
              <a:t>of the ladder.</a:t>
            </a:r>
          </a:p>
        </p:txBody>
      </p:sp>
    </p:spTree>
    <p:extLst>
      <p:ext uri="{BB962C8B-B14F-4D97-AF65-F5344CB8AC3E}">
        <p14:creationId xmlns:p14="http://schemas.microsoft.com/office/powerpoint/2010/main" val="380308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400"/>
              <a:buFont typeface="Tahoma"/>
              <a:buNone/>
            </a:pPr>
            <a:r>
              <a:rPr lang="en-US" dirty="0">
                <a:solidFill>
                  <a:srgbClr val="272D41"/>
                </a:solidFill>
              </a:rPr>
              <a:t>Question</a:t>
            </a:r>
            <a:endParaRPr dirty="0">
              <a:solidFill>
                <a:srgbClr val="272D41"/>
              </a:solidFill>
            </a:endParaRPr>
          </a:p>
        </p:txBody>
      </p:sp>
      <p:sp>
        <p:nvSpPr>
          <p:cNvPr id="258" name="Google Shape;258;p11"/>
          <p:cNvSpPr txBox="1">
            <a:spLocks noGrp="1"/>
          </p:cNvSpPr>
          <p:nvPr>
            <p:ph type="body" idx="1"/>
          </p:nvPr>
        </p:nvSpPr>
        <p:spPr>
          <a:xfrm>
            <a:off x="838200" y="2286000"/>
            <a:ext cx="7315200" cy="38401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14892"/>
              </a:buClr>
              <a:buSzPts val="2400"/>
              <a:buNone/>
            </a:pPr>
            <a:r>
              <a:rPr lang="en-US" sz="2400" b="1" dirty="0">
                <a:solidFill>
                  <a:srgbClr val="814892"/>
                </a:solidFill>
              </a:rPr>
              <a:t>Why do you think teachers rate their lives so highly compared to other professionals?</a:t>
            </a:r>
            <a:endParaRPr dirty="0"/>
          </a:p>
          <a:p>
            <a:pPr marL="342900" lvl="0" indent="-139700" algn="l" rtl="0">
              <a:spcBef>
                <a:spcPts val="640"/>
              </a:spcBef>
              <a:spcAft>
                <a:spcPts val="0"/>
              </a:spcAft>
              <a:buClr>
                <a:srgbClr val="002060"/>
              </a:buClr>
              <a:buSzPts val="3200"/>
              <a:buNone/>
            </a:pPr>
            <a:endParaRPr dirty="0"/>
          </a:p>
        </p:txBody>
      </p:sp>
      <p:sp>
        <p:nvSpPr>
          <p:cNvPr id="2" name="Rectangle 1">
            <a:extLst>
              <a:ext uri="{FF2B5EF4-FFF2-40B4-BE49-F238E27FC236}">
                <a16:creationId xmlns:a16="http://schemas.microsoft.com/office/drawing/2014/main" id="{3730EAB7-660C-4EE1-B76A-9CD9D0C940C8}"/>
              </a:ext>
            </a:extLst>
          </p:cNvPr>
          <p:cNvSpPr/>
          <p:nvPr/>
        </p:nvSpPr>
        <p:spPr>
          <a:xfrm>
            <a:off x="1371600" y="4572000"/>
            <a:ext cx="5410200" cy="1723549"/>
          </a:xfrm>
          <a:prstGeom prst="rect">
            <a:avLst/>
          </a:prstGeom>
        </p:spPr>
        <p:txBody>
          <a:bodyPr wrap="square">
            <a:spAutoFit/>
          </a:bodyPr>
          <a:lstStyle/>
          <a:p>
            <a:pPr>
              <a:spcAft>
                <a:spcPts val="1200"/>
              </a:spcAft>
            </a:pPr>
            <a:r>
              <a:rPr lang="en-US" sz="2400" dirty="0">
                <a:latin typeface="Roboto"/>
              </a:rPr>
              <a:t>Professional Well-being is defined as:</a:t>
            </a:r>
          </a:p>
          <a:p>
            <a:r>
              <a:rPr lang="en-US" sz="2400" i="1" dirty="0">
                <a:latin typeface="Roboto"/>
              </a:rPr>
              <a:t>A state of wholeness that results from bringing balance into life, work, people and money.</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UNC">
      <a:dk1>
        <a:srgbClr val="F6A01A"/>
      </a:dk1>
      <a:lt1>
        <a:srgbClr val="FFFFFF"/>
      </a:lt1>
      <a:dk2>
        <a:srgbClr val="00447C"/>
      </a:dk2>
      <a:lt2>
        <a:srgbClr val="007DC3"/>
      </a:lt2>
      <a:accent1>
        <a:srgbClr val="008C99"/>
      </a:accent1>
      <a:accent2>
        <a:srgbClr val="78A22F"/>
      </a:accent2>
      <a:accent3>
        <a:srgbClr val="F15D22"/>
      </a:accent3>
      <a:accent4>
        <a:srgbClr val="CE7019"/>
      </a:accent4>
      <a:accent5>
        <a:srgbClr val="98002E"/>
      </a:accent5>
      <a:accent6>
        <a:srgbClr val="63619A"/>
      </a:accent6>
      <a:hlink>
        <a:srgbClr val="EEB111"/>
      </a:hlink>
      <a:folHlink>
        <a:srgbClr val="C4900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24339</TotalTime>
  <Words>7308</Words>
  <Application>Microsoft Office PowerPoint</Application>
  <PresentationFormat>On-screen Show (4:3)</PresentationFormat>
  <Paragraphs>604</Paragraphs>
  <Slides>40</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Cavolini</vt:lpstr>
      <vt:lpstr>Roboto</vt:lpstr>
      <vt:lpstr>Tahoma</vt:lpstr>
      <vt:lpstr>Times New Roman</vt:lpstr>
      <vt:lpstr>Trebuchet MS</vt:lpstr>
      <vt:lpstr>Wingdings</vt:lpstr>
      <vt:lpstr>Office Theme</vt:lpstr>
      <vt:lpstr>1_Office Theme</vt:lpstr>
      <vt:lpstr>Pre-Presentation Checklist</vt:lpstr>
      <vt:lpstr>PowerPoint Presentation</vt:lpstr>
      <vt:lpstr>Please complete the pre-quiz</vt:lpstr>
      <vt:lpstr>Our Mission</vt:lpstr>
      <vt:lpstr>Rate your life</vt:lpstr>
      <vt:lpstr>Rate your life</vt:lpstr>
      <vt:lpstr>National Survey</vt:lpstr>
      <vt:lpstr>PowerPoint Presentation</vt:lpstr>
      <vt:lpstr>Question</vt:lpstr>
      <vt:lpstr>Teacher Well-being</vt:lpstr>
      <vt:lpstr>What factors go into a person’s sense of well being?</vt:lpstr>
      <vt:lpstr>Day-to-Day Satisfaction</vt:lpstr>
      <vt:lpstr>Starting salaries</vt:lpstr>
      <vt:lpstr>Mid-career salaries</vt:lpstr>
      <vt:lpstr>Teacher Salaries</vt:lpstr>
      <vt:lpstr>Teacher Salaries</vt:lpstr>
      <vt:lpstr>Teacher Salaries</vt:lpstr>
      <vt:lpstr>Did you Know…</vt:lpstr>
      <vt:lpstr>PowerPoint Presentation</vt:lpstr>
      <vt:lpstr>Teacher Salaries</vt:lpstr>
      <vt:lpstr>Administrator Salaries St. Vrain Valley Schools</vt:lpstr>
      <vt:lpstr>Typical salaries of bachelor degree recipients, Class of 2018</vt:lpstr>
      <vt:lpstr> Grade 7-12 Teaching vs. College Permanent Teaching Faculty</vt:lpstr>
      <vt:lpstr>PowerPoint Presentation</vt:lpstr>
      <vt:lpstr>PowerPoint Presentation</vt:lpstr>
      <vt:lpstr> Retirement Benefits</vt:lpstr>
      <vt:lpstr>Retirement Benefits</vt:lpstr>
      <vt:lpstr>Retirement Benefits</vt:lpstr>
      <vt:lpstr> Retirement Benefits</vt:lpstr>
      <vt:lpstr>Salary + Retirement Benefits Teaching vs. Industry</vt:lpstr>
      <vt:lpstr>PowerPoint Presentation</vt:lpstr>
      <vt:lpstr>Colorado Loan Forgiveness</vt:lpstr>
      <vt:lpstr>Summary of Teacher Benefits</vt:lpstr>
      <vt:lpstr>PowerPoint Presentation</vt:lpstr>
      <vt:lpstr>Please complete the post-quiz</vt:lpstr>
      <vt:lpstr>Become a Teacher!</vt:lpstr>
      <vt:lpstr>Teach@Mines</vt:lpstr>
      <vt:lpstr>PowerPoint Presentation</vt:lpstr>
      <vt:lpstr>Register your presentation</vt:lpstr>
      <vt:lpstr>Presentation Reflection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Wendy</dc:creator>
  <cp:lastModifiedBy>Wendy Adams</cp:lastModifiedBy>
  <cp:revision>491</cp:revision>
  <cp:lastPrinted>2021-11-05T04:53:11Z</cp:lastPrinted>
  <dcterms:created xsi:type="dcterms:W3CDTF">2016-09-21T17:24:58Z</dcterms:created>
  <dcterms:modified xsi:type="dcterms:W3CDTF">2022-07-18T00:34:44Z</dcterms:modified>
</cp:coreProperties>
</file>