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9"/>
  </p:notesMasterIdLst>
  <p:sldIdLst>
    <p:sldId id="256" r:id="rId3"/>
    <p:sldId id="257" r:id="rId4"/>
    <p:sldId id="258" r:id="rId5"/>
    <p:sldId id="259" r:id="rId6"/>
    <p:sldId id="260" r:id="rId7"/>
    <p:sldId id="261" r:id="rId8"/>
  </p:sldIdLst>
  <p:sldSz cx="9144000" cy="6858000" type="screen4x3"/>
  <p:notesSz cx="6858000" cy="9144000"/>
  <p:embeddedFontLst>
    <p:embeddedFont>
      <p:font typeface="Tahoma" panose="020B0604030504040204" pitchFamily="34" charset="0"/>
      <p:regular r:id="rId10"/>
      <p:bold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DA7F426-FC3D-4EA0-82F5-4115589A2C38}">
  <a:tblStyle styleId="{3DA7F426-FC3D-4EA0-82F5-4115589A2C3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035" autoAdjust="0"/>
  </p:normalViewPr>
  <p:slideViewPr>
    <p:cSldViewPr snapToGrid="0" showGuides="1">
      <p:cViewPr varScale="1">
        <p:scale>
          <a:sx n="78" d="100"/>
          <a:sy n="78" d="100"/>
        </p:scale>
        <p:origin x="234"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2.fntdata"/><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font" Target="fonts/font1.fntdata"/><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237b1f11be_0_2: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g2237b1f11be_0_2: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lvl="0" indent="0" algn="l" rtl="0">
              <a:spcBef>
                <a:spcPts val="0"/>
              </a:spcBef>
              <a:spcAft>
                <a:spcPts val="0"/>
              </a:spcAft>
              <a:buClr>
                <a:schemeClr val="dk1"/>
              </a:buClr>
              <a:buSzPts val="1200"/>
              <a:buFont typeface="Calibri"/>
              <a:buNone/>
            </a:pPr>
            <a:r>
              <a:rPr lang="en-US" b="0"/>
              <a:t>“Here are salaries at Mid-Career for our area.  You can see some very sizeable increases have built over the years.  This is a combination longevity and loyalty reward. Part is due to experience but also to reward those who stay with the district.“ </a:t>
            </a:r>
            <a:endParaRPr/>
          </a:p>
          <a:p>
            <a:pPr marL="0" lvl="0" indent="0" algn="l" rtl="0">
              <a:spcBef>
                <a:spcPts val="0"/>
              </a:spcBef>
              <a:spcAft>
                <a:spcPts val="0"/>
              </a:spcAft>
              <a:buClr>
                <a:schemeClr val="dk1"/>
              </a:buClr>
              <a:buSzPts val="1200"/>
              <a:buFont typeface="Calibri"/>
              <a:buNone/>
            </a:pPr>
            <a:endParaRPr b="0"/>
          </a:p>
          <a:p>
            <a:pPr marL="0" lvl="0" indent="0" algn="l" rtl="0">
              <a:spcBef>
                <a:spcPts val="0"/>
              </a:spcBef>
              <a:spcAft>
                <a:spcPts val="0"/>
              </a:spcAft>
              <a:buClr>
                <a:schemeClr val="dk1"/>
              </a:buClr>
              <a:buSzPts val="1200"/>
              <a:buFont typeface="Calibri"/>
              <a:buNone/>
            </a:pPr>
            <a:r>
              <a:rPr lang="en-US" b="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a:p>
        </p:txBody>
      </p:sp>
      <p:sp>
        <p:nvSpPr>
          <p:cNvPr id="173" name="Google Shape;173;g2237b1f11be_0_2: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2237b1f11be_0_18: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g2237b1f11be_0_18: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lvl="0" indent="0" algn="l" rtl="0">
              <a:spcBef>
                <a:spcPts val="0"/>
              </a:spcBef>
              <a:spcAft>
                <a:spcPts val="0"/>
              </a:spcAft>
              <a:buClr>
                <a:schemeClr val="dk1"/>
              </a:buClr>
              <a:buSzPts val="1200"/>
              <a:buFont typeface="Calibri"/>
              <a:buNone/>
            </a:pPr>
            <a:r>
              <a:rPr lang="en-US" b="0"/>
              <a:t>“Here are salaries at Mid-Career for our area.  You can see some very sizeable increases have built over the years.  This is a combination longevity and loyalty reward. Part is due to experience but also to reward those who stay with the district.“ </a:t>
            </a:r>
            <a:endParaRPr/>
          </a:p>
          <a:p>
            <a:pPr marL="0" lvl="0" indent="0" algn="l" rtl="0">
              <a:spcBef>
                <a:spcPts val="0"/>
              </a:spcBef>
              <a:spcAft>
                <a:spcPts val="0"/>
              </a:spcAft>
              <a:buClr>
                <a:schemeClr val="dk1"/>
              </a:buClr>
              <a:buSzPts val="1200"/>
              <a:buFont typeface="Calibri"/>
              <a:buNone/>
            </a:pPr>
            <a:endParaRPr b="0"/>
          </a:p>
          <a:p>
            <a:pPr marL="0" lvl="0" indent="0" algn="l" rtl="0">
              <a:spcBef>
                <a:spcPts val="0"/>
              </a:spcBef>
              <a:spcAft>
                <a:spcPts val="0"/>
              </a:spcAft>
              <a:buClr>
                <a:schemeClr val="dk1"/>
              </a:buClr>
              <a:buSzPts val="1200"/>
              <a:buFont typeface="Calibri"/>
              <a:buNone/>
            </a:pPr>
            <a:r>
              <a:rPr lang="en-US" b="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a:p>
        </p:txBody>
      </p:sp>
      <p:sp>
        <p:nvSpPr>
          <p:cNvPr id="183" name="Google Shape;183;g2237b1f11be_0_18: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3</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237b1f11be_0_10: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g2237b1f11be_0_10: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lvl="0" indent="0" algn="l" rtl="0">
              <a:spcBef>
                <a:spcPts val="0"/>
              </a:spcBef>
              <a:spcAft>
                <a:spcPts val="0"/>
              </a:spcAft>
              <a:buClr>
                <a:schemeClr val="dk1"/>
              </a:buClr>
              <a:buSzPts val="1200"/>
              <a:buFont typeface="Calibri"/>
              <a:buNone/>
            </a:pPr>
            <a:r>
              <a:rPr lang="en-US" b="0"/>
              <a:t>“Here are salaries at Mid-Career for our area.  You can see some very sizeable increases have built over the years.  This is a combination longevity and loyalty reward. Part is due to experience but also to reward those who stay with the district.“ </a:t>
            </a:r>
            <a:endParaRPr/>
          </a:p>
          <a:p>
            <a:pPr marL="0" lvl="0" indent="0" algn="l" rtl="0">
              <a:spcBef>
                <a:spcPts val="0"/>
              </a:spcBef>
              <a:spcAft>
                <a:spcPts val="0"/>
              </a:spcAft>
              <a:buClr>
                <a:schemeClr val="dk1"/>
              </a:buClr>
              <a:buSzPts val="1200"/>
              <a:buFont typeface="Calibri"/>
              <a:buNone/>
            </a:pPr>
            <a:endParaRPr b="0"/>
          </a:p>
          <a:p>
            <a:pPr marL="0" lvl="0" indent="0" algn="l" rtl="0">
              <a:spcBef>
                <a:spcPts val="0"/>
              </a:spcBef>
              <a:spcAft>
                <a:spcPts val="0"/>
              </a:spcAft>
              <a:buClr>
                <a:schemeClr val="dk1"/>
              </a:buClr>
              <a:buSzPts val="1200"/>
              <a:buFont typeface="Calibri"/>
              <a:buNone/>
            </a:pPr>
            <a:r>
              <a:rPr lang="en-US" b="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a:p>
        </p:txBody>
      </p:sp>
      <p:sp>
        <p:nvSpPr>
          <p:cNvPr id="193" name="Google Shape;193;g2237b1f11be_0_10: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4</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US" b="0"/>
              <a:t>“If you would like to help lots of teachers, and therefore hundreds of students per year, by supporting the building and all the teachers’ work in the building, consider becoming an administrator or direct a STEM innovation center.</a:t>
            </a:r>
            <a:endParaRPr b="1"/>
          </a:p>
          <a:p>
            <a:pPr marL="0" lvl="0" indent="0" algn="l" rtl="0">
              <a:spcBef>
                <a:spcPts val="0"/>
              </a:spcBef>
              <a:spcAft>
                <a:spcPts val="0"/>
              </a:spcAft>
              <a:buClr>
                <a:schemeClr val="dk1"/>
              </a:buClr>
              <a:buSzPts val="1200"/>
              <a:buFont typeface="Calibri"/>
              <a:buNone/>
            </a:pPr>
            <a:r>
              <a:rPr lang="en-US" b="0"/>
              <a:t>After several years of teaching experience, you can move into administration if you like. </a:t>
            </a:r>
            <a:endParaRPr/>
          </a:p>
          <a:p>
            <a:pPr marL="0" lvl="0" indent="0" algn="l" rtl="0">
              <a:spcBef>
                <a:spcPts val="0"/>
              </a:spcBef>
              <a:spcAft>
                <a:spcPts val="0"/>
              </a:spcAft>
              <a:buClr>
                <a:schemeClr val="dk1"/>
              </a:buClr>
              <a:buSzPts val="1200"/>
              <a:buFont typeface="Calibri"/>
              <a:buNone/>
            </a:pPr>
            <a:r>
              <a:rPr lang="en-US" b="0"/>
              <a:t>These contracts are a bit longer: 225 Days is 45 / 52 weeks per year. Plus, you still have leave (annual, sick, bereavement, etc..) during the 45 weeks.“</a:t>
            </a:r>
            <a:endParaRPr/>
          </a:p>
          <a:p>
            <a:pPr marL="0" lvl="0" indent="0" algn="l" rtl="0">
              <a:spcBef>
                <a:spcPts val="0"/>
              </a:spcBef>
              <a:spcAft>
                <a:spcPts val="0"/>
              </a:spcAft>
              <a:buClr>
                <a:schemeClr val="dk1"/>
              </a:buClr>
              <a:buSzPts val="1200"/>
              <a:buFont typeface="Calibri"/>
              <a:buNone/>
            </a:pPr>
            <a:endParaRPr b="0"/>
          </a:p>
          <a:p>
            <a:pPr marL="0" lvl="0" indent="0" algn="l" rtl="0">
              <a:spcBef>
                <a:spcPts val="0"/>
              </a:spcBef>
              <a:spcAft>
                <a:spcPts val="0"/>
              </a:spcAft>
              <a:buClr>
                <a:schemeClr val="dk1"/>
              </a:buClr>
              <a:buSzPts val="1200"/>
              <a:buFont typeface="Calibri"/>
              <a:buNone/>
            </a:pPr>
            <a:r>
              <a:rPr lang="en-US" b="1"/>
              <a:t>Side point</a:t>
            </a:r>
            <a:r>
              <a:rPr lang="en-US" b="0"/>
              <a:t>: It’s good to have people with a range of backgrounds in administration and it’s less common to have STEM since there are fewer STEM teachers, they are in high demand, and those that are there often don’t have a formal STEM background.</a:t>
            </a:r>
            <a:endParaRPr/>
          </a:p>
          <a:p>
            <a:pPr marL="0" lvl="0" indent="0" algn="l" rtl="0">
              <a:spcBef>
                <a:spcPts val="0"/>
              </a:spcBef>
              <a:spcAft>
                <a:spcPts val="0"/>
              </a:spcAft>
              <a:buNone/>
            </a:pPr>
            <a:endParaRPr/>
          </a:p>
        </p:txBody>
      </p:sp>
      <p:sp>
        <p:nvSpPr>
          <p:cNvPr id="203" name="Google Shape;203;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6: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2" name="Google Shape;212;p6: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Autofit/>
          </a:bodyPr>
          <a:lstStyle/>
          <a:p>
            <a:pPr marL="0" lvl="0" indent="0" algn="l" rtl="0">
              <a:lnSpc>
                <a:spcPct val="100000"/>
              </a:lnSpc>
              <a:spcBef>
                <a:spcPts val="0"/>
              </a:spcBef>
              <a:spcAft>
                <a:spcPts val="0"/>
              </a:spcAft>
              <a:buClr>
                <a:schemeClr val="dk1"/>
              </a:buClr>
              <a:buSzPts val="1200"/>
              <a:buFont typeface="Calibri"/>
              <a:buNone/>
            </a:pPr>
            <a:r>
              <a:rPr lang="en-US" dirty="0"/>
              <a:t>Updated 12/1/23</a:t>
            </a:r>
            <a:endParaRPr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213" name="Google Shape;213;p6: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6</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4400"/>
              <a:buFont typeface="Tahoma"/>
              <a:buNone/>
              <a:defRPr b="1">
                <a:solidFill>
                  <a:srgbClr val="002060"/>
                </a:solidFill>
                <a:latin typeface="Tahoma"/>
                <a:ea typeface="Tahoma"/>
                <a:cs typeface="Tahoma"/>
                <a:sym typeface="Tahom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002060"/>
              </a:buClr>
              <a:buSzPts val="3200"/>
              <a:buChar char="•"/>
              <a:defRPr sz="3200">
                <a:solidFill>
                  <a:srgbClr val="002060"/>
                </a:solidFill>
              </a:defRPr>
            </a:lvl1pPr>
            <a:lvl2pPr marL="914400" lvl="1" indent="-431800" algn="l">
              <a:spcBef>
                <a:spcPts val="640"/>
              </a:spcBef>
              <a:spcAft>
                <a:spcPts val="0"/>
              </a:spcAft>
              <a:buClr>
                <a:srgbClr val="002060"/>
              </a:buClr>
              <a:buSzPts val="3200"/>
              <a:buChar char="–"/>
              <a:defRPr sz="3200">
                <a:solidFill>
                  <a:srgbClr val="002060"/>
                </a:solidFill>
              </a:defRPr>
            </a:lvl2pPr>
            <a:lvl3pPr marL="1371600" lvl="2" indent="-431800" algn="l">
              <a:spcBef>
                <a:spcPts val="640"/>
              </a:spcBef>
              <a:spcAft>
                <a:spcPts val="0"/>
              </a:spcAft>
              <a:buClr>
                <a:srgbClr val="002060"/>
              </a:buClr>
              <a:buSzPts val="3200"/>
              <a:buChar char="•"/>
              <a:defRPr sz="3200">
                <a:solidFill>
                  <a:srgbClr val="002060"/>
                </a:solidFill>
              </a:defRPr>
            </a:lvl3pPr>
            <a:lvl4pPr marL="1828800" lvl="3" indent="-431800" algn="l">
              <a:spcBef>
                <a:spcPts val="640"/>
              </a:spcBef>
              <a:spcAft>
                <a:spcPts val="0"/>
              </a:spcAft>
              <a:buClr>
                <a:srgbClr val="002060"/>
              </a:buClr>
              <a:buSzPts val="3200"/>
              <a:buChar char="–"/>
              <a:defRPr sz="3200">
                <a:solidFill>
                  <a:srgbClr val="002060"/>
                </a:solidFill>
              </a:defRPr>
            </a:lvl4pPr>
            <a:lvl5pPr marL="2286000" lvl="4" indent="-431800" algn="l">
              <a:spcBef>
                <a:spcPts val="640"/>
              </a:spcBef>
              <a:spcAft>
                <a:spcPts val="0"/>
              </a:spcAft>
              <a:buClr>
                <a:srgbClr val="002060"/>
              </a:buClr>
              <a:buSzPts val="3200"/>
              <a:buChar char="»"/>
              <a:defRPr sz="3200">
                <a:solidFill>
                  <a:srgbClr val="002060"/>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3" name="Google Shape;93;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6"/>
        <p:cNvGrpSpPr/>
        <p:nvPr/>
      </p:nvGrpSpPr>
      <p:grpSpPr>
        <a:xfrm>
          <a:off x="0" y="0"/>
          <a:ext cx="0" cy="0"/>
          <a:chOff x="0" y="0"/>
          <a:chExt cx="0" cy="0"/>
        </a:xfrm>
      </p:grpSpPr>
      <p:sp>
        <p:nvSpPr>
          <p:cNvPr id="97" name="Google Shape;97;p1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1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640"/>
              </a:spcBef>
              <a:spcAft>
                <a:spcPts val="0"/>
              </a:spcAft>
              <a:buClr>
                <a:srgbClr val="888888"/>
              </a:buClr>
              <a:buSzPts val="3200"/>
              <a:buNone/>
              <a:defRPr>
                <a:solidFill>
                  <a:srgbClr val="888888"/>
                </a:solidFill>
              </a:defRPr>
            </a:lvl2pPr>
            <a:lvl3pPr lvl="2" algn="ctr">
              <a:spcBef>
                <a:spcPts val="640"/>
              </a:spcBef>
              <a:spcAft>
                <a:spcPts val="0"/>
              </a:spcAft>
              <a:buClr>
                <a:srgbClr val="888888"/>
              </a:buClr>
              <a:buSzPts val="3200"/>
              <a:buNone/>
              <a:defRPr>
                <a:solidFill>
                  <a:srgbClr val="888888"/>
                </a:solidFill>
              </a:defRPr>
            </a:lvl3pPr>
            <a:lvl4pPr lvl="3" algn="ctr">
              <a:spcBef>
                <a:spcPts val="640"/>
              </a:spcBef>
              <a:spcAft>
                <a:spcPts val="0"/>
              </a:spcAft>
              <a:buClr>
                <a:srgbClr val="888888"/>
              </a:buClr>
              <a:buSzPts val="3200"/>
              <a:buNone/>
              <a:defRPr>
                <a:solidFill>
                  <a:srgbClr val="888888"/>
                </a:solidFill>
              </a:defRPr>
            </a:lvl4pPr>
            <a:lvl5pPr lvl="4" algn="ctr">
              <a:spcBef>
                <a:spcPts val="640"/>
              </a:spcBef>
              <a:spcAft>
                <a:spcPts val="0"/>
              </a:spcAft>
              <a:buClr>
                <a:srgbClr val="888888"/>
              </a:buClr>
              <a:buSzPts val="32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99" name="Google Shape;99;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002060"/>
              </a:buClr>
              <a:buSzPts val="4000"/>
              <a:buFont typeface="Tahoma"/>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 name="Google Shape;104;p1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105" name="Google Shape;105;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1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rgbClr val="002060"/>
              </a:buClr>
              <a:buSzPts val="2800"/>
              <a:buChar char="•"/>
              <a:defRPr sz="2800"/>
            </a:lvl1pPr>
            <a:lvl2pPr marL="914400" lvl="1" indent="-381000" algn="l">
              <a:spcBef>
                <a:spcPts val="480"/>
              </a:spcBef>
              <a:spcAft>
                <a:spcPts val="0"/>
              </a:spcAft>
              <a:buClr>
                <a:srgbClr val="002060"/>
              </a:buClr>
              <a:buSzPts val="2400"/>
              <a:buChar char="–"/>
              <a:defRPr sz="2400"/>
            </a:lvl2pPr>
            <a:lvl3pPr marL="1371600" lvl="2" indent="-355600" algn="l">
              <a:spcBef>
                <a:spcPts val="400"/>
              </a:spcBef>
              <a:spcAft>
                <a:spcPts val="0"/>
              </a:spcAft>
              <a:buClr>
                <a:srgbClr val="002060"/>
              </a:buClr>
              <a:buSzPts val="2000"/>
              <a:buChar char="•"/>
              <a:defRPr sz="2000"/>
            </a:lvl3pPr>
            <a:lvl4pPr marL="1828800" lvl="3" indent="-342900" algn="l">
              <a:spcBef>
                <a:spcPts val="360"/>
              </a:spcBef>
              <a:spcAft>
                <a:spcPts val="0"/>
              </a:spcAft>
              <a:buClr>
                <a:srgbClr val="002060"/>
              </a:buClr>
              <a:buSzPts val="1800"/>
              <a:buChar char="–"/>
              <a:defRPr sz="1800"/>
            </a:lvl4pPr>
            <a:lvl5pPr marL="2286000" lvl="4" indent="-342900" algn="l">
              <a:spcBef>
                <a:spcPts val="360"/>
              </a:spcBef>
              <a:spcAft>
                <a:spcPts val="0"/>
              </a:spcAft>
              <a:buClr>
                <a:srgbClr val="002060"/>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11" name="Google Shape;111;p1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rgbClr val="002060"/>
              </a:buClr>
              <a:buSzPts val="2800"/>
              <a:buChar char="•"/>
              <a:defRPr sz="2800"/>
            </a:lvl1pPr>
            <a:lvl2pPr marL="914400" lvl="1" indent="-381000" algn="l">
              <a:spcBef>
                <a:spcPts val="480"/>
              </a:spcBef>
              <a:spcAft>
                <a:spcPts val="0"/>
              </a:spcAft>
              <a:buClr>
                <a:srgbClr val="002060"/>
              </a:buClr>
              <a:buSzPts val="2400"/>
              <a:buChar char="–"/>
              <a:defRPr sz="2400"/>
            </a:lvl2pPr>
            <a:lvl3pPr marL="1371600" lvl="2" indent="-355600" algn="l">
              <a:spcBef>
                <a:spcPts val="400"/>
              </a:spcBef>
              <a:spcAft>
                <a:spcPts val="0"/>
              </a:spcAft>
              <a:buClr>
                <a:srgbClr val="002060"/>
              </a:buClr>
              <a:buSzPts val="2000"/>
              <a:buChar char="•"/>
              <a:defRPr sz="2000"/>
            </a:lvl3pPr>
            <a:lvl4pPr marL="1828800" lvl="3" indent="-342900" algn="l">
              <a:spcBef>
                <a:spcPts val="360"/>
              </a:spcBef>
              <a:spcAft>
                <a:spcPts val="0"/>
              </a:spcAft>
              <a:buClr>
                <a:srgbClr val="002060"/>
              </a:buClr>
              <a:buSzPts val="1800"/>
              <a:buChar char="–"/>
              <a:defRPr sz="1800"/>
            </a:lvl4pPr>
            <a:lvl5pPr marL="2286000" lvl="4" indent="-342900" algn="l">
              <a:spcBef>
                <a:spcPts val="360"/>
              </a:spcBef>
              <a:spcAft>
                <a:spcPts val="0"/>
              </a:spcAft>
              <a:buClr>
                <a:srgbClr val="002060"/>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12" name="Google Shape;112;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4400"/>
              <a:buFont typeface="Tahom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7" name="Google Shape;117;p1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rgbClr val="002060"/>
              </a:buClr>
              <a:buSzPts val="2400"/>
              <a:buNone/>
              <a:defRPr sz="2400" b="1"/>
            </a:lvl1pPr>
            <a:lvl2pPr marL="914400" lvl="1" indent="-228600" algn="l">
              <a:spcBef>
                <a:spcPts val="400"/>
              </a:spcBef>
              <a:spcAft>
                <a:spcPts val="0"/>
              </a:spcAft>
              <a:buClr>
                <a:srgbClr val="002060"/>
              </a:buClr>
              <a:buSzPts val="2000"/>
              <a:buNone/>
              <a:defRPr sz="2000" b="1"/>
            </a:lvl2pPr>
            <a:lvl3pPr marL="1371600" lvl="2" indent="-228600" algn="l">
              <a:spcBef>
                <a:spcPts val="360"/>
              </a:spcBef>
              <a:spcAft>
                <a:spcPts val="0"/>
              </a:spcAft>
              <a:buClr>
                <a:srgbClr val="002060"/>
              </a:buClr>
              <a:buSzPts val="1800"/>
              <a:buNone/>
              <a:defRPr sz="1800" b="1"/>
            </a:lvl3pPr>
            <a:lvl4pPr marL="1828800" lvl="3" indent="-228600" algn="l">
              <a:spcBef>
                <a:spcPts val="320"/>
              </a:spcBef>
              <a:spcAft>
                <a:spcPts val="0"/>
              </a:spcAft>
              <a:buClr>
                <a:srgbClr val="002060"/>
              </a:buClr>
              <a:buSzPts val="1600"/>
              <a:buNone/>
              <a:defRPr sz="1600" b="1"/>
            </a:lvl4pPr>
            <a:lvl5pPr marL="2286000" lvl="4" indent="-228600" algn="l">
              <a:spcBef>
                <a:spcPts val="320"/>
              </a:spcBef>
              <a:spcAft>
                <a:spcPts val="0"/>
              </a:spcAft>
              <a:buClr>
                <a:srgbClr val="002060"/>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18" name="Google Shape;118;p1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002060"/>
              </a:buClr>
              <a:buSzPts val="2400"/>
              <a:buChar char="•"/>
              <a:defRPr sz="2400"/>
            </a:lvl1pPr>
            <a:lvl2pPr marL="914400" lvl="1" indent="-355600" algn="l">
              <a:spcBef>
                <a:spcPts val="400"/>
              </a:spcBef>
              <a:spcAft>
                <a:spcPts val="0"/>
              </a:spcAft>
              <a:buClr>
                <a:srgbClr val="002060"/>
              </a:buClr>
              <a:buSzPts val="2000"/>
              <a:buChar char="–"/>
              <a:defRPr sz="2000"/>
            </a:lvl2pPr>
            <a:lvl3pPr marL="1371600" lvl="2" indent="-342900" algn="l">
              <a:spcBef>
                <a:spcPts val="360"/>
              </a:spcBef>
              <a:spcAft>
                <a:spcPts val="0"/>
              </a:spcAft>
              <a:buClr>
                <a:srgbClr val="002060"/>
              </a:buClr>
              <a:buSzPts val="1800"/>
              <a:buChar char="•"/>
              <a:defRPr sz="1800"/>
            </a:lvl3pPr>
            <a:lvl4pPr marL="1828800" lvl="3" indent="-330200" algn="l">
              <a:spcBef>
                <a:spcPts val="320"/>
              </a:spcBef>
              <a:spcAft>
                <a:spcPts val="0"/>
              </a:spcAft>
              <a:buClr>
                <a:srgbClr val="002060"/>
              </a:buClr>
              <a:buSzPts val="1600"/>
              <a:buChar char="–"/>
              <a:defRPr sz="1600"/>
            </a:lvl4pPr>
            <a:lvl5pPr marL="2286000" lvl="4" indent="-330200" algn="l">
              <a:spcBef>
                <a:spcPts val="320"/>
              </a:spcBef>
              <a:spcAft>
                <a:spcPts val="0"/>
              </a:spcAft>
              <a:buClr>
                <a:srgbClr val="002060"/>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19" name="Google Shape;119;p1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rgbClr val="002060"/>
              </a:buClr>
              <a:buSzPts val="2400"/>
              <a:buNone/>
              <a:defRPr sz="2400" b="1"/>
            </a:lvl1pPr>
            <a:lvl2pPr marL="914400" lvl="1" indent="-228600" algn="l">
              <a:spcBef>
                <a:spcPts val="400"/>
              </a:spcBef>
              <a:spcAft>
                <a:spcPts val="0"/>
              </a:spcAft>
              <a:buClr>
                <a:srgbClr val="002060"/>
              </a:buClr>
              <a:buSzPts val="2000"/>
              <a:buNone/>
              <a:defRPr sz="2000" b="1"/>
            </a:lvl2pPr>
            <a:lvl3pPr marL="1371600" lvl="2" indent="-228600" algn="l">
              <a:spcBef>
                <a:spcPts val="360"/>
              </a:spcBef>
              <a:spcAft>
                <a:spcPts val="0"/>
              </a:spcAft>
              <a:buClr>
                <a:srgbClr val="002060"/>
              </a:buClr>
              <a:buSzPts val="1800"/>
              <a:buNone/>
              <a:defRPr sz="1800" b="1"/>
            </a:lvl3pPr>
            <a:lvl4pPr marL="1828800" lvl="3" indent="-228600" algn="l">
              <a:spcBef>
                <a:spcPts val="320"/>
              </a:spcBef>
              <a:spcAft>
                <a:spcPts val="0"/>
              </a:spcAft>
              <a:buClr>
                <a:srgbClr val="002060"/>
              </a:buClr>
              <a:buSzPts val="1600"/>
              <a:buNone/>
              <a:defRPr sz="1600" b="1"/>
            </a:lvl4pPr>
            <a:lvl5pPr marL="2286000" lvl="4" indent="-228600" algn="l">
              <a:spcBef>
                <a:spcPts val="320"/>
              </a:spcBef>
              <a:spcAft>
                <a:spcPts val="0"/>
              </a:spcAft>
              <a:buClr>
                <a:srgbClr val="002060"/>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20" name="Google Shape;120;p1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002060"/>
              </a:buClr>
              <a:buSzPts val="2400"/>
              <a:buChar char="•"/>
              <a:defRPr sz="2400"/>
            </a:lvl1pPr>
            <a:lvl2pPr marL="914400" lvl="1" indent="-355600" algn="l">
              <a:spcBef>
                <a:spcPts val="400"/>
              </a:spcBef>
              <a:spcAft>
                <a:spcPts val="0"/>
              </a:spcAft>
              <a:buClr>
                <a:srgbClr val="002060"/>
              </a:buClr>
              <a:buSzPts val="2000"/>
              <a:buChar char="–"/>
              <a:defRPr sz="2000"/>
            </a:lvl2pPr>
            <a:lvl3pPr marL="1371600" lvl="2" indent="-342900" algn="l">
              <a:spcBef>
                <a:spcPts val="360"/>
              </a:spcBef>
              <a:spcAft>
                <a:spcPts val="0"/>
              </a:spcAft>
              <a:buClr>
                <a:srgbClr val="002060"/>
              </a:buClr>
              <a:buSzPts val="1800"/>
              <a:buChar char="•"/>
              <a:defRPr sz="1800"/>
            </a:lvl3pPr>
            <a:lvl4pPr marL="1828800" lvl="3" indent="-330200" algn="l">
              <a:spcBef>
                <a:spcPts val="320"/>
              </a:spcBef>
              <a:spcAft>
                <a:spcPts val="0"/>
              </a:spcAft>
              <a:buClr>
                <a:srgbClr val="002060"/>
              </a:buClr>
              <a:buSzPts val="1600"/>
              <a:buChar char="–"/>
              <a:defRPr sz="1600"/>
            </a:lvl4pPr>
            <a:lvl5pPr marL="2286000" lvl="4" indent="-330200" algn="l">
              <a:spcBef>
                <a:spcPts val="320"/>
              </a:spcBef>
              <a:spcAft>
                <a:spcPts val="0"/>
              </a:spcAft>
              <a:buClr>
                <a:srgbClr val="002060"/>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21" name="Google Shape;121;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4"/>
        <p:cNvGrpSpPr/>
        <p:nvPr/>
      </p:nvGrpSpPr>
      <p:grpSpPr>
        <a:xfrm>
          <a:off x="0" y="0"/>
          <a:ext cx="0" cy="0"/>
          <a:chOff x="0" y="0"/>
          <a:chExt cx="0" cy="0"/>
        </a:xfrm>
      </p:grpSpPr>
      <p:sp>
        <p:nvSpPr>
          <p:cNvPr id="125" name="Google Shape;125;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6" name="Google Shape;126;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9"/>
        <p:cNvGrpSpPr/>
        <p:nvPr/>
      </p:nvGrpSpPr>
      <p:grpSpPr>
        <a:xfrm>
          <a:off x="0" y="0"/>
          <a:ext cx="0" cy="0"/>
          <a:chOff x="0" y="0"/>
          <a:chExt cx="0" cy="0"/>
        </a:xfrm>
      </p:grpSpPr>
      <p:sp>
        <p:nvSpPr>
          <p:cNvPr id="130" name="Google Shape;130;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060"/>
              </a:buClr>
              <a:buSzPts val="2000"/>
              <a:buFont typeface="Tahoma"/>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5" name="Google Shape;135;p2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002060"/>
              </a:buClr>
              <a:buSzPts val="3200"/>
              <a:buChar char="•"/>
              <a:defRPr sz="3200"/>
            </a:lvl1pPr>
            <a:lvl2pPr marL="914400" lvl="1" indent="-406400" algn="l">
              <a:spcBef>
                <a:spcPts val="560"/>
              </a:spcBef>
              <a:spcAft>
                <a:spcPts val="0"/>
              </a:spcAft>
              <a:buClr>
                <a:srgbClr val="002060"/>
              </a:buClr>
              <a:buSzPts val="2800"/>
              <a:buChar char="–"/>
              <a:defRPr sz="2800"/>
            </a:lvl2pPr>
            <a:lvl3pPr marL="1371600" lvl="2" indent="-381000" algn="l">
              <a:spcBef>
                <a:spcPts val="480"/>
              </a:spcBef>
              <a:spcAft>
                <a:spcPts val="0"/>
              </a:spcAft>
              <a:buClr>
                <a:srgbClr val="002060"/>
              </a:buClr>
              <a:buSzPts val="2400"/>
              <a:buChar char="•"/>
              <a:defRPr sz="2400"/>
            </a:lvl3pPr>
            <a:lvl4pPr marL="1828800" lvl="3" indent="-355600" algn="l">
              <a:spcBef>
                <a:spcPts val="400"/>
              </a:spcBef>
              <a:spcAft>
                <a:spcPts val="0"/>
              </a:spcAft>
              <a:buClr>
                <a:srgbClr val="002060"/>
              </a:buClr>
              <a:buSzPts val="2000"/>
              <a:buChar char="–"/>
              <a:defRPr sz="2000"/>
            </a:lvl4pPr>
            <a:lvl5pPr marL="2286000" lvl="4" indent="-355600" algn="l">
              <a:spcBef>
                <a:spcPts val="400"/>
              </a:spcBef>
              <a:spcAft>
                <a:spcPts val="0"/>
              </a:spcAft>
              <a:buClr>
                <a:srgbClr val="002060"/>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136" name="Google Shape;136;p2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002060"/>
              </a:buClr>
              <a:buSzPts val="1400"/>
              <a:buNone/>
              <a:defRPr sz="1400"/>
            </a:lvl1pPr>
            <a:lvl2pPr marL="914400" lvl="1" indent="-228600" algn="l">
              <a:spcBef>
                <a:spcPts val="240"/>
              </a:spcBef>
              <a:spcAft>
                <a:spcPts val="0"/>
              </a:spcAft>
              <a:buClr>
                <a:srgbClr val="002060"/>
              </a:buClr>
              <a:buSzPts val="1200"/>
              <a:buNone/>
              <a:defRPr sz="1200"/>
            </a:lvl2pPr>
            <a:lvl3pPr marL="1371600" lvl="2" indent="-228600" algn="l">
              <a:spcBef>
                <a:spcPts val="200"/>
              </a:spcBef>
              <a:spcAft>
                <a:spcPts val="0"/>
              </a:spcAft>
              <a:buClr>
                <a:srgbClr val="002060"/>
              </a:buClr>
              <a:buSzPts val="1000"/>
              <a:buNone/>
              <a:defRPr sz="1000"/>
            </a:lvl3pPr>
            <a:lvl4pPr marL="1828800" lvl="3" indent="-228600" algn="l">
              <a:spcBef>
                <a:spcPts val="180"/>
              </a:spcBef>
              <a:spcAft>
                <a:spcPts val="0"/>
              </a:spcAft>
              <a:buClr>
                <a:srgbClr val="002060"/>
              </a:buClr>
              <a:buSzPts val="900"/>
              <a:buNone/>
              <a:defRPr sz="900"/>
            </a:lvl4pPr>
            <a:lvl5pPr marL="2286000" lvl="4" indent="-228600" algn="l">
              <a:spcBef>
                <a:spcPts val="180"/>
              </a:spcBef>
              <a:spcAft>
                <a:spcPts val="0"/>
              </a:spcAft>
              <a:buClr>
                <a:srgbClr val="002060"/>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37" name="Google Shape;137;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060"/>
              </a:buClr>
              <a:buSzPts val="2000"/>
              <a:buFont typeface="Tahoma"/>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2" name="Google Shape;142;p22"/>
          <p:cNvSpPr>
            <a:spLocks noGrp="1"/>
          </p:cNvSpPr>
          <p:nvPr>
            <p:ph type="pic" idx="2"/>
          </p:nvPr>
        </p:nvSpPr>
        <p:spPr>
          <a:xfrm>
            <a:off x="1792288" y="612775"/>
            <a:ext cx="5486400" cy="4114800"/>
          </a:xfrm>
          <a:prstGeom prst="rect">
            <a:avLst/>
          </a:prstGeom>
          <a:noFill/>
          <a:ln>
            <a:noFill/>
          </a:ln>
        </p:spPr>
      </p:sp>
      <p:sp>
        <p:nvSpPr>
          <p:cNvPr id="143" name="Google Shape;143;p2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002060"/>
              </a:buClr>
              <a:buSzPts val="1400"/>
              <a:buNone/>
              <a:defRPr sz="1400"/>
            </a:lvl1pPr>
            <a:lvl2pPr marL="914400" lvl="1" indent="-228600" algn="l">
              <a:spcBef>
                <a:spcPts val="240"/>
              </a:spcBef>
              <a:spcAft>
                <a:spcPts val="0"/>
              </a:spcAft>
              <a:buClr>
                <a:srgbClr val="002060"/>
              </a:buClr>
              <a:buSzPts val="1200"/>
              <a:buNone/>
              <a:defRPr sz="1200"/>
            </a:lvl2pPr>
            <a:lvl3pPr marL="1371600" lvl="2" indent="-228600" algn="l">
              <a:spcBef>
                <a:spcPts val="200"/>
              </a:spcBef>
              <a:spcAft>
                <a:spcPts val="0"/>
              </a:spcAft>
              <a:buClr>
                <a:srgbClr val="002060"/>
              </a:buClr>
              <a:buSzPts val="1000"/>
              <a:buNone/>
              <a:defRPr sz="1000"/>
            </a:lvl3pPr>
            <a:lvl4pPr marL="1828800" lvl="3" indent="-228600" algn="l">
              <a:spcBef>
                <a:spcPts val="180"/>
              </a:spcBef>
              <a:spcAft>
                <a:spcPts val="0"/>
              </a:spcAft>
              <a:buClr>
                <a:srgbClr val="002060"/>
              </a:buClr>
              <a:buSzPts val="900"/>
              <a:buNone/>
              <a:defRPr sz="900"/>
            </a:lvl4pPr>
            <a:lvl5pPr marL="2286000" lvl="4" indent="-228600" algn="l">
              <a:spcBef>
                <a:spcPts val="180"/>
              </a:spcBef>
              <a:spcAft>
                <a:spcPts val="0"/>
              </a:spcAft>
              <a:buClr>
                <a:srgbClr val="002060"/>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44" name="Google Shape;144;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7"/>
        <p:cNvGrpSpPr/>
        <p:nvPr/>
      </p:nvGrpSpPr>
      <p:grpSpPr>
        <a:xfrm>
          <a:off x="0" y="0"/>
          <a:ext cx="0" cy="0"/>
          <a:chOff x="0" y="0"/>
          <a:chExt cx="0" cy="0"/>
        </a:xfrm>
      </p:grpSpPr>
      <p:sp>
        <p:nvSpPr>
          <p:cNvPr id="148" name="Google Shape;148;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9" name="Google Shape;149;p23"/>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002060"/>
              </a:buClr>
              <a:buSzPts val="1800"/>
              <a:buChar char="•"/>
              <a:defRPr/>
            </a:lvl1pPr>
            <a:lvl2pPr marL="914400" lvl="1" indent="-342900" algn="l">
              <a:spcBef>
                <a:spcPts val="360"/>
              </a:spcBef>
              <a:spcAft>
                <a:spcPts val="0"/>
              </a:spcAft>
              <a:buClr>
                <a:srgbClr val="002060"/>
              </a:buClr>
              <a:buSzPts val="1800"/>
              <a:buChar char="–"/>
              <a:defRPr/>
            </a:lvl2pPr>
            <a:lvl3pPr marL="1371600" lvl="2" indent="-342900" algn="l">
              <a:spcBef>
                <a:spcPts val="360"/>
              </a:spcBef>
              <a:spcAft>
                <a:spcPts val="0"/>
              </a:spcAft>
              <a:buClr>
                <a:srgbClr val="002060"/>
              </a:buClr>
              <a:buSzPts val="1800"/>
              <a:buChar char="•"/>
              <a:defRPr/>
            </a:lvl3pPr>
            <a:lvl4pPr marL="1828800" lvl="3" indent="-342900" algn="l">
              <a:spcBef>
                <a:spcPts val="360"/>
              </a:spcBef>
              <a:spcAft>
                <a:spcPts val="0"/>
              </a:spcAft>
              <a:buClr>
                <a:srgbClr val="002060"/>
              </a:buClr>
              <a:buSzPts val="1800"/>
              <a:buChar char="–"/>
              <a:defRPr/>
            </a:lvl4pPr>
            <a:lvl5pPr marL="2286000" lvl="4" indent="-342900" algn="l">
              <a:spcBef>
                <a:spcPts val="360"/>
              </a:spcBef>
              <a:spcAft>
                <a:spcPts val="0"/>
              </a:spcAft>
              <a:buClr>
                <a:srgbClr val="002060"/>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0" name="Google Shape;150;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3"/>
        <p:cNvGrpSpPr/>
        <p:nvPr/>
      </p:nvGrpSpPr>
      <p:grpSpPr>
        <a:xfrm>
          <a:off x="0" y="0"/>
          <a:ext cx="0" cy="0"/>
          <a:chOff x="0" y="0"/>
          <a:chExt cx="0" cy="0"/>
        </a:xfrm>
      </p:grpSpPr>
      <p:sp>
        <p:nvSpPr>
          <p:cNvPr id="154" name="Google Shape;154;p24"/>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5" name="Google Shape;155;p24"/>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002060"/>
              </a:buClr>
              <a:buSzPts val="1800"/>
              <a:buChar char="•"/>
              <a:defRPr/>
            </a:lvl1pPr>
            <a:lvl2pPr marL="914400" lvl="1" indent="-342900" algn="l">
              <a:spcBef>
                <a:spcPts val="360"/>
              </a:spcBef>
              <a:spcAft>
                <a:spcPts val="0"/>
              </a:spcAft>
              <a:buClr>
                <a:srgbClr val="002060"/>
              </a:buClr>
              <a:buSzPts val="1800"/>
              <a:buChar char="–"/>
              <a:defRPr/>
            </a:lvl2pPr>
            <a:lvl3pPr marL="1371600" lvl="2" indent="-342900" algn="l">
              <a:spcBef>
                <a:spcPts val="360"/>
              </a:spcBef>
              <a:spcAft>
                <a:spcPts val="0"/>
              </a:spcAft>
              <a:buClr>
                <a:srgbClr val="002060"/>
              </a:buClr>
              <a:buSzPts val="1800"/>
              <a:buChar char="•"/>
              <a:defRPr/>
            </a:lvl3pPr>
            <a:lvl4pPr marL="1828800" lvl="3" indent="-342900" algn="l">
              <a:spcBef>
                <a:spcPts val="360"/>
              </a:spcBef>
              <a:spcAft>
                <a:spcPts val="0"/>
              </a:spcAft>
              <a:buClr>
                <a:srgbClr val="002060"/>
              </a:buClr>
              <a:buSzPts val="1800"/>
              <a:buChar char="–"/>
              <a:defRPr/>
            </a:lvl4pPr>
            <a:lvl5pPr marL="2286000" lvl="4" indent="-342900" algn="l">
              <a:spcBef>
                <a:spcPts val="360"/>
              </a:spcBef>
              <a:spcAft>
                <a:spcPts val="0"/>
              </a:spcAft>
              <a:buClr>
                <a:srgbClr val="002060"/>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6" name="Google Shape;156;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3887391" y="987426"/>
            <a:ext cx="4629150" cy="4873625"/>
          </a:xfrm>
          <a:prstGeom prst="rect">
            <a:avLst/>
          </a:prstGeom>
          <a:noFill/>
          <a:ln>
            <a:noFill/>
          </a:ln>
        </p:spPr>
      </p:sp>
      <p:sp>
        <p:nvSpPr>
          <p:cNvPr id="68" name="Google Shape;68;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rgbClr val="002060"/>
              </a:buClr>
              <a:buSzPts val="4400"/>
              <a:buFont typeface="Tahoma"/>
              <a:buNone/>
              <a:defRPr sz="4400" b="1" i="0" u="none" strike="noStrike" cap="none">
                <a:solidFill>
                  <a:srgbClr val="002060"/>
                </a:solidFill>
                <a:latin typeface="Tahoma"/>
                <a:ea typeface="Tahoma"/>
                <a:cs typeface="Tahoma"/>
                <a:sym typeface="Tahom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1pPr>
            <a:lvl2pPr marL="914400" marR="0" lvl="1"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2pPr>
            <a:lvl3pPr marL="1371600" marR="0" lvl="2"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3pPr>
            <a:lvl4pPr marL="1828800" marR="0" lvl="3"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4pPr>
            <a:lvl5pPr marL="2286000" marR="0" lvl="4"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7" name="Google Shape;87;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getthefactsout.org/presentation-students" TargetMode="External"/><Relationship Id="rId7" Type="http://schemas.openxmlformats.org/officeDocument/2006/relationships/hyperlink" Target="https://getthefactsout.org/resource-usage-and-copyright-permission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hyperlink" Target="https://getthefactsout.org/presentation-facult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5"/>
          <p:cNvSpPr txBox="1">
            <a:spLocks noGrp="1"/>
          </p:cNvSpPr>
          <p:nvPr>
            <p:ph type="title"/>
          </p:nvPr>
        </p:nvSpPr>
        <p:spPr>
          <a:xfrm>
            <a:off x="628650" y="83431"/>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Tahoma"/>
              <a:buNone/>
            </a:pPr>
            <a:r>
              <a:rPr lang="en-US" b="1">
                <a:latin typeface="Tahoma"/>
                <a:ea typeface="Tahoma"/>
                <a:cs typeface="Tahoma"/>
                <a:sym typeface="Tahoma"/>
              </a:rPr>
              <a:t>Instructions</a:t>
            </a:r>
            <a:endParaRPr/>
          </a:p>
        </p:txBody>
      </p:sp>
      <p:sp>
        <p:nvSpPr>
          <p:cNvPr id="164" name="Google Shape;164;p25"/>
          <p:cNvSpPr txBox="1">
            <a:spLocks noGrp="1"/>
          </p:cNvSpPr>
          <p:nvPr>
            <p:ph type="body" idx="1"/>
          </p:nvPr>
        </p:nvSpPr>
        <p:spPr>
          <a:xfrm>
            <a:off x="560496" y="1490535"/>
            <a:ext cx="7886700" cy="396178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sz="2400"/>
              <a:t>The next slide is designed to fit into either a </a:t>
            </a:r>
            <a:r>
              <a:rPr lang="en-US" sz="2400" u="sng">
                <a:solidFill>
                  <a:schemeClr val="hlink"/>
                </a:solidFill>
                <a:hlinkClick r:id="rId3"/>
              </a:rPr>
              <a:t>GFO student presentation: Busting Myths About the Teaching Profession</a:t>
            </a:r>
            <a:r>
              <a:rPr lang="en-US" sz="2400"/>
              <a:t> or a </a:t>
            </a:r>
            <a:r>
              <a:rPr lang="en-US" sz="2400" u="sng">
                <a:solidFill>
                  <a:schemeClr val="hlink"/>
                </a:solidFill>
                <a:hlinkClick r:id="rId4"/>
              </a:rPr>
              <a:t>GFO faculty/staff presentation: Teaching: The Best Kept Secret!</a:t>
            </a:r>
            <a:r>
              <a:rPr lang="en-US" sz="2400"/>
              <a:t>.  </a:t>
            </a:r>
            <a:endParaRPr/>
          </a:p>
          <a:p>
            <a:pPr marL="228600" lvl="0" indent="-228600" algn="l" rtl="0">
              <a:lnSpc>
                <a:spcPct val="90000"/>
              </a:lnSpc>
              <a:spcBef>
                <a:spcPts val="1000"/>
              </a:spcBef>
              <a:spcAft>
                <a:spcPts val="0"/>
              </a:spcAft>
              <a:buClr>
                <a:schemeClr val="dk1"/>
              </a:buClr>
              <a:buSzPts val="2400"/>
              <a:buChar char="•"/>
            </a:pPr>
            <a:r>
              <a:rPr lang="en-US" sz="2400"/>
              <a:t>It matches the teacher salary slide in the presentation slide decks. </a:t>
            </a:r>
            <a:endParaRPr/>
          </a:p>
          <a:p>
            <a:pPr marL="228600" lvl="0" indent="-228600" algn="l" rtl="0">
              <a:lnSpc>
                <a:spcPct val="90000"/>
              </a:lnSpc>
              <a:spcBef>
                <a:spcPts val="1000"/>
              </a:spcBef>
              <a:spcAft>
                <a:spcPts val="0"/>
              </a:spcAft>
              <a:buClr>
                <a:schemeClr val="dk1"/>
              </a:buClr>
              <a:buSzPts val="2400"/>
              <a:buChar char="•"/>
            </a:pPr>
            <a:r>
              <a:rPr lang="en-US" sz="2400"/>
              <a:t>You can simply copy and paste this into the slide deck and be ready to present!</a:t>
            </a:r>
            <a:endParaRPr/>
          </a:p>
          <a:p>
            <a:pPr marL="228600" lvl="0" indent="-228600" algn="l" rtl="0">
              <a:lnSpc>
                <a:spcPct val="90000"/>
              </a:lnSpc>
              <a:spcBef>
                <a:spcPts val="1000"/>
              </a:spcBef>
              <a:spcAft>
                <a:spcPts val="0"/>
              </a:spcAft>
              <a:buClr>
                <a:srgbClr val="EF643E"/>
              </a:buClr>
              <a:buSzPts val="2400"/>
              <a:buChar char="•"/>
            </a:pPr>
            <a:r>
              <a:rPr lang="en-US" sz="2400" i="1">
                <a:solidFill>
                  <a:srgbClr val="EF643E"/>
                </a:solidFill>
              </a:rPr>
              <a:t>Note: </a:t>
            </a:r>
            <a:r>
              <a:rPr lang="en-US" sz="2400">
                <a:solidFill>
                  <a:srgbClr val="EF643E"/>
                </a:solidFill>
              </a:rPr>
              <a:t>The Notes section of these slides contain scripts and pointers for presenting</a:t>
            </a:r>
            <a:endParaRPr/>
          </a:p>
        </p:txBody>
      </p:sp>
      <p:pic>
        <p:nvPicPr>
          <p:cNvPr id="165" name="Google Shape;165;p25" descr="Image result for national science foundation robert noyce teacher scholarship program"/>
          <p:cNvPicPr preferRelativeResize="0"/>
          <p:nvPr/>
        </p:nvPicPr>
        <p:blipFill rotWithShape="1">
          <a:blip r:embed="rId5">
            <a:alphaModFix/>
          </a:blip>
          <a:srcRect/>
          <a:stretch/>
        </p:blipFill>
        <p:spPr>
          <a:xfrm>
            <a:off x="8241956" y="5763118"/>
            <a:ext cx="816545" cy="823077"/>
          </a:xfrm>
          <a:prstGeom prst="rect">
            <a:avLst/>
          </a:prstGeom>
          <a:noFill/>
          <a:ln>
            <a:noFill/>
          </a:ln>
        </p:spPr>
      </p:pic>
      <p:sp>
        <p:nvSpPr>
          <p:cNvPr id="166" name="Google Shape;166;p25"/>
          <p:cNvSpPr/>
          <p:nvPr/>
        </p:nvSpPr>
        <p:spPr>
          <a:xfrm>
            <a:off x="4827155" y="5741874"/>
            <a:ext cx="3276600" cy="1015663"/>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sz="1200" b="0" i="0" u="none" strike="noStrike" cap="none">
              <a:solidFill>
                <a:srgbClr val="000000"/>
              </a:solidFill>
              <a:latin typeface="Calibri"/>
              <a:ea typeface="Calibri"/>
              <a:cs typeface="Calibri"/>
              <a:sym typeface="Calibri"/>
            </a:endParaRPr>
          </a:p>
        </p:txBody>
      </p:sp>
      <p:pic>
        <p:nvPicPr>
          <p:cNvPr id="167" name="Google Shape;167;p25"/>
          <p:cNvPicPr preferRelativeResize="0"/>
          <p:nvPr/>
        </p:nvPicPr>
        <p:blipFill rotWithShape="1">
          <a:blip r:embed="rId6">
            <a:alphaModFix/>
          </a:blip>
          <a:srcRect/>
          <a:stretch/>
        </p:blipFill>
        <p:spPr>
          <a:xfrm>
            <a:off x="5423" y="5510872"/>
            <a:ext cx="3078291" cy="825084"/>
          </a:xfrm>
          <a:prstGeom prst="rect">
            <a:avLst/>
          </a:prstGeom>
          <a:noFill/>
          <a:ln>
            <a:noFill/>
          </a:ln>
        </p:spPr>
      </p:pic>
      <p:sp>
        <p:nvSpPr>
          <p:cNvPr id="168" name="Google Shape;168;p25"/>
          <p:cNvSpPr txBox="1"/>
          <p:nvPr/>
        </p:nvSpPr>
        <p:spPr>
          <a:xfrm>
            <a:off x="181233" y="6277773"/>
            <a:ext cx="2726673"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i="0" u="none" strike="noStrike" cap="none">
                <a:solidFill>
                  <a:schemeClr val="dk1"/>
                </a:solidFill>
                <a:latin typeface="Arial"/>
                <a:ea typeface="Arial"/>
                <a:cs typeface="Arial"/>
                <a:sym typeface="Arial"/>
              </a:rPr>
              <a:t>Repairing the reputation of the teaching profession</a:t>
            </a:r>
            <a:endParaRPr/>
          </a:p>
        </p:txBody>
      </p:sp>
      <p:pic>
        <p:nvPicPr>
          <p:cNvPr id="169" name="Google Shape;169;p25">
            <a:hlinkClick r:id="rId7"/>
          </p:cNvPr>
          <p:cNvPicPr preferRelativeResize="0"/>
          <p:nvPr/>
        </p:nvPicPr>
        <p:blipFill rotWithShape="1">
          <a:blip r:embed="rId8">
            <a:alphaModFix/>
          </a:blip>
          <a:srcRect/>
          <a:stretch/>
        </p:blipFill>
        <p:spPr>
          <a:xfrm>
            <a:off x="3448430" y="6391745"/>
            <a:ext cx="838200" cy="2952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pic>
        <p:nvPicPr>
          <p:cNvPr id="175" name="Google Shape;175;p26" descr="https://encrypted-tbn0.gstatic.com/images?q=tbn:ANd9GcRJLlqixcXpjFYO3TX2upkutqhN_12AsD7HJPkMDmbDqdlBeUjGmw"/>
          <p:cNvPicPr preferRelativeResize="0"/>
          <p:nvPr/>
        </p:nvPicPr>
        <p:blipFill rotWithShape="1">
          <a:blip r:embed="rId3">
            <a:alphaModFix/>
          </a:blip>
          <a:srcRect/>
          <a:stretch/>
        </p:blipFill>
        <p:spPr>
          <a:xfrm>
            <a:off x="6776214" y="145175"/>
            <a:ext cx="2197521" cy="1447800"/>
          </a:xfrm>
          <a:prstGeom prst="rect">
            <a:avLst/>
          </a:prstGeom>
          <a:noFill/>
          <a:ln>
            <a:noFill/>
          </a:ln>
        </p:spPr>
      </p:pic>
      <p:sp>
        <p:nvSpPr>
          <p:cNvPr id="176" name="Google Shape;176;p26"/>
          <p:cNvSpPr txBox="1">
            <a:spLocks noGrp="1"/>
          </p:cNvSpPr>
          <p:nvPr>
            <p:ph type="title"/>
          </p:nvPr>
        </p:nvSpPr>
        <p:spPr>
          <a:xfrm>
            <a:off x="-3" y="197900"/>
            <a:ext cx="69606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77" name="Google Shape;177;p26"/>
          <p:cNvGraphicFramePr/>
          <p:nvPr>
            <p:extLst>
              <p:ext uri="{D42A27DB-BD31-4B8C-83A1-F6EECF244321}">
                <p14:modId xmlns:p14="http://schemas.microsoft.com/office/powerpoint/2010/main" val="1042077514"/>
              </p:ext>
            </p:extLst>
          </p:nvPr>
        </p:nvGraphicFramePr>
        <p:xfrm>
          <a:off x="276918" y="1592975"/>
          <a:ext cx="4081250" cy="4219375"/>
        </p:xfrm>
        <a:graphic>
          <a:graphicData uri="http://schemas.openxmlformats.org/drawingml/2006/table">
            <a:tbl>
              <a:tblPr>
                <a:noFill/>
                <a:tableStyleId>{3DA7F426-FC3D-4EA0-82F5-4115589A2C38}</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Glendale Union High School District </a:t>
                      </a:r>
                      <a:r>
                        <a:rPr lang="en-US" sz="1400" b="1" dirty="0">
                          <a:solidFill>
                            <a:schemeClr val="dk2"/>
                          </a:solidFill>
                          <a:latin typeface="Calibri"/>
                          <a:ea typeface="Calibri"/>
                          <a:cs typeface="Calibri"/>
                          <a:sym typeface="Calibri"/>
                        </a:rPr>
                        <a:t>(23-24) (187 days)</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dirty="0">
                          <a:solidFill>
                            <a:srgbClr val="272D41"/>
                          </a:solidFill>
                          <a:latin typeface="Calibri"/>
                          <a:ea typeface="Calibri"/>
                          <a:cs typeface="Calibri"/>
                          <a:sym typeface="Calibri"/>
                        </a:rPr>
                        <a:t>$51,266-$57,073</a:t>
                      </a:r>
                      <a:endParaRPr sz="1800" u="none" strike="noStrike" cap="none" dirty="0"/>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1"/>
                  </a:ext>
                </a:extLst>
              </a:tr>
              <a:tr h="914400">
                <a:tc>
                  <a:txBody>
                    <a:bodyPr/>
                    <a:lstStyle/>
                    <a:p>
                      <a:pPr marL="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Phoenix Union High School District</a:t>
                      </a:r>
                      <a:r>
                        <a:rPr lang="en-US" sz="1400" b="1" dirty="0">
                          <a:solidFill>
                            <a:schemeClr val="dk2"/>
                          </a:solidFill>
                          <a:latin typeface="Calibri"/>
                          <a:ea typeface="Calibri"/>
                          <a:cs typeface="Calibri"/>
                          <a:sym typeface="Calibri"/>
                        </a:rPr>
                        <a:t> (23-24) (209 days)</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$52,200-$54,440</a:t>
                      </a:r>
                      <a:endParaRPr sz="240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2"/>
                  </a:ext>
                </a:extLst>
              </a:tr>
              <a:tr h="914400">
                <a:tc>
                  <a:txBody>
                    <a:bodyPr/>
                    <a:lstStyle/>
                    <a:p>
                      <a:pPr marL="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Scottsdale Unified School District</a:t>
                      </a:r>
                      <a:r>
                        <a:rPr lang="en-US" sz="1400" b="1" dirty="0">
                          <a:solidFill>
                            <a:schemeClr val="dk2"/>
                          </a:solidFill>
                          <a:latin typeface="Calibri"/>
                          <a:ea typeface="Calibri"/>
                          <a:cs typeface="Calibri"/>
                          <a:sym typeface="Calibri"/>
                        </a:rPr>
                        <a:t> (23-24) (186 days)</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$48,383-$60,412</a:t>
                      </a:r>
                      <a:endParaRPr sz="240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3"/>
                  </a:ext>
                </a:extLst>
              </a:tr>
              <a:tr h="914400">
                <a:tc>
                  <a:txBody>
                    <a:bodyPr/>
                    <a:lstStyle/>
                    <a:p>
                      <a:pPr marL="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Tempe Union High School District </a:t>
                      </a:r>
                      <a:r>
                        <a:rPr lang="en-US" sz="1400" b="1" dirty="0">
                          <a:solidFill>
                            <a:schemeClr val="dk2"/>
                          </a:solidFill>
                          <a:latin typeface="Calibri"/>
                          <a:ea typeface="Calibri"/>
                          <a:cs typeface="Calibri"/>
                          <a:sym typeface="Calibri"/>
                        </a:rPr>
                        <a:t>(23-24) (188 days)</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$54,011-$57,642</a:t>
                      </a:r>
                      <a:endParaRPr sz="2400" dirty="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78" name="Google Shape;178;p26"/>
          <p:cNvSpPr txBox="1"/>
          <p:nvPr/>
        </p:nvSpPr>
        <p:spPr>
          <a:xfrm>
            <a:off x="396368" y="5881825"/>
            <a:ext cx="79236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dirty="0">
                <a:solidFill>
                  <a:srgbClr val="7030A0"/>
                </a:solidFill>
              </a:rPr>
              <a:t>190 days </a:t>
            </a:r>
            <a:r>
              <a:rPr lang="en-US" sz="2400" dirty="0">
                <a:solidFill>
                  <a:srgbClr val="7030A0"/>
                </a:solidFill>
                <a:latin typeface="Arial"/>
                <a:ea typeface="Arial"/>
                <a:cs typeface="Arial"/>
                <a:sym typeface="Arial"/>
              </a:rPr>
              <a:t>contract → </a:t>
            </a:r>
            <a:r>
              <a:rPr lang="en-US" sz="2400" dirty="0">
                <a:solidFill>
                  <a:srgbClr val="7030A0"/>
                </a:solidFill>
              </a:rPr>
              <a:t>$54,400 </a:t>
            </a:r>
            <a:r>
              <a:rPr lang="en-US" sz="2400" dirty="0">
                <a:solidFill>
                  <a:srgbClr val="7030A0"/>
                </a:solidFill>
                <a:latin typeface="Arial"/>
                <a:ea typeface="Arial"/>
                <a:cs typeface="Arial"/>
                <a:sym typeface="Arial"/>
              </a:rPr>
              <a:t>= </a:t>
            </a:r>
            <a:r>
              <a:rPr lang="en-US" sz="2400" dirty="0">
                <a:solidFill>
                  <a:srgbClr val="7030A0"/>
                </a:solidFill>
              </a:rPr>
              <a:t>$36</a:t>
            </a:r>
            <a:r>
              <a:rPr lang="en-US" sz="2400" dirty="0">
                <a:solidFill>
                  <a:srgbClr val="7030A0"/>
                </a:solidFill>
                <a:latin typeface="Arial"/>
                <a:ea typeface="Arial"/>
                <a:cs typeface="Arial"/>
                <a:sym typeface="Arial"/>
              </a:rPr>
              <a:t>/hr.</a:t>
            </a:r>
            <a:endParaRPr dirty="0"/>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dirty="0">
                <a:solidFill>
                  <a:srgbClr val="7030A0"/>
                </a:solidFill>
                <a:latin typeface="Arial"/>
                <a:ea typeface="Arial"/>
                <a:cs typeface="Arial"/>
                <a:sym typeface="Arial"/>
              </a:rPr>
              <a:t>+ Extra Pay</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pic>
        <p:nvPicPr>
          <p:cNvPr id="185" name="Google Shape;185;p27" descr="https://encrypted-tbn0.gstatic.com/images?q=tbn:ANd9GcRJLlqixcXpjFYO3TX2upkutqhN_12AsD7HJPkMDmbDqdlBeUjGmw"/>
          <p:cNvPicPr preferRelativeResize="0"/>
          <p:nvPr/>
        </p:nvPicPr>
        <p:blipFill rotWithShape="1">
          <a:blip r:embed="rId3">
            <a:alphaModFix/>
          </a:blip>
          <a:srcRect/>
          <a:stretch/>
        </p:blipFill>
        <p:spPr>
          <a:xfrm>
            <a:off x="6636364" y="207225"/>
            <a:ext cx="2197521" cy="1447800"/>
          </a:xfrm>
          <a:prstGeom prst="rect">
            <a:avLst/>
          </a:prstGeom>
          <a:noFill/>
          <a:ln>
            <a:noFill/>
          </a:ln>
        </p:spPr>
      </p:pic>
      <p:sp>
        <p:nvSpPr>
          <p:cNvPr id="186" name="Google Shape;186;p27"/>
          <p:cNvSpPr txBox="1">
            <a:spLocks noGrp="1"/>
          </p:cNvSpPr>
          <p:nvPr>
            <p:ph type="title"/>
          </p:nvPr>
        </p:nvSpPr>
        <p:spPr>
          <a:xfrm>
            <a:off x="182775" y="270300"/>
            <a:ext cx="64536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87" name="Google Shape;187;p27"/>
          <p:cNvGraphicFramePr/>
          <p:nvPr>
            <p:extLst>
              <p:ext uri="{D42A27DB-BD31-4B8C-83A1-F6EECF244321}">
                <p14:modId xmlns:p14="http://schemas.microsoft.com/office/powerpoint/2010/main" val="3543940388"/>
              </p:ext>
            </p:extLst>
          </p:nvPr>
        </p:nvGraphicFramePr>
        <p:xfrm>
          <a:off x="310115" y="1655025"/>
          <a:ext cx="5544300" cy="4219375"/>
        </p:xfrm>
        <a:graphic>
          <a:graphicData uri="http://schemas.openxmlformats.org/drawingml/2006/table">
            <a:tbl>
              <a:tblPr>
                <a:noFill/>
                <a:tableStyleId>{3DA7F426-FC3D-4EA0-82F5-4115589A2C38}</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gridCol w="1463050">
                  <a:extLst>
                    <a:ext uri="{9D8B030D-6E8A-4147-A177-3AD203B41FA5}">
                      <a16:colId xmlns:a16="http://schemas.microsoft.com/office/drawing/2014/main" val="20002"/>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Glendale Union High School District </a:t>
                      </a:r>
                      <a:r>
                        <a:rPr lang="en-US" sz="1400" b="1" dirty="0">
                          <a:solidFill>
                            <a:schemeClr val="dk2"/>
                          </a:solidFill>
                          <a:latin typeface="Calibri"/>
                          <a:ea typeface="Calibri"/>
                          <a:cs typeface="Calibri"/>
                          <a:sym typeface="Calibri"/>
                        </a:rPr>
                        <a:t>(23-24) (187 days)</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dirty="0">
                          <a:solidFill>
                            <a:srgbClr val="272D41"/>
                          </a:solidFill>
                          <a:latin typeface="Calibri"/>
                          <a:ea typeface="Calibri"/>
                          <a:cs typeface="Calibri"/>
                          <a:sym typeface="Calibri"/>
                        </a:rPr>
                        <a:t>$51,266-$57,073</a:t>
                      </a:r>
                      <a:endParaRPr sz="1800" u="none" strike="noStrike" cap="none" dirty="0"/>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$60,732-$68,494</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1"/>
                  </a:ext>
                </a:extLst>
              </a:tr>
              <a:tr h="914400">
                <a:tc>
                  <a:txBody>
                    <a:bodyPr/>
                    <a:lstStyle/>
                    <a:p>
                      <a:pPr marL="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Phoenix Union High School District</a:t>
                      </a:r>
                      <a:r>
                        <a:rPr lang="en-US" sz="1400" b="1" dirty="0">
                          <a:solidFill>
                            <a:schemeClr val="dk2"/>
                          </a:solidFill>
                          <a:latin typeface="Calibri"/>
                          <a:ea typeface="Calibri"/>
                          <a:cs typeface="Calibri"/>
                          <a:sym typeface="Calibri"/>
                        </a:rPr>
                        <a:t> (23-24) (209 days)</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$52,200-$54,440</a:t>
                      </a:r>
                      <a:endParaRPr sz="240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$56,234-$58,647</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2"/>
                  </a:ext>
                </a:extLst>
              </a:tr>
              <a:tr h="914400">
                <a:tc>
                  <a:txBody>
                    <a:bodyPr/>
                    <a:lstStyle/>
                    <a:p>
                      <a:pPr marL="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Scottsdale Unified School District</a:t>
                      </a:r>
                      <a:r>
                        <a:rPr lang="en-US" sz="1400" b="1" dirty="0">
                          <a:solidFill>
                            <a:schemeClr val="dk2"/>
                          </a:solidFill>
                          <a:latin typeface="Calibri"/>
                          <a:ea typeface="Calibri"/>
                          <a:cs typeface="Calibri"/>
                          <a:sym typeface="Calibri"/>
                        </a:rPr>
                        <a:t> (23-24) (186 days)</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$48,383-$60,412</a:t>
                      </a:r>
                      <a:endParaRPr sz="240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$53,169-$66,698</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3"/>
                  </a:ext>
                </a:extLst>
              </a:tr>
              <a:tr h="914400">
                <a:tc>
                  <a:txBody>
                    <a:bodyPr/>
                    <a:lstStyle/>
                    <a:p>
                      <a:pPr marL="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Tempe Union High School District </a:t>
                      </a:r>
                      <a:r>
                        <a:rPr lang="en-US" sz="1400" b="1" dirty="0">
                          <a:solidFill>
                            <a:schemeClr val="dk2"/>
                          </a:solidFill>
                          <a:latin typeface="Calibri"/>
                          <a:ea typeface="Calibri"/>
                          <a:cs typeface="Calibri"/>
                          <a:sym typeface="Calibri"/>
                        </a:rPr>
                        <a:t>(23-24) (188 days)</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$54,011-$57,642</a:t>
                      </a:r>
                      <a:endParaRPr sz="240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$59,773-$63,607</a:t>
                      </a:r>
                      <a:endParaRPr sz="2400" dirty="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88" name="Google Shape;188;p27"/>
          <p:cNvSpPr txBox="1"/>
          <p:nvPr/>
        </p:nvSpPr>
        <p:spPr>
          <a:xfrm>
            <a:off x="182775" y="6027000"/>
            <a:ext cx="83892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dirty="0">
                <a:solidFill>
                  <a:srgbClr val="7030A0"/>
                </a:solidFill>
              </a:rPr>
              <a:t>190 days </a:t>
            </a:r>
            <a:r>
              <a:rPr lang="en-US" sz="2400" dirty="0">
                <a:solidFill>
                  <a:srgbClr val="7030A0"/>
                </a:solidFill>
                <a:latin typeface="Arial"/>
                <a:ea typeface="Arial"/>
                <a:cs typeface="Arial"/>
                <a:sym typeface="Arial"/>
              </a:rPr>
              <a:t>contract → </a:t>
            </a:r>
            <a:r>
              <a:rPr lang="en-US" sz="2400" dirty="0">
                <a:solidFill>
                  <a:srgbClr val="7030A0"/>
                </a:solidFill>
              </a:rPr>
              <a:t>$60,800 </a:t>
            </a:r>
            <a:r>
              <a:rPr lang="en-US" sz="2400" dirty="0">
                <a:solidFill>
                  <a:srgbClr val="7030A0"/>
                </a:solidFill>
                <a:latin typeface="Arial"/>
                <a:ea typeface="Arial"/>
                <a:cs typeface="Arial"/>
                <a:sym typeface="Arial"/>
              </a:rPr>
              <a:t>= </a:t>
            </a:r>
            <a:r>
              <a:rPr lang="en-US" sz="2400" dirty="0">
                <a:solidFill>
                  <a:srgbClr val="7030A0"/>
                </a:solidFill>
              </a:rPr>
              <a:t>$40</a:t>
            </a:r>
            <a:r>
              <a:rPr lang="en-US" sz="2400" dirty="0">
                <a:solidFill>
                  <a:srgbClr val="7030A0"/>
                </a:solidFill>
                <a:latin typeface="Arial"/>
                <a:ea typeface="Arial"/>
                <a:cs typeface="Arial"/>
                <a:sym typeface="Arial"/>
              </a:rPr>
              <a:t>/hr.</a:t>
            </a:r>
            <a:endParaRPr dirty="0"/>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dirty="0">
                <a:solidFill>
                  <a:srgbClr val="7030A0"/>
                </a:solidFill>
                <a:latin typeface="Arial"/>
                <a:ea typeface="Arial"/>
                <a:cs typeface="Arial"/>
                <a:sym typeface="Arial"/>
              </a:rPr>
              <a:t>+ Extra Pay</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pic>
        <p:nvPicPr>
          <p:cNvPr id="195" name="Google Shape;195;p28" descr="https://encrypted-tbn0.gstatic.com/images?q=tbn:ANd9GcRJLlqixcXpjFYO3TX2upkutqhN_12AsD7HJPkMDmbDqdlBeUjGmw"/>
          <p:cNvPicPr preferRelativeResize="0"/>
          <p:nvPr/>
        </p:nvPicPr>
        <p:blipFill rotWithShape="1">
          <a:blip r:embed="rId3">
            <a:alphaModFix/>
          </a:blip>
          <a:srcRect/>
          <a:stretch/>
        </p:blipFill>
        <p:spPr>
          <a:xfrm>
            <a:off x="6636314" y="258950"/>
            <a:ext cx="2197521" cy="1447800"/>
          </a:xfrm>
          <a:prstGeom prst="rect">
            <a:avLst/>
          </a:prstGeom>
          <a:noFill/>
          <a:ln>
            <a:noFill/>
          </a:ln>
        </p:spPr>
      </p:pic>
      <p:sp>
        <p:nvSpPr>
          <p:cNvPr id="196" name="Google Shape;196;p28"/>
          <p:cNvSpPr txBox="1">
            <a:spLocks noGrp="1"/>
          </p:cNvSpPr>
          <p:nvPr>
            <p:ph type="title"/>
          </p:nvPr>
        </p:nvSpPr>
        <p:spPr>
          <a:xfrm>
            <a:off x="145746" y="258950"/>
            <a:ext cx="59571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97" name="Google Shape;197;p28"/>
          <p:cNvGraphicFramePr/>
          <p:nvPr>
            <p:extLst>
              <p:ext uri="{D42A27DB-BD31-4B8C-83A1-F6EECF244321}">
                <p14:modId xmlns:p14="http://schemas.microsoft.com/office/powerpoint/2010/main" val="1613204309"/>
              </p:ext>
            </p:extLst>
          </p:nvPr>
        </p:nvGraphicFramePr>
        <p:xfrm>
          <a:off x="263700" y="1706750"/>
          <a:ext cx="8470400" cy="4219375"/>
        </p:xfrm>
        <a:graphic>
          <a:graphicData uri="http://schemas.openxmlformats.org/drawingml/2006/table">
            <a:tbl>
              <a:tblPr>
                <a:noFill/>
                <a:tableStyleId>{3DA7F426-FC3D-4EA0-82F5-4115589A2C38}</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gridCol w="1463050">
                  <a:extLst>
                    <a:ext uri="{9D8B030D-6E8A-4147-A177-3AD203B41FA5}">
                      <a16:colId xmlns:a16="http://schemas.microsoft.com/office/drawing/2014/main" val="20002"/>
                    </a:ext>
                  </a:extLst>
                </a:gridCol>
                <a:gridCol w="1463050">
                  <a:extLst>
                    <a:ext uri="{9D8B030D-6E8A-4147-A177-3AD203B41FA5}">
                      <a16:colId xmlns:a16="http://schemas.microsoft.com/office/drawing/2014/main" val="20003"/>
                    </a:ext>
                  </a:extLst>
                </a:gridCol>
                <a:gridCol w="1463050">
                  <a:extLst>
                    <a:ext uri="{9D8B030D-6E8A-4147-A177-3AD203B41FA5}">
                      <a16:colId xmlns:a16="http://schemas.microsoft.com/office/drawing/2014/main" val="20004"/>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MA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MA yr 15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Glendale Union High School District </a:t>
                      </a:r>
                      <a:r>
                        <a:rPr lang="en-US" sz="1400" b="1" dirty="0">
                          <a:solidFill>
                            <a:schemeClr val="dk2"/>
                          </a:solidFill>
                          <a:latin typeface="Calibri"/>
                          <a:ea typeface="Calibri"/>
                          <a:cs typeface="Calibri"/>
                          <a:sym typeface="Calibri"/>
                        </a:rPr>
                        <a:t>(23-24) (187 days)</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dirty="0">
                          <a:solidFill>
                            <a:srgbClr val="272D41"/>
                          </a:solidFill>
                          <a:latin typeface="Calibri"/>
                          <a:ea typeface="Calibri"/>
                          <a:cs typeface="Calibri"/>
                          <a:sym typeface="Calibri"/>
                        </a:rPr>
                        <a:t>$51,266-$57,073</a:t>
                      </a:r>
                      <a:endParaRPr sz="1800" u="none" strike="noStrike" cap="none" dirty="0"/>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$60,732-$68,494</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$65,888-$75,194</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$81,523-$88,223</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1"/>
                  </a:ext>
                </a:extLst>
              </a:tr>
              <a:tr h="914400">
                <a:tc>
                  <a:txBody>
                    <a:bodyPr/>
                    <a:lstStyle/>
                    <a:p>
                      <a:pPr marL="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Phoenix Union High School District</a:t>
                      </a:r>
                      <a:r>
                        <a:rPr lang="en-US" sz="1400" b="1" dirty="0">
                          <a:solidFill>
                            <a:schemeClr val="dk2"/>
                          </a:solidFill>
                          <a:latin typeface="Calibri"/>
                          <a:ea typeface="Calibri"/>
                          <a:cs typeface="Calibri"/>
                          <a:sym typeface="Calibri"/>
                        </a:rPr>
                        <a:t> (23-24) (209 days)</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$52,200-$54,440</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$56,234-$58,647</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$57,781-$63,620</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$67,057-$73,834</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2"/>
                  </a:ext>
                </a:extLst>
              </a:tr>
              <a:tr h="914400">
                <a:tc>
                  <a:txBody>
                    <a:bodyPr/>
                    <a:lstStyle/>
                    <a:p>
                      <a:pPr marL="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Scottsdale Unified School District</a:t>
                      </a:r>
                      <a:r>
                        <a:rPr lang="en-US" sz="1400" b="1" dirty="0">
                          <a:solidFill>
                            <a:schemeClr val="dk2"/>
                          </a:solidFill>
                          <a:latin typeface="Calibri"/>
                          <a:ea typeface="Calibri"/>
                          <a:cs typeface="Calibri"/>
                          <a:sym typeface="Calibri"/>
                        </a:rPr>
                        <a:t> (23-24) (186 days)</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$48,383-$60,412</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$53,169-$66,698</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$58,101-$70,762</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$75,372-$90,005</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3"/>
                  </a:ext>
                </a:extLst>
              </a:tr>
              <a:tr h="914400">
                <a:tc>
                  <a:txBody>
                    <a:bodyPr/>
                    <a:lstStyle/>
                    <a:p>
                      <a:pPr marL="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Tempe Union High School District </a:t>
                      </a:r>
                      <a:r>
                        <a:rPr lang="en-US" sz="1400" b="1" dirty="0">
                          <a:solidFill>
                            <a:schemeClr val="dk2"/>
                          </a:solidFill>
                          <a:latin typeface="Calibri"/>
                          <a:ea typeface="Calibri"/>
                          <a:cs typeface="Calibri"/>
                          <a:sym typeface="Calibri"/>
                        </a:rPr>
                        <a:t>(23-24) (188 days)</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$54,011-$57,642</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$59,773-$63,607</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$62,567-$69,707</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$71,700-$86,459</a:t>
                      </a:r>
                      <a:endParaRPr sz="2400" dirty="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98" name="Google Shape;198;p28"/>
          <p:cNvSpPr txBox="1"/>
          <p:nvPr/>
        </p:nvSpPr>
        <p:spPr>
          <a:xfrm>
            <a:off x="0" y="6027000"/>
            <a:ext cx="86166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dirty="0">
                <a:solidFill>
                  <a:srgbClr val="7030A0"/>
                </a:solidFill>
              </a:rPr>
              <a:t>190 days </a:t>
            </a:r>
            <a:r>
              <a:rPr lang="en-US" sz="2400" dirty="0">
                <a:solidFill>
                  <a:srgbClr val="7030A0"/>
                </a:solidFill>
                <a:latin typeface="Arial"/>
                <a:ea typeface="Arial"/>
                <a:cs typeface="Arial"/>
                <a:sym typeface="Arial"/>
              </a:rPr>
              <a:t>contract → </a:t>
            </a:r>
            <a:r>
              <a:rPr lang="en-US" sz="2400" dirty="0">
                <a:solidFill>
                  <a:srgbClr val="7030A0"/>
                </a:solidFill>
              </a:rPr>
              <a:t>$78,500 </a:t>
            </a:r>
            <a:r>
              <a:rPr lang="en-US" sz="2400" dirty="0">
                <a:solidFill>
                  <a:srgbClr val="7030A0"/>
                </a:solidFill>
                <a:latin typeface="Arial"/>
                <a:ea typeface="Arial"/>
                <a:cs typeface="Arial"/>
                <a:sym typeface="Arial"/>
              </a:rPr>
              <a:t>= </a:t>
            </a:r>
            <a:r>
              <a:rPr lang="en-US" sz="2400" dirty="0">
                <a:solidFill>
                  <a:srgbClr val="7030A0"/>
                </a:solidFill>
              </a:rPr>
              <a:t>$52</a:t>
            </a:r>
            <a:r>
              <a:rPr lang="en-US" sz="2400" dirty="0">
                <a:solidFill>
                  <a:srgbClr val="7030A0"/>
                </a:solidFill>
                <a:latin typeface="Arial"/>
                <a:ea typeface="Arial"/>
                <a:cs typeface="Arial"/>
                <a:sym typeface="Arial"/>
              </a:rPr>
              <a:t>/hr.</a:t>
            </a:r>
            <a:endParaRPr dirty="0"/>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dirty="0">
                <a:solidFill>
                  <a:srgbClr val="7030A0"/>
                </a:solidFill>
                <a:latin typeface="Arial"/>
                <a:ea typeface="Arial"/>
                <a:cs typeface="Arial"/>
                <a:sym typeface="Arial"/>
              </a:rPr>
              <a:t>+ Extra Pay</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graphicFrame>
        <p:nvGraphicFramePr>
          <p:cNvPr id="205" name="Google Shape;205;p29"/>
          <p:cNvGraphicFramePr/>
          <p:nvPr>
            <p:extLst>
              <p:ext uri="{D42A27DB-BD31-4B8C-83A1-F6EECF244321}">
                <p14:modId xmlns:p14="http://schemas.microsoft.com/office/powerpoint/2010/main" val="3244790453"/>
              </p:ext>
            </p:extLst>
          </p:nvPr>
        </p:nvGraphicFramePr>
        <p:xfrm>
          <a:off x="342900" y="1919467"/>
          <a:ext cx="8458225" cy="2303198"/>
        </p:xfrm>
        <a:graphic>
          <a:graphicData uri="http://schemas.openxmlformats.org/drawingml/2006/table">
            <a:tbl>
              <a:tblPr>
                <a:noFill/>
                <a:tableStyleId>{3DA7F426-FC3D-4EA0-82F5-4115589A2C38}</a:tableStyleId>
              </a:tblPr>
              <a:tblGrid>
                <a:gridCol w="3836700">
                  <a:extLst>
                    <a:ext uri="{9D8B030D-6E8A-4147-A177-3AD203B41FA5}">
                      <a16:colId xmlns:a16="http://schemas.microsoft.com/office/drawing/2014/main" val="20000"/>
                    </a:ext>
                  </a:extLst>
                </a:gridCol>
                <a:gridCol w="1569575">
                  <a:extLst>
                    <a:ext uri="{9D8B030D-6E8A-4147-A177-3AD203B41FA5}">
                      <a16:colId xmlns:a16="http://schemas.microsoft.com/office/drawing/2014/main" val="20001"/>
                    </a:ext>
                  </a:extLst>
                </a:gridCol>
                <a:gridCol w="1569575">
                  <a:extLst>
                    <a:ext uri="{9D8B030D-6E8A-4147-A177-3AD203B41FA5}">
                      <a16:colId xmlns:a16="http://schemas.microsoft.com/office/drawing/2014/main" val="20002"/>
                    </a:ext>
                  </a:extLst>
                </a:gridCol>
                <a:gridCol w="148237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Calendar*</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Minimum</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Maximum</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Asst. Principal – High School</a:t>
                      </a:r>
                      <a:endParaRPr sz="2400" b="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chemeClr val="dk1"/>
                        </a:buClr>
                        <a:buSzPts val="2000"/>
                        <a:buFont typeface="Arial"/>
                        <a:buNone/>
                      </a:pPr>
                      <a:r>
                        <a:rPr lang="en-US" sz="2000">
                          <a:solidFill>
                            <a:schemeClr val="dk1"/>
                          </a:solidFill>
                        </a:rPr>
                        <a:t>238 days</a:t>
                      </a:r>
                      <a:endParaRPr sz="2000" u="none" strike="noStrike" cap="none">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chemeClr val="dk1"/>
                        </a:buClr>
                        <a:buSzPts val="2000"/>
                        <a:buFont typeface="Arial"/>
                        <a:buNone/>
                      </a:pPr>
                      <a:r>
                        <a:rPr lang="en-US" sz="2000">
                          <a:solidFill>
                            <a:schemeClr val="dk1"/>
                          </a:solidFill>
                        </a:rPr>
                        <a:t>$88,142</a:t>
                      </a:r>
                      <a:endParaRPr sz="2000" u="none" strike="noStrike" cap="none">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chemeClr val="dk1"/>
                        </a:buClr>
                        <a:buSzPts val="2000"/>
                        <a:buFont typeface="Arial"/>
                        <a:buNone/>
                      </a:pPr>
                      <a:r>
                        <a:rPr lang="en-US" sz="2000">
                          <a:solidFill>
                            <a:schemeClr val="dk1"/>
                          </a:solidFill>
                        </a:rPr>
                        <a:t>$118,289</a:t>
                      </a:r>
                      <a:endParaRPr sz="2000" u="none" strike="noStrike" cap="none">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rtl="0">
                        <a:lnSpc>
                          <a:spcPct val="90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Principal – High School</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a:solidFill>
                            <a:schemeClr val="dk1"/>
                          </a:solidFill>
                        </a:rPr>
                        <a:t>238 days</a:t>
                      </a:r>
                      <a:endParaRPr sz="2000" u="none" strike="noStrike" cap="none">
                        <a:solidFill>
                          <a:schemeClr val="dk1"/>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a:solidFill>
                            <a:schemeClr val="dk1"/>
                          </a:solidFill>
                        </a:rPr>
                        <a:t>$101,935</a:t>
                      </a:r>
                      <a:endParaRPr sz="2000" u="none" strike="noStrike" cap="none">
                        <a:solidFill>
                          <a:schemeClr val="dk1"/>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dirty="0">
                          <a:solidFill>
                            <a:schemeClr val="dk1"/>
                          </a:solidFill>
                        </a:rPr>
                        <a:t>$151,619</a:t>
                      </a:r>
                      <a:endParaRPr sz="2000" u="none" strike="noStrike" cap="none" dirty="0">
                        <a:solidFill>
                          <a:schemeClr val="dk1"/>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75">
                <a:tc>
                  <a:txBody>
                    <a:bodyPr/>
                    <a:lstStyle/>
                    <a:p>
                      <a:pPr marL="0" marR="0" lvl="0" indent="0" algn="l" rtl="0">
                        <a:lnSpc>
                          <a:spcPct val="90000"/>
                        </a:lnSpc>
                        <a:spcBef>
                          <a:spcPts val="0"/>
                        </a:spcBef>
                        <a:spcAft>
                          <a:spcPts val="0"/>
                        </a:spcAft>
                        <a:buNone/>
                      </a:pPr>
                      <a:r>
                        <a:rPr lang="en-US" sz="2400" b="1" u="none" strike="noStrike" cap="none">
                          <a:solidFill>
                            <a:srgbClr val="002060"/>
                          </a:solidFill>
                          <a:latin typeface="Calibri"/>
                          <a:ea typeface="Calibri"/>
                          <a:cs typeface="Calibri"/>
                          <a:sym typeface="Calibri"/>
                        </a:rPr>
                        <a:t>Asst. Superintendent </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a:solidFill>
                            <a:schemeClr val="dk1"/>
                          </a:solidFill>
                        </a:rPr>
                        <a:t>260 days</a:t>
                      </a:r>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a:solidFill>
                            <a:schemeClr val="dk1"/>
                          </a:solidFill>
                        </a:rPr>
                        <a:t>$129,908</a:t>
                      </a:r>
                      <a:endParaRPr sz="2000" u="none" strike="noStrike" cap="none">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dirty="0">
                          <a:solidFill>
                            <a:schemeClr val="dk1"/>
                          </a:solidFill>
                        </a:rPr>
                        <a:t>$176,328</a:t>
                      </a:r>
                      <a:endParaRPr sz="2000" u="none" strike="noStrike" cap="none" dirty="0">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206" name="Google Shape;206;p29"/>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ct val="111111"/>
              <a:buFont typeface="Tahoma"/>
              <a:buNone/>
            </a:pPr>
            <a:r>
              <a:rPr lang="en-US" sz="4770" b="1">
                <a:solidFill>
                  <a:srgbClr val="272D41"/>
                </a:solidFill>
              </a:rPr>
              <a:t>Administrator Salaries</a:t>
            </a:r>
            <a:br>
              <a:rPr lang="en-US" sz="4770" b="1">
                <a:solidFill>
                  <a:srgbClr val="272D41"/>
                </a:solidFill>
              </a:rPr>
            </a:br>
            <a:endParaRPr>
              <a:solidFill>
                <a:srgbClr val="17365D"/>
              </a:solidFill>
              <a:latin typeface="Calibri"/>
              <a:ea typeface="Calibri"/>
              <a:cs typeface="Calibri"/>
              <a:sym typeface="Calibri"/>
            </a:endParaRPr>
          </a:p>
        </p:txBody>
      </p:sp>
      <p:pic>
        <p:nvPicPr>
          <p:cNvPr id="207" name="Google Shape;207;p29" descr="https://encrypted-tbn0.gstatic.com/images?q=tbn:ANd9GcRJLlqixcXpjFYO3TX2upkutqhN_12AsD7HJPkMDmbDqdlBeUjGmw"/>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208" name="Google Shape;208;p29"/>
          <p:cNvSpPr txBox="1"/>
          <p:nvPr/>
        </p:nvSpPr>
        <p:spPr>
          <a:xfrm>
            <a:off x="441754" y="5469082"/>
            <a:ext cx="2928900" cy="708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272D41"/>
              </a:buClr>
              <a:buSzPts val="2000"/>
              <a:buFont typeface="Arial"/>
              <a:buNone/>
            </a:pPr>
            <a:r>
              <a:rPr lang="en-US" sz="2000" b="0" i="0" u="none" strike="noStrike" cap="none" dirty="0">
                <a:solidFill>
                  <a:srgbClr val="272D41"/>
                </a:solidFill>
                <a:latin typeface="Arial"/>
                <a:ea typeface="Arial"/>
                <a:cs typeface="Arial"/>
                <a:sym typeface="Arial"/>
              </a:rPr>
              <a:t>* </a:t>
            </a:r>
            <a:r>
              <a:rPr lang="en-US" sz="2000" b="0" i="0" u="none" strike="noStrike" cap="none" dirty="0">
                <a:solidFill>
                  <a:srgbClr val="272D41"/>
                </a:solidFill>
                <a:latin typeface="Calibri"/>
                <a:ea typeface="Calibri"/>
                <a:cs typeface="Calibri"/>
                <a:sym typeface="Calibri"/>
              </a:rPr>
              <a:t>Classroom Teacher Calendar</a:t>
            </a:r>
            <a:r>
              <a:rPr lang="en-US" sz="2000" b="0" i="0" u="none" strike="noStrike" cap="none" dirty="0">
                <a:solidFill>
                  <a:srgbClr val="272D41"/>
                </a:solidFill>
                <a:latin typeface="Arial"/>
                <a:ea typeface="Arial"/>
                <a:cs typeface="Arial"/>
                <a:sym typeface="Arial"/>
              </a:rPr>
              <a:t>: </a:t>
            </a:r>
            <a:r>
              <a:rPr lang="en-US" sz="2000" dirty="0">
                <a:solidFill>
                  <a:srgbClr val="272D41"/>
                </a:solidFill>
              </a:rPr>
              <a:t>190 days</a:t>
            </a:r>
            <a:endParaRPr dirty="0"/>
          </a:p>
        </p:txBody>
      </p:sp>
      <p:sp>
        <p:nvSpPr>
          <p:cNvPr id="209" name="Google Shape;209;p29"/>
          <p:cNvSpPr txBox="1"/>
          <p:nvPr/>
        </p:nvSpPr>
        <p:spPr>
          <a:xfrm>
            <a:off x="2974096" y="4653232"/>
            <a:ext cx="5883300" cy="1631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dirty="0">
                <a:solidFill>
                  <a:srgbClr val="7030A0"/>
                </a:solidFill>
              </a:rPr>
              <a:t>238 days contract → $103,200 = $54/hr.</a:t>
            </a:r>
            <a:endParaRPr sz="2000" dirty="0">
              <a:solidFill>
                <a:srgbClr val="7030A0"/>
              </a:solidFill>
            </a:endParaRPr>
          </a:p>
          <a:p>
            <a:pPr marL="0" marR="0" lvl="0" indent="0" algn="ctr" rtl="0">
              <a:spcBef>
                <a:spcPts val="0"/>
              </a:spcBef>
              <a:spcAft>
                <a:spcPts val="0"/>
              </a:spcAft>
              <a:buNone/>
            </a:pPr>
            <a:r>
              <a:rPr lang="en-US" sz="2000" dirty="0">
                <a:solidFill>
                  <a:srgbClr val="7030A0"/>
                </a:solidFill>
              </a:rPr>
              <a:t>260 days contract → $150,000 = $72/hr.</a:t>
            </a:r>
            <a:endParaRPr sz="2000" dirty="0">
              <a:solidFill>
                <a:srgbClr val="7030A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pic>
        <p:nvPicPr>
          <p:cNvPr id="215" name="Google Shape;215;p30"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216" name="Google Shape;216;p30"/>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217" name="Google Shape;217;p30"/>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Base Salary </a:t>
            </a:r>
            <a:endParaRPr sz="2800" b="0" i="0" u="none" strike="noStrike" cap="none">
              <a:solidFill>
                <a:srgbClr val="000000"/>
              </a:solidFill>
              <a:latin typeface="Calibri"/>
              <a:ea typeface="Calibri"/>
              <a:cs typeface="Calibri"/>
              <a:sym typeface="Calibri"/>
            </a:endParaRPr>
          </a:p>
        </p:txBody>
      </p:sp>
      <p:sp>
        <p:nvSpPr>
          <p:cNvPr id="218" name="Google Shape;218;p30"/>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additional activities </a:t>
            </a:r>
            <a:endParaRPr sz="2800" b="0" i="0" u="none" strike="noStrike" cap="none">
              <a:solidFill>
                <a:srgbClr val="000000"/>
              </a:solidFill>
              <a:latin typeface="Calibri"/>
              <a:ea typeface="Calibri"/>
              <a:cs typeface="Calibri"/>
              <a:sym typeface="Calibri"/>
            </a:endParaRPr>
          </a:p>
        </p:txBody>
      </p:sp>
      <p:sp>
        <p:nvSpPr>
          <p:cNvPr id="219" name="Google Shape;219;p30"/>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health insurance </a:t>
            </a:r>
            <a:endParaRPr sz="2800" b="0" i="0" u="none" strike="noStrike" cap="none">
              <a:solidFill>
                <a:srgbClr val="000000"/>
              </a:solidFill>
              <a:latin typeface="Calibri"/>
              <a:ea typeface="Calibri"/>
              <a:cs typeface="Calibri"/>
              <a:sym typeface="Calibri"/>
            </a:endParaRPr>
          </a:p>
        </p:txBody>
      </p:sp>
      <p:sp>
        <p:nvSpPr>
          <p:cNvPr id="220" name="Google Shape;220;p30"/>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Retirement </a:t>
            </a:r>
            <a:endParaRPr sz="28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0000"/>
                </a:solidFill>
                <a:latin typeface="Calibri"/>
                <a:ea typeface="Calibri"/>
                <a:cs typeface="Calibri"/>
                <a:sym typeface="Calibri"/>
              </a:rPr>
              <a:t>Benefits </a:t>
            </a:r>
            <a:endParaRPr sz="2800" b="0" i="0" u="none" strike="noStrike" cap="none">
              <a:solidFill>
                <a:srgbClr val="000000"/>
              </a:solidFill>
              <a:latin typeface="Calibri"/>
              <a:ea typeface="Calibri"/>
              <a:cs typeface="Calibri"/>
              <a:sym typeface="Calibri"/>
            </a:endParaRPr>
          </a:p>
        </p:txBody>
      </p:sp>
      <p:pic>
        <p:nvPicPr>
          <p:cNvPr id="221" name="Google Shape;221;p30"/>
          <p:cNvPicPr preferRelativeResize="0"/>
          <p:nvPr/>
        </p:nvPicPr>
        <p:blipFill rotWithShape="1">
          <a:blip r:embed="rId4">
            <a:alphaModFix/>
          </a:blip>
          <a:srcRect/>
          <a:stretch/>
        </p:blipFill>
        <p:spPr>
          <a:xfrm>
            <a:off x="5566600" y="2614500"/>
            <a:ext cx="1339025" cy="1339025"/>
          </a:xfrm>
          <a:prstGeom prst="rect">
            <a:avLst/>
          </a:prstGeom>
          <a:noFill/>
          <a:ln>
            <a:noFill/>
          </a:ln>
        </p:spPr>
      </p:pic>
      <p:pic>
        <p:nvPicPr>
          <p:cNvPr id="222" name="Google Shape;222;p30"/>
          <p:cNvPicPr preferRelativeResize="0"/>
          <p:nvPr/>
        </p:nvPicPr>
        <p:blipFill rotWithShape="1">
          <a:blip r:embed="rId5">
            <a:alphaModFix/>
          </a:blip>
          <a:srcRect/>
          <a:stretch/>
        </p:blipFill>
        <p:spPr>
          <a:xfrm>
            <a:off x="7433974" y="2459025"/>
            <a:ext cx="1633816" cy="1649975"/>
          </a:xfrm>
          <a:prstGeom prst="rect">
            <a:avLst/>
          </a:prstGeom>
          <a:noFill/>
          <a:ln>
            <a:noFill/>
          </a:ln>
        </p:spPr>
      </p:pic>
      <p:sp>
        <p:nvSpPr>
          <p:cNvPr id="223" name="Google Shape;223;p30"/>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4" name="Google Shape;224;p30"/>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5" name="Google Shape;225;p30"/>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6" name="Google Shape;226;p30"/>
          <p:cNvSpPr/>
          <p:nvPr/>
        </p:nvSpPr>
        <p:spPr>
          <a:xfrm>
            <a:off x="2891835" y="1937885"/>
            <a:ext cx="2179800" cy="2522584"/>
          </a:xfrm>
          <a:prstGeom prst="rect">
            <a:avLst/>
          </a:prstGeom>
          <a:solidFill>
            <a:schemeClr val="lt1"/>
          </a:solidFill>
          <a:ln w="22225" cap="flat" cmpd="sng">
            <a:solidFill>
              <a:srgbClr val="81489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27" name="Google Shape;227;p30"/>
          <p:cNvSpPr txBox="1"/>
          <p:nvPr/>
        </p:nvSpPr>
        <p:spPr>
          <a:xfrm>
            <a:off x="3847924" y="1995625"/>
            <a:ext cx="1248300" cy="554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FOR </a:t>
            </a:r>
            <a:r>
              <a:rPr lang="en-US" sz="1000" b="1">
                <a:solidFill>
                  <a:schemeClr val="dk1"/>
                </a:solidFill>
              </a:rPr>
              <a:t>COACHING</a:t>
            </a:r>
            <a:endParaRPr/>
          </a:p>
          <a:p>
            <a:pPr marL="0" marR="0" lvl="0" indent="0" algn="l" rtl="0">
              <a:spcBef>
                <a:spcPts val="0"/>
              </a:spcBef>
              <a:spcAft>
                <a:spcPts val="0"/>
              </a:spcAft>
              <a:buNone/>
            </a:pPr>
            <a:r>
              <a:rPr lang="en-US" sz="1000">
                <a:solidFill>
                  <a:schemeClr val="dk1"/>
                </a:solidFill>
                <a:latin typeface="Arial"/>
                <a:ea typeface="Arial"/>
                <a:cs typeface="Arial"/>
                <a:sym typeface="Arial"/>
              </a:rPr>
              <a:t>like head coach</a:t>
            </a:r>
            <a:r>
              <a:rPr lang="en-US" sz="1000">
                <a:solidFill>
                  <a:schemeClr val="dk1"/>
                </a:solidFill>
              </a:rPr>
              <a:t> or assistant coach </a:t>
            </a:r>
            <a:endParaRPr/>
          </a:p>
        </p:txBody>
      </p:sp>
      <p:sp>
        <p:nvSpPr>
          <p:cNvPr id="228" name="Google Shape;228;p30"/>
          <p:cNvSpPr txBox="1"/>
          <p:nvPr/>
        </p:nvSpPr>
        <p:spPr>
          <a:xfrm>
            <a:off x="2919579" y="3885444"/>
            <a:ext cx="1858200" cy="554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FOR </a:t>
            </a:r>
            <a:r>
              <a:rPr lang="en-US" sz="1000" b="1">
                <a:solidFill>
                  <a:schemeClr val="dk1"/>
                </a:solidFill>
              </a:rPr>
              <a:t>CLUB</a:t>
            </a:r>
            <a:r>
              <a:rPr lang="en-US" sz="1000" b="1">
                <a:solidFill>
                  <a:schemeClr val="dk1"/>
                </a:solidFill>
                <a:latin typeface="Arial"/>
                <a:ea typeface="Arial"/>
                <a:cs typeface="Arial"/>
                <a:sym typeface="Arial"/>
              </a:rPr>
              <a:t>S</a:t>
            </a:r>
            <a:endParaRPr/>
          </a:p>
          <a:p>
            <a:pPr marL="0" marR="0" lvl="0" indent="0" algn="l" rtl="0">
              <a:spcBef>
                <a:spcPts val="0"/>
              </a:spcBef>
              <a:spcAft>
                <a:spcPts val="0"/>
              </a:spcAft>
              <a:buNone/>
            </a:pPr>
            <a:r>
              <a:rPr lang="en-US" sz="1000">
                <a:solidFill>
                  <a:schemeClr val="dk1"/>
                </a:solidFill>
                <a:latin typeface="Arial"/>
                <a:ea typeface="Arial"/>
                <a:cs typeface="Arial"/>
                <a:sym typeface="Arial"/>
              </a:rPr>
              <a:t>like band, robotics</a:t>
            </a:r>
            <a:r>
              <a:rPr lang="en-US" sz="1000">
                <a:solidFill>
                  <a:schemeClr val="dk1"/>
                </a:solidFill>
              </a:rPr>
              <a:t>,</a:t>
            </a:r>
            <a:r>
              <a:rPr lang="en-US" sz="1000">
                <a:solidFill>
                  <a:schemeClr val="dk1"/>
                </a:solidFill>
                <a:latin typeface="Arial"/>
                <a:ea typeface="Arial"/>
                <a:cs typeface="Arial"/>
                <a:sym typeface="Arial"/>
              </a:rPr>
              <a:t> or yearbook</a:t>
            </a:r>
            <a:endParaRPr/>
          </a:p>
        </p:txBody>
      </p:sp>
      <p:sp>
        <p:nvSpPr>
          <p:cNvPr id="229" name="Google Shape;229;p30"/>
          <p:cNvSpPr txBox="1"/>
          <p:nvPr/>
        </p:nvSpPr>
        <p:spPr>
          <a:xfrm>
            <a:off x="2891835" y="2164984"/>
            <a:ext cx="10974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dirty="0">
                <a:solidFill>
                  <a:srgbClr val="814892"/>
                </a:solidFill>
              </a:rPr>
              <a:t>$1,429 -$7,538</a:t>
            </a:r>
            <a:endParaRPr dirty="0"/>
          </a:p>
        </p:txBody>
      </p:sp>
      <p:sp>
        <p:nvSpPr>
          <p:cNvPr id="230" name="Google Shape;230;p30"/>
          <p:cNvSpPr txBox="1"/>
          <p:nvPr/>
        </p:nvSpPr>
        <p:spPr>
          <a:xfrm>
            <a:off x="3934225" y="3275848"/>
            <a:ext cx="10974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dirty="0">
                <a:solidFill>
                  <a:srgbClr val="814892"/>
                </a:solidFill>
              </a:rPr>
              <a:t>$745 -$7,538</a:t>
            </a:r>
            <a:endParaRPr dirty="0"/>
          </a:p>
        </p:txBody>
      </p:sp>
      <p:pic>
        <p:nvPicPr>
          <p:cNvPr id="231" name="Google Shape;231;p30"/>
          <p:cNvPicPr preferRelativeResize="0"/>
          <p:nvPr/>
        </p:nvPicPr>
        <p:blipFill rotWithShape="1">
          <a:blip r:embed="rId6">
            <a:alphaModFix/>
          </a:blip>
          <a:srcRect/>
          <a:stretch/>
        </p:blipFill>
        <p:spPr>
          <a:xfrm>
            <a:off x="4098735" y="2713447"/>
            <a:ext cx="652329" cy="445047"/>
          </a:xfrm>
          <a:prstGeom prst="rect">
            <a:avLst/>
          </a:prstGeom>
          <a:noFill/>
          <a:ln>
            <a:noFill/>
          </a:ln>
        </p:spPr>
      </p:pic>
      <p:pic>
        <p:nvPicPr>
          <p:cNvPr id="232" name="Google Shape;232;p30"/>
          <p:cNvPicPr preferRelativeResize="0"/>
          <p:nvPr/>
        </p:nvPicPr>
        <p:blipFill rotWithShape="1">
          <a:blip r:embed="rId7">
            <a:alphaModFix/>
          </a:blip>
          <a:srcRect/>
          <a:stretch/>
        </p:blipFill>
        <p:spPr>
          <a:xfrm>
            <a:off x="3051146" y="3009863"/>
            <a:ext cx="573074" cy="829128"/>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2007-2010">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1170</Words>
  <Application>Microsoft Office PowerPoint</Application>
  <PresentationFormat>On-screen Show (4:3)</PresentationFormat>
  <Paragraphs>116</Paragraphs>
  <Slides>6</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Calibri</vt:lpstr>
      <vt:lpstr>Tahoma</vt:lpstr>
      <vt:lpstr>Arial</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cp:lastModifiedBy>Allie Bolter</cp:lastModifiedBy>
  <cp:revision>1</cp:revision>
  <dcterms:modified xsi:type="dcterms:W3CDTF">2024-02-01T21:26:40Z</dcterms:modified>
</cp:coreProperties>
</file>