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DF9FB7-4110-408B-DC62-9D35B6BABCF4}" v="669" dt="2024-02-29T20:51:35.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3" d="100"/>
          <a:sy n="73" d="100"/>
        </p:scale>
        <p:origin x="48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a:buClr>
                <a:schemeClr val="dk1"/>
              </a:buClr>
              <a:buSzPts val="1200"/>
              <a:buFont typeface="Calibri"/>
            </a:pPr>
            <a:r>
              <a:rPr lang="en-US" dirty="0"/>
              <a:t>Updated 2/29/24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a:buClr>
                <a:schemeClr val="dk1"/>
              </a:buClr>
              <a:buSzPts val="1200"/>
            </a:pPr>
            <a:r>
              <a:rPr lang="en-US" dirty="0"/>
              <a:t>Updated 2/29/24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a:buClr>
                <a:schemeClr val="dk1"/>
              </a:buClr>
              <a:buSzPts val="1200"/>
              <a:buFont typeface="Calibri"/>
            </a:pPr>
            <a:r>
              <a:rPr lang="en-US" dirty="0"/>
              <a:t>Updated 2/29/24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dk1"/>
              </a:buClr>
              <a:buSzPts val="1200"/>
            </a:pPr>
            <a:r>
              <a:rPr lang="en-US" dirty="0"/>
              <a:t>Updated 2/29/24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2/29/24</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3/1/2024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188-day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$33.24/hr.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4" name="Google Shape;278;p13">
            <a:extLst>
              <a:ext uri="{FF2B5EF4-FFF2-40B4-BE49-F238E27FC236}">
                <a16:creationId xmlns:a16="http://schemas.microsoft.com/office/drawing/2014/main" id="{99FF6FC5-2FE2-5A70-9051-86A41FBA6E3F}"/>
              </a:ext>
            </a:extLst>
          </p:cNvPr>
          <p:cNvGraphicFramePr/>
          <p:nvPr>
            <p:extLst>
              <p:ext uri="{D42A27DB-BD31-4B8C-83A1-F6EECF244321}">
                <p14:modId xmlns:p14="http://schemas.microsoft.com/office/powerpoint/2010/main" val="2100202713"/>
              </p:ext>
            </p:extLst>
          </p:nvPr>
        </p:nvGraphicFramePr>
        <p:xfrm>
          <a:off x="363415" y="2105213"/>
          <a:ext cx="408124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rPr>
                        <a:t>Tuscaloosa City Schools</a:t>
                      </a:r>
                      <a:r>
                        <a:rPr lang="en-US" sz="2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sym typeface="Calibri"/>
                        </a:rPr>
                        <a:t>(</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49,530</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rPr>
                        <a:t>Tuscaloosa County School System </a:t>
                      </a:r>
                      <a:r>
                        <a:rPr lang="en-US" sz="1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$44,153 - $44,153</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188-day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$36.56/hr.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4" name="Google Shape;278;p13">
            <a:extLst>
              <a:ext uri="{FF2B5EF4-FFF2-40B4-BE49-F238E27FC236}">
                <a16:creationId xmlns:a16="http://schemas.microsoft.com/office/drawing/2014/main" id="{47A33FE5-7434-22A3-82ED-005203CFA025}"/>
              </a:ext>
            </a:extLst>
          </p:cNvPr>
          <p:cNvGraphicFramePr/>
          <p:nvPr>
            <p:extLst>
              <p:ext uri="{D42A27DB-BD31-4B8C-83A1-F6EECF244321}">
                <p14:modId xmlns:p14="http://schemas.microsoft.com/office/powerpoint/2010/main" val="283181810"/>
              </p:ext>
            </p:extLst>
          </p:nvPr>
        </p:nvGraphicFramePr>
        <p:xfrm>
          <a:off x="363415" y="2105213"/>
          <a:ext cx="554428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rPr>
                        <a:t>Tuscaloosa City Schools</a:t>
                      </a:r>
                      <a:r>
                        <a:rPr lang="en-US" sz="2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sym typeface="Calibri"/>
                        </a:rPr>
                        <a:t>(</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49,530</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$60,887</a:t>
                      </a:r>
                      <a:r>
                        <a:rPr lang="en-US" sz="2400" u="none" strike="noStrike" cap="none" dirty="0">
                          <a:solidFill>
                            <a:srgbClr val="272D41"/>
                          </a:solidFill>
                          <a:latin typeface="Calibri"/>
                          <a:ea typeface="Calibri"/>
                          <a:cs typeface="Calibri"/>
                          <a:sym typeface="Calibri"/>
                        </a:rPr>
                        <a:t> - $</a:t>
                      </a:r>
                      <a:r>
                        <a:rPr lang="en-US" sz="2400" u="none" strike="noStrike" cap="none" dirty="0">
                          <a:solidFill>
                            <a:srgbClr val="272D41"/>
                          </a:solidFill>
                          <a:latin typeface="Calibri"/>
                          <a:ea typeface="Calibri"/>
                          <a:cs typeface="Calibri"/>
                        </a:rPr>
                        <a:t>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rPr>
                        <a:t>Tuscaloosa County School System </a:t>
                      </a:r>
                      <a:r>
                        <a:rPr lang="en-US" sz="1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$44,153 - $44,153</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$48,563 - $50,693</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52866180"/>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rPr>
                        <a:t>Tuscaloosa City Schools</a:t>
                      </a:r>
                      <a:r>
                        <a:rPr lang="en-US" sz="2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sym typeface="Calibri"/>
                        </a:rPr>
                        <a:t>(</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a:t>
                      </a:r>
                      <a:r>
                        <a:rPr lang="en-US" sz="2400" u="none" strike="noStrike" cap="none" dirty="0">
                          <a:solidFill>
                            <a:srgbClr val="272D41"/>
                          </a:solidFill>
                          <a:latin typeface="Calibri"/>
                          <a:ea typeface="Calibri"/>
                          <a:cs typeface="Calibri"/>
                        </a:rPr>
                        <a:t>49,530</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$60,887</a:t>
                      </a:r>
                      <a:r>
                        <a:rPr lang="en-US" sz="2400" u="none" strike="noStrike" cap="none" dirty="0">
                          <a:solidFill>
                            <a:srgbClr val="272D41"/>
                          </a:solidFill>
                          <a:latin typeface="Calibri"/>
                          <a:ea typeface="Calibri"/>
                          <a:cs typeface="Calibri"/>
                          <a:sym typeface="Calibri"/>
                        </a:rPr>
                        <a:t> - $</a:t>
                      </a:r>
                      <a:r>
                        <a:rPr lang="en-US" sz="2400" u="none" strike="noStrike" cap="none" dirty="0">
                          <a:solidFill>
                            <a:srgbClr val="272D41"/>
                          </a:solidFill>
                          <a:latin typeface="Calibri"/>
                          <a:ea typeface="Calibri"/>
                          <a:cs typeface="Calibri"/>
                        </a:rPr>
                        <a:t>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$70,019</a:t>
                      </a:r>
                      <a:r>
                        <a:rPr lang="en-US" sz="2400" u="none" strike="noStrike" cap="none" dirty="0">
                          <a:solidFill>
                            <a:srgbClr val="272D41"/>
                          </a:solidFill>
                          <a:latin typeface="Calibri"/>
                          <a:ea typeface="Calibri"/>
                          <a:cs typeface="Calibri"/>
                          <a:sym typeface="Calibri"/>
                        </a:rPr>
                        <a:t> - </a:t>
                      </a:r>
                      <a:r>
                        <a:rPr lang="en-US" sz="2400" u="none" strike="noStrike" cap="none" dirty="0">
                          <a:solidFill>
                            <a:srgbClr val="272D41"/>
                          </a:solidFill>
                          <a:latin typeface="Calibri"/>
                          <a:ea typeface="Calibri"/>
                          <a:cs typeface="Calibri"/>
                        </a:rPr>
                        <a:t>$72,051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rPr>
                        <a:t>$81,872</a:t>
                      </a:r>
                      <a:r>
                        <a:rPr lang="en-US" sz="2400" u="none" strike="noStrike" cap="none" dirty="0">
                          <a:solidFill>
                            <a:srgbClr val="272D41"/>
                          </a:solidFill>
                          <a:latin typeface="Calibri"/>
                          <a:ea typeface="Calibri"/>
                          <a:cs typeface="Calibri"/>
                          <a:sym typeface="Calibri"/>
                        </a:rPr>
                        <a:t> </a:t>
                      </a:r>
                      <a:r>
                        <a:rPr lang="en-US" sz="2400" u="none" strike="noStrike" cap="none" dirty="0">
                          <a:solidFill>
                            <a:srgbClr val="272D41"/>
                          </a:solidFill>
                          <a:latin typeface="Calibri"/>
                          <a:ea typeface="Calibri"/>
                          <a:cs typeface="Calibri"/>
                        </a:rPr>
                        <a:t>-$81,872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rPr>
                        <a:t>Tuscaloosa County School System </a:t>
                      </a:r>
                      <a:r>
                        <a:rPr lang="en-US" sz="1400" b="1" u="none" strike="noStrike" cap="none" dirty="0">
                          <a:solidFill>
                            <a:schemeClr val="tx2"/>
                          </a:solidFill>
                          <a:latin typeface="Calibri"/>
                          <a:ea typeface="Calibri"/>
                          <a:cs typeface="Calibri"/>
                          <a:sym typeface="Calibri"/>
                        </a:rPr>
                        <a:t> (</a:t>
                      </a:r>
                      <a:r>
                        <a:rPr lang="en-US" sz="1400" b="1" u="none" strike="noStrike" cap="none" dirty="0">
                          <a:solidFill>
                            <a:schemeClr val="tx2"/>
                          </a:solidFill>
                          <a:latin typeface="Calibri"/>
                          <a:ea typeface="Calibri"/>
                          <a:cs typeface="Calibri"/>
                        </a:rPr>
                        <a:t>23-24</a:t>
                      </a:r>
                      <a:r>
                        <a:rPr lang="en-US" sz="1400" b="1" u="none" strike="noStrike" cap="none" dirty="0">
                          <a:solidFill>
                            <a:schemeClr val="tx2"/>
                          </a:solidFill>
                          <a:latin typeface="Calibri"/>
                          <a:ea typeface="Calibri"/>
                          <a:cs typeface="Calibri"/>
                          <a:sym typeface="Calibri"/>
                        </a:rPr>
                        <a:t>)</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$44,153 - $44,153</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$48,563 - $50,693</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$55,836 - $58,295</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a:cs typeface="Calibri"/>
                        </a:rPr>
                        <a:t>$63,750 - $64,388</a:t>
                      </a:r>
                      <a:endParaRPr sz="2400" dirty="0">
                        <a:solidFill>
                          <a:srgbClr val="272D41"/>
                        </a:solidFill>
                        <a:latin typeface="Calibri"/>
                        <a:cs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188-day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$70,000 = $48.54/hr.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94311024"/>
              </p:ext>
            </p:extLst>
          </p:nvPr>
        </p:nvGraphicFramePr>
        <p:xfrm>
          <a:off x="342900" y="1919467"/>
          <a:ext cx="8458200" cy="351879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rPr>
                        <a:t>240</a:t>
                      </a:r>
                      <a:r>
                        <a:rPr lang="en-US" sz="2000" u="none" strike="noStrike" cap="none" dirty="0">
                          <a:solidFill>
                            <a:schemeClr val="tx1"/>
                          </a:solidFill>
                          <a:latin typeface="+mj-lt"/>
                          <a:ea typeface="Calibri"/>
                          <a:cs typeface="Calibri"/>
                          <a:sym typeface="Calibri"/>
                        </a:rPr>
                        <a:t>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cap="none" dirty="0">
                          <a:solidFill>
                            <a:schemeClr val="tx1"/>
                          </a:solidFill>
                          <a:latin typeface="+mj-lt"/>
                          <a:ea typeface="Calibri"/>
                          <a:cs typeface="Calibri"/>
                        </a:rPr>
                        <a:t>93,355</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cap="none" dirty="0">
                          <a:solidFill>
                            <a:schemeClr val="tx1"/>
                          </a:solidFill>
                          <a:latin typeface="+mj-lt"/>
                          <a:ea typeface="Calibri"/>
                          <a:cs typeface="Calibri"/>
                        </a:rPr>
                        <a:t>101,400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rtl="0" eaLnBrk="1" fontAlgn="auto" latinLnBrk="0" hangingPunct="1">
                        <a:lnSpc>
                          <a:spcPct val="90000"/>
                        </a:lnSpc>
                        <a:spcBef>
                          <a:spcPts val="0"/>
                        </a:spcBef>
                        <a:spcAft>
                          <a:spcPts val="0"/>
                        </a:spcAft>
                        <a:buClrTx/>
                        <a:buSzTx/>
                        <a:buFontTx/>
                        <a:buNone/>
                      </a:pPr>
                      <a:r>
                        <a:rPr lang="en-US" sz="2400" b="1" u="none" strike="noStrike" cap="none" dirty="0">
                          <a:solidFill>
                            <a:srgbClr val="002060"/>
                          </a:solidFill>
                          <a:latin typeface="Calibri"/>
                          <a:ea typeface="Calibri"/>
                          <a:cs typeface="Calibri"/>
                        </a:rPr>
                        <a:t>Attendance Officer </a:t>
                      </a:r>
                      <a:endParaRPr lang="en-US" sz="2400" b="1" u="none" strike="noStrike" cap="none" dirty="0">
                        <a:solidFill>
                          <a:srgbClr val="FF0000"/>
                        </a:solidFill>
                        <a:latin typeface="Calibri"/>
                        <a:ea typeface="Calibri"/>
                        <a:cs typeface="Calibri"/>
                        <a:sym typeface="Calibri"/>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rPr>
                        <a:t>$62,972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rPr>
                        <a:t>$95,186</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rPr>
                        <a:t>240</a:t>
                      </a:r>
                      <a:r>
                        <a:rPr lang="en-US" sz="2000" u="none" strike="noStrike" cap="none" dirty="0">
                          <a:solidFill>
                            <a:schemeClr val="tx1"/>
                          </a:solidFill>
                          <a:latin typeface="+mj-lt"/>
                          <a:ea typeface="Calibri"/>
                          <a:cs typeface="Calibri"/>
                          <a:sym typeface="Calibri"/>
                        </a:rPr>
                        <a:t>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cap="none" dirty="0">
                          <a:solidFill>
                            <a:schemeClr val="tx1"/>
                          </a:solidFill>
                          <a:latin typeface="+mj-lt"/>
                          <a:ea typeface="Calibri"/>
                          <a:cs typeface="Calibri"/>
                        </a:rPr>
                        <a:t>108,853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cap="none" dirty="0">
                          <a:solidFill>
                            <a:schemeClr val="tx1"/>
                          </a:solidFill>
                          <a:latin typeface="+mj-lt"/>
                          <a:ea typeface="Calibri"/>
                          <a:cs typeface="Calibri"/>
                        </a:rPr>
                        <a:t>116,898</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a:t>
                      </a:r>
                      <a:r>
                        <a:rPr lang="en-US" sz="2000" u="none" strike="noStrike" cap="none" dirty="0">
                          <a:solidFill>
                            <a:schemeClr val="tx1"/>
                          </a:solidFill>
                          <a:latin typeface="+mj-lt"/>
                          <a:ea typeface="Calibri"/>
                          <a:cs typeface="Calibri"/>
                        </a:rPr>
                        <a:t>127,710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cs typeface="Calibri"/>
                        </a:rPr>
                        <a:t>$127,710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240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a:rPr>
                        <a:t>$139,710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a:rPr>
                        <a:t>$139,710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algn="l">
              <a:lnSpc>
                <a:spcPct val="120000"/>
              </a:lnSpc>
              <a:spcBef>
                <a:spcPts val="0"/>
              </a:spcBef>
              <a:buClr>
                <a:srgbClr val="002060"/>
              </a:buClr>
              <a:buSzPts val="4770"/>
            </a:pPr>
            <a:r>
              <a:rPr lang="en-US" sz="4750" b="1" dirty="0">
                <a:solidFill>
                  <a:srgbClr val="272D41"/>
                </a:solidFill>
                <a:latin typeface="Tahoma"/>
                <a:ea typeface="Tahoma"/>
                <a:cs typeface="Tahoma"/>
              </a:rPr>
              <a:t>Administrator Salaries</a:t>
            </a:r>
            <a:br>
              <a:rPr lang="en-US" sz="4750" b="1" dirty="0"/>
            </a:br>
            <a:r>
              <a:rPr lang="en-US" sz="3600" dirty="0">
                <a:solidFill>
                  <a:schemeClr val="tx2">
                    <a:lumMod val="75000"/>
                  </a:schemeClr>
                </a:solidFill>
                <a:latin typeface="Calibri"/>
                <a:ea typeface="Tahoma"/>
                <a:cs typeface="Calibri"/>
              </a:rPr>
              <a:t>Tuscaloosa County School System</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a:cs typeface="Calibri"/>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lang="en-US" sz="2000" dirty="0">
                <a:solidFill>
                  <a:srgbClr val="272D41"/>
                </a:solidFill>
                <a:latin typeface="Arial" panose="020B0604020202020204"/>
              </a:rPr>
              <a:t>188</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483893" y="6067651"/>
            <a:ext cx="6026499" cy="707886"/>
          </a:xfrm>
          <a:prstGeom prst="rect">
            <a:avLst/>
          </a:prstGeom>
          <a:noFill/>
        </p:spPr>
        <p:txBody>
          <a:bodyPr wrap="square" lIns="91440" tIns="45720" rIns="91440" bIns="4572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$100,000 = $52.08/hr.</a:t>
            </a:r>
          </a:p>
          <a:p>
            <a:pPr algn="ctr" defTabSz="914400">
              <a:defRPr/>
            </a:pPr>
            <a:r>
              <a:rPr lang="en-US" sz="2000" dirty="0">
                <a:solidFill>
                  <a:srgbClr val="7030A0"/>
                </a:solidFill>
                <a:latin typeface="Arial" panose="020B0604020202020204"/>
              </a:rPr>
              <a:t>Superintendent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$139,710 = $72.76/hr.</a:t>
            </a:r>
            <a:endParaRPr lang="en-US" sz="2000" dirty="0">
              <a:solidFill>
                <a:srgbClr val="7030A0"/>
              </a:solidFill>
              <a:latin typeface="Arial" panose="020B0604020202020204"/>
              <a:cs typeface="Arial"/>
            </a:endParaRP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lIns="91440" tIns="45720" rIns="91440" bIns="45720" rtlCol="0" anchor="t">
            <a:spAutoFit/>
          </a:bodyPr>
          <a:lstStyle/>
          <a:p>
            <a:r>
              <a:rPr lang="en-US" b="1" dirty="0">
                <a:solidFill>
                  <a:srgbClr val="814892"/>
                </a:solidFill>
              </a:rPr>
              <a:t>$750-$30,900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lIns="91440" tIns="45720" rIns="91440" bIns="45720" rtlCol="0" anchor="t">
            <a:spAutoFit/>
          </a:bodyPr>
          <a:lstStyle/>
          <a:p>
            <a:r>
              <a:rPr lang="en-US" b="1" dirty="0">
                <a:solidFill>
                  <a:srgbClr val="814892"/>
                </a:solidFill>
              </a:rPr>
              <a:t>$   500 -$6,750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337</TotalTime>
  <Words>1105</Words>
  <Application>Microsoft Office PowerPoint</Application>
  <PresentationFormat>On-screen Show (4:3)</PresentationFormat>
  <Paragraphs>115</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Tuscaloosa County School System</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121</cp:revision>
  <dcterms:created xsi:type="dcterms:W3CDTF">2022-08-02T19:12:40Z</dcterms:created>
  <dcterms:modified xsi:type="dcterms:W3CDTF">2024-03-01T16:14:49Z</dcterms:modified>
</cp:coreProperties>
</file>