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EF643E"/>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9" d="100"/>
          <a:sy n="69" d="100"/>
        </p:scale>
        <p:origin x="6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03/15/23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03/15/23</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36809665"/>
              </p:ext>
            </p:extLst>
          </p:nvPr>
        </p:nvGraphicFramePr>
        <p:xfrm>
          <a:off x="370821" y="2236261"/>
          <a:ext cx="5267979" cy="3173940"/>
        </p:xfrm>
        <a:graphic>
          <a:graphicData uri="http://schemas.openxmlformats.org/drawingml/2006/table">
            <a:tbl>
              <a:tblPr>
                <a:noFill/>
              </a:tblPr>
              <a:tblGrid>
                <a:gridCol w="3806838">
                  <a:extLst>
                    <a:ext uri="{9D8B030D-6E8A-4147-A177-3AD203B41FA5}">
                      <a16:colId xmlns:a16="http://schemas.microsoft.com/office/drawing/2014/main" val="20000"/>
                    </a:ext>
                  </a:extLst>
                </a:gridCol>
                <a:gridCol w="1461141">
                  <a:extLst>
                    <a:ext uri="{9D8B030D-6E8A-4147-A177-3AD203B41FA5}">
                      <a16:colId xmlns:a16="http://schemas.microsoft.com/office/drawing/2014/main" val="20001"/>
                    </a:ext>
                  </a:extLst>
                </a:gridCol>
              </a:tblGrid>
              <a:tr h="793485">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$43,364 -$48,588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$43,872 - $48,558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$45,858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55224378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$44,000 = $29.41/hr.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69664833"/>
              </p:ext>
            </p:extLst>
          </p:nvPr>
        </p:nvGraphicFramePr>
        <p:xfrm>
          <a:off x="324724" y="2318574"/>
          <a:ext cx="7142876" cy="3262285"/>
        </p:xfrm>
        <a:graphic>
          <a:graphicData uri="http://schemas.openxmlformats.org/drawingml/2006/table">
            <a:tbl>
              <a:tblPr>
                <a:noFill/>
              </a:tblPr>
              <a:tblGrid>
                <a:gridCol w="3389490">
                  <a:extLst>
                    <a:ext uri="{9D8B030D-6E8A-4147-A177-3AD203B41FA5}">
                      <a16:colId xmlns:a16="http://schemas.microsoft.com/office/drawing/2014/main" val="20000"/>
                    </a:ext>
                  </a:extLst>
                </a:gridCol>
                <a:gridCol w="1876693">
                  <a:extLst>
                    <a:ext uri="{9D8B030D-6E8A-4147-A177-3AD203B41FA5}">
                      <a16:colId xmlns:a16="http://schemas.microsoft.com/office/drawing/2014/main" val="20001"/>
                    </a:ext>
                  </a:extLst>
                </a:gridCol>
                <a:gridCol w="1876693">
                  <a:extLst>
                    <a:ext uri="{9D8B030D-6E8A-4147-A177-3AD203B41FA5}">
                      <a16:colId xmlns:a16="http://schemas.microsoft.com/office/drawing/2014/main" val="20002"/>
                    </a:ext>
                  </a:extLst>
                </a:gridCol>
              </a:tblGrid>
              <a:tr h="770299">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70299">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$43,364 -$48,588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$52,437 -$59,693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51388">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$43,872 - $48,558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$52,672 - $61,426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70299">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$45,858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8676780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42963036"/>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57377">
                  <a:extLst>
                    <a:ext uri="{9D8B030D-6E8A-4147-A177-3AD203B41FA5}">
                      <a16:colId xmlns:a16="http://schemas.microsoft.com/office/drawing/2014/main" val="20003"/>
                    </a:ext>
                  </a:extLst>
                </a:gridCol>
                <a:gridCol w="1468703">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$43,364 -$48,588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$52,437 -$59,693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$59,417 - $68,646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$68,608 -$80,266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$43,872 - $48,558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$52,672 - $61,426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$59,691 - $70,638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$69,494 – </a:t>
                      </a:r>
                      <a:r>
                        <a:rPr lang="en-US" sz="2400" u="none" strike="noStrike" cap="none" dirty="0">
                          <a:solidFill>
                            <a:srgbClr val="272D41"/>
                          </a:solidFill>
                          <a:latin typeface="Calibri"/>
                          <a:ea typeface="Calibri"/>
                          <a:cs typeface="Calibri"/>
                          <a:sym typeface="Calibri"/>
                        </a:rPr>
                        <a:t>$80,266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$45,858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$52,359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$67,102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$68,000 = $45.45/hr.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237337733"/>
              </p:ext>
            </p:extLst>
          </p:nvPr>
        </p:nvGraphicFramePr>
        <p:xfrm>
          <a:off x="342900" y="1919467"/>
          <a:ext cx="8458200" cy="351879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222-240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$66,563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$113,778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kern="1200" dirty="0">
                          <a:solidFill>
                            <a:srgbClr val="002060"/>
                          </a:solidFill>
                          <a:latin typeface="Calibri"/>
                          <a:ea typeface="Calibri"/>
                          <a:cs typeface="Times New Roman"/>
                          <a:sym typeface="Calibri"/>
                        </a:rPr>
                        <a:t>Chief Academic Officer</a:t>
                      </a: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kern="1200" dirty="0">
                          <a:solidFill>
                            <a:schemeClr val="tx1"/>
                          </a:solidFill>
                          <a:latin typeface="+mn-lt"/>
                          <a:ea typeface="+mn-ea"/>
                          <a:cs typeface="Arial" panose="020B0604020202020204" pitchFamily="34" charset="0"/>
                        </a:rPr>
                        <a:t>$128,215</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kern="1200" dirty="0">
                          <a:solidFill>
                            <a:schemeClr val="tx1"/>
                          </a:solidFill>
                          <a:latin typeface="+mn-lt"/>
                          <a:ea typeface="+mn-ea"/>
                          <a:cs typeface="Arial" panose="020B0604020202020204" pitchFamily="34" charset="0"/>
                        </a:rPr>
                        <a:t>$185,621</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$98,846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$141,772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$122,459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$185,939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$129,512</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$185,621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$52.08/hr.</a:t>
            </a:r>
          </a:p>
          <a:p>
            <a:pPr algn="ctr" defTabSz="914400">
              <a:defRPr/>
            </a:pPr>
            <a:r>
              <a:rPr lang="en-US" sz="2000" dirty="0">
                <a:solidFill>
                  <a:srgbClr val="7030A0"/>
                </a:solidFill>
                <a:latin typeface="Arial" panose="020B0604020202020204"/>
              </a:rPr>
              <a:t>$150,000 = $78.13/hr.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$1,800-$17,000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500 -$1,000</a:t>
            </a:r>
          </a:p>
        </p:txBody>
      </p:sp>
      <p:pic>
        <p:nvPicPr>
          <p:cNvPr id="3" name="Picture 2">
            <a:extLst>
              <a:ext uri="{FF2B5EF4-FFF2-40B4-BE49-F238E27FC236}">
                <a16:creationId xmlns:a16="http://schemas.microsoft.com/office/drawing/2014/main" id="{3C7E4892-80A9-36C9-B1E3-9B9AA36123EC}"/>
              </a:ext>
            </a:extLst>
          </p:cNvPr>
          <p:cNvPicPr>
            <a:picLocks noChangeAspect="1"/>
          </p:cNvPicPr>
          <p:nvPr/>
        </p:nvPicPr>
        <p:blipFill>
          <a:blip r:embed="rId6"/>
          <a:stretch>
            <a:fillRect/>
          </a:stretch>
        </p:blipFill>
        <p:spPr>
          <a:xfrm>
            <a:off x="4114666" y="2756634"/>
            <a:ext cx="652329" cy="445047"/>
          </a:xfrm>
          <a:prstGeom prst="rect">
            <a:avLst/>
          </a:prstGeom>
        </p:spPr>
      </p:pic>
      <p:pic>
        <p:nvPicPr>
          <p:cNvPr id="10" name="Picture 9">
            <a:extLst>
              <a:ext uri="{FF2B5EF4-FFF2-40B4-BE49-F238E27FC236}">
                <a16:creationId xmlns:a16="http://schemas.microsoft.com/office/drawing/2014/main" id="{F95155FB-C912-ABC6-55F7-5B24591D0DDE}"/>
              </a:ext>
            </a:extLst>
          </p:cNvPr>
          <p:cNvPicPr>
            <a:picLocks noChangeAspect="1"/>
          </p:cNvPicPr>
          <p:nvPr/>
        </p:nvPicPr>
        <p:blipFill>
          <a:blip r:embed="rId7"/>
          <a:stretch>
            <a:fillRect/>
          </a:stretch>
        </p:blipFill>
        <p:spPr>
          <a:xfrm>
            <a:off x="3024915" y="3014436"/>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361</TotalTime>
  <Words>1124</Words>
  <Application>Microsoft Office PowerPoint</Application>
  <PresentationFormat>On-screen Show (4:3)</PresentationFormat>
  <Paragraphs>132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25</cp:revision>
  <dcterms:created xsi:type="dcterms:W3CDTF">2022-08-02T19:12:40Z</dcterms:created>
  <dcterms:modified xsi:type="dcterms:W3CDTF">2023-03-23T21:03:18Z</dcterms:modified>
</cp:coreProperties>
</file>