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0" autoAdjust="0"/>
    <p:restoredTop sz="95618"/>
  </p:normalViewPr>
  <p:slideViewPr>
    <p:cSldViewPr snapToGrid="0" snapToObjects="1">
      <p:cViewPr>
        <p:scale>
          <a:sx n="70" d="100"/>
          <a:sy n="70" d="100"/>
        </p:scale>
        <p:origin x="684" y="144"/>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5/20/2024</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5/20/2024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5/20/2024</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6B491F9D-B624-1244-459A-172D4D692C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9538" y="5460276"/>
            <a:ext cx="2674432" cy="19423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D7DDDB5-3D28-0271-0DCF-8DC8C35D95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2693" y="5472943"/>
            <a:ext cx="2607420" cy="192971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$49,530-$53,021</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138495" y="3483033"/>
            <a:ext cx="1246273"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$81,872</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$50,700</a:t>
            </a:r>
            <a:r>
              <a:rPr lang="en-US" sz="1400" dirty="0">
                <a:solidFill>
                  <a:srgbClr val="272D41"/>
                </a:solidFill>
                <a:ea typeface="Calibri" panose="020F0502020204030204" pitchFamily="34" charset="0"/>
                <a:cs typeface="Times New Roman" panose="02020603050405020304" pitchFamily="18" charset="0"/>
              </a:rPr>
              <a:t>*</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$300,798*</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$992</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804404" y="9145702"/>
            <a:ext cx="1034259"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AMB .5.16.24</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2023-2024  </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5081364" y="1491726"/>
            <a:ext cx="2295348" cy="281229"/>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Lee County, AL</a:t>
            </a:r>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301228" y="2801634"/>
            <a:ext cx="1135923"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578631" y="4409880"/>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29" y="2944640"/>
            <a:ext cx="822533" cy="523220"/>
          </a:xfrm>
          <a:prstGeom prst="rect">
            <a:avLst/>
          </a:prstGeom>
          <a:noFill/>
        </p:spPr>
        <p:txBody>
          <a:bodyPr wrap="square" rtlCol="0">
            <a:spAutoFit/>
          </a:bodyPr>
          <a:lstStyle/>
          <a:p>
            <a:r>
              <a:rPr lang="en-US" sz="1400" b="1" dirty="0">
                <a:solidFill>
                  <a:srgbClr val="814892"/>
                </a:solidFill>
              </a:rPr>
              <a:t>$3,255 -$13,000</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584213" y="4055504"/>
            <a:ext cx="927943" cy="523220"/>
          </a:xfrm>
          <a:prstGeom prst="rect">
            <a:avLst/>
          </a:prstGeom>
          <a:noFill/>
        </p:spPr>
        <p:txBody>
          <a:bodyPr wrap="square" rtlCol="0">
            <a:spAutoFit/>
          </a:bodyPr>
          <a:lstStyle/>
          <a:p>
            <a:r>
              <a:rPr lang="en-US" sz="1400" b="1" dirty="0">
                <a:solidFill>
                  <a:srgbClr val="814892"/>
                </a:solidFill>
              </a:rPr>
              <a:t>$254  -$1,994</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5"/>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6"/>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7"/>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28"/>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29"/>
          <a:stretch>
            <a:fillRect/>
          </a:stretch>
        </p:blipFill>
        <p:spPr>
          <a:xfrm>
            <a:off x="5640077" y="3517495"/>
            <a:ext cx="573074" cy="829128"/>
          </a:xfrm>
          <a:prstGeom prst="rect">
            <a:avLst/>
          </a:prstGeom>
        </p:spPr>
      </p:pic>
      <p:pic>
        <p:nvPicPr>
          <p:cNvPr id="1026" name="Picture 2">
            <a:extLst>
              <a:ext uri="{FF2B5EF4-FFF2-40B4-BE49-F238E27FC236}">
                <a16:creationId xmlns:a16="http://schemas.microsoft.com/office/drawing/2014/main" id="{C9450848-65A0-8BF1-27CC-9671D8EC79B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15467" y="9627517"/>
            <a:ext cx="1066963" cy="361756"/>
          </a:xfrm>
          <a:prstGeom prst="rect">
            <a:avLst/>
          </a:prstGeom>
          <a:noFill/>
          <a:extLst>
            <a:ext uri="{909E8E84-426E-40DD-AFC4-6F175D3DCCD1}">
              <a14:hiddenFill xmlns:a14="http://schemas.microsoft.com/office/drawing/2010/main">
                <a:solidFill>
                  <a:srgbClr val="FFFFFF"/>
                </a:solidFill>
              </a14:hiddenFill>
            </a:ext>
          </a:extLst>
        </p:spPr>
      </p:pic>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$358,000</a:t>
            </a:r>
          </a:p>
        </p:txBody>
      </p:sp>
      <p:sp>
        <p:nvSpPr>
          <p:cNvPr id="40" name="Parallelogram 39">
            <a:extLst>
              <a:ext uri="{FF2B5EF4-FFF2-40B4-BE49-F238E27FC236}">
                <a16:creationId xmlns:a16="http://schemas.microsoft.com/office/drawing/2014/main" id="{14D5A213-FEA8-5C98-8279-1985046476BA}"/>
              </a:ext>
            </a:extLst>
          </p:cNvPr>
          <p:cNvSpPr/>
          <p:nvPr/>
        </p:nvSpPr>
        <p:spPr>
          <a:xfrm>
            <a:off x="2644879" y="7220897"/>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$190,000</a:t>
            </a: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dirty="0">
                <a:ea typeface="Calibri" panose="020F0502020204030204" pitchFamily="34" charset="0"/>
                <a:cs typeface="Times New Roman" panose="02020603050405020304" pitchFamily="18" charset="0"/>
              </a:rPr>
              <a:t>$81,000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$51,000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pic>
        <p:nvPicPr>
          <p:cNvPr id="3" name="Picture 2" descr="Lee County, Alabama - Wikipedia">
            <a:extLst>
              <a:ext uri="{FF2B5EF4-FFF2-40B4-BE49-F238E27FC236}">
                <a16:creationId xmlns:a16="http://schemas.microsoft.com/office/drawing/2014/main" id="{5289C73D-1F8B-CAA8-4EF8-6A1A4D44DBB1}"/>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301228" y="386703"/>
            <a:ext cx="675134" cy="106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7A7CA6-05D2-4FD4-913D-492F6E4E8C84}">
  <ds:schemaRefs>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930cc2c4-486b-463f-bc76-9577a814ea80"/>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89D81AE-B40B-4846-8931-99641A14A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20380</TotalTime>
  <Words>279</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Open Sans</vt:lpstr>
      <vt:lpstr>Open Sans Extrabold</vt:lpstr>
      <vt:lpstr>Open Sans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63</cp:revision>
  <cp:lastPrinted>2023-03-21T15:20:22Z</cp:lastPrinted>
  <dcterms:created xsi:type="dcterms:W3CDTF">2022-05-24T17:15:36Z</dcterms:created>
  <dcterms:modified xsi:type="dcterms:W3CDTF">2024-05-20T19:13:46Z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