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56" r:id="rId3"/>
    <p:sldId id="545" r:id="rId4"/>
    <p:sldId id="546" r:id="rId5"/>
    <p:sldId id="541" r:id="rId6"/>
    <p:sldId id="547" r:id="rId7"/>
    <p:sldId id="27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47" d="100"/>
          <a:sy n="47" d="100"/>
        </p:scale>
        <p:origin x="160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12/1/2023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12/1/2023 with 2023-24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12/1/2023 with 2023-24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12/1/2023 with 2023-24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12/1/2023 with 2023-24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12/1/2023 with 2023-24 salary schedules</a:t>
            </a:r>
          </a:p>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12/1/2023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12/1/2023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a14="http://schemas.microsoft.com/office/drawing/2010/main" xmlns="">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85288" y="239842"/>
            <a:ext cx="2197521" cy="1447800"/>
          </a:xfrm>
          <a:prstGeom prst="rect">
            <a:avLst/>
          </a:prstGeom>
          <a:noFill/>
          <a:ln>
            <a:noFill/>
          </a:ln>
        </p:spPr>
      </p:pic>
      <p:sp>
        <p:nvSpPr>
          <p:cNvPr id="279" name="Google Shape;279;p13"/>
          <p:cNvSpPr txBox="1">
            <a:spLocks noGrp="1"/>
          </p:cNvSpPr>
          <p:nvPr>
            <p:ph type="title"/>
          </p:nvPr>
        </p:nvSpPr>
        <p:spPr>
          <a:xfrm>
            <a:off x="0" y="254832"/>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493416219"/>
              </p:ext>
            </p:extLst>
          </p:nvPr>
        </p:nvGraphicFramePr>
        <p:xfrm>
          <a:off x="370821" y="1858539"/>
          <a:ext cx="4341855" cy="3657600"/>
        </p:xfrm>
        <a:graphic>
          <a:graphicData uri="http://schemas.openxmlformats.org/drawingml/2006/table">
            <a:tbl>
              <a:tblPr>
                <a:noFill/>
              </a:tblPr>
              <a:tblGrid>
                <a:gridCol w="3137586">
                  <a:extLst>
                    <a:ext uri="{9D8B030D-6E8A-4147-A177-3AD203B41FA5}">
                      <a16:colId xmlns:a16="http://schemas.microsoft.com/office/drawing/2014/main" val="20000"/>
                    </a:ext>
                  </a:extLst>
                </a:gridCol>
                <a:gridCol w="1204269">
                  <a:extLst>
                    <a:ext uri="{9D8B030D-6E8A-4147-A177-3AD203B41FA5}">
                      <a16:colId xmlns:a16="http://schemas.microsoft.com/office/drawing/2014/main" val="20001"/>
                    </a:ext>
                  </a:extLst>
                </a:gridCol>
              </a:tblGrid>
              <a:tr h="914400">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Birmingham City Schools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$50,968-$54,664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Jefferson County Schools </a:t>
                      </a:r>
                      <a:r>
                        <a:rPr lang="en-US" sz="1400" b="1" u="none" strike="noStrike" cap="none" dirty="0">
                          <a:solidFill>
                            <a:schemeClr val="tx2"/>
                          </a:solidFill>
                          <a:latin typeface="Calibri"/>
                          <a:ea typeface="Calibri"/>
                          <a:cs typeface="Calibri"/>
                          <a:sym typeface="Calibri"/>
                        </a:rPr>
                        <a:t>(23-24)</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$49,529-$53,021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Hoover City Schools </a:t>
                      </a:r>
                      <a:r>
                        <a:rPr lang="en-US" sz="1400" b="1" u="none" strike="noStrike" cap="none" dirty="0">
                          <a:solidFill>
                            <a:schemeClr val="tx2"/>
                          </a:solidFill>
                          <a:latin typeface="Calibri"/>
                          <a:ea typeface="Calibri"/>
                          <a:cs typeface="Calibri"/>
                          <a:sym typeface="Calibri"/>
                        </a:rPr>
                        <a:t>(23-24)</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$49,530-$53,021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129833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474243" y="578716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189-day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$52,100 = $34/hr.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40317" y="344896"/>
            <a:ext cx="2197521" cy="1447800"/>
          </a:xfrm>
          <a:prstGeom prst="rect">
            <a:avLst/>
          </a:prstGeom>
          <a:noFill/>
          <a:ln>
            <a:noFill/>
          </a:ln>
        </p:spPr>
      </p:pic>
      <p:sp>
        <p:nvSpPr>
          <p:cNvPr id="279" name="Google Shape;279;p13"/>
          <p:cNvSpPr txBox="1">
            <a:spLocks noGrp="1"/>
          </p:cNvSpPr>
          <p:nvPr>
            <p:ph type="title"/>
          </p:nvPr>
        </p:nvSpPr>
        <p:spPr>
          <a:xfrm>
            <a:off x="0" y="283686"/>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088247822"/>
              </p:ext>
            </p:extLst>
          </p:nvPr>
        </p:nvGraphicFramePr>
        <p:xfrm>
          <a:off x="338372" y="1970688"/>
          <a:ext cx="5568472" cy="36576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Birmingham City Schools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$50,968-$54,664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$63,960-$65,861</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Jefferson County Schools </a:t>
                      </a:r>
                      <a:r>
                        <a:rPr lang="en-US" sz="1400" b="1" u="none" strike="noStrike" cap="none" dirty="0">
                          <a:solidFill>
                            <a:schemeClr val="tx2"/>
                          </a:solidFill>
                          <a:latin typeface="Calibri"/>
                          <a:ea typeface="Calibri"/>
                          <a:cs typeface="Calibri"/>
                          <a:sym typeface="Calibri"/>
                        </a:rPr>
                        <a:t>(23-24)</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$49,529-$53,021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$60,887-$62,655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Hoover City Schools </a:t>
                      </a:r>
                      <a:r>
                        <a:rPr lang="en-US" sz="1400" b="1" u="none" strike="noStrike" cap="none" dirty="0">
                          <a:solidFill>
                            <a:schemeClr val="tx2"/>
                          </a:solidFill>
                          <a:latin typeface="Calibri"/>
                          <a:ea typeface="Calibri"/>
                          <a:cs typeface="Calibri"/>
                          <a:sym typeface="Calibri"/>
                        </a:rPr>
                        <a:t>(23-24)</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$49,530-$53,021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$60,887-$62,655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876399891"/>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334121" y="5791290"/>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189-day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$63,400 = $42/hr.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636258" y="248441"/>
            <a:ext cx="2197521" cy="1447800"/>
          </a:xfrm>
          <a:prstGeom prst="rect">
            <a:avLst/>
          </a:prstGeom>
          <a:noFill/>
          <a:ln>
            <a:noFill/>
          </a:ln>
        </p:spPr>
      </p:pic>
      <p:sp>
        <p:nvSpPr>
          <p:cNvPr id="279" name="Google Shape;279;p13"/>
          <p:cNvSpPr txBox="1">
            <a:spLocks noGrp="1"/>
          </p:cNvSpPr>
          <p:nvPr>
            <p:ph type="title"/>
          </p:nvPr>
        </p:nvSpPr>
        <p:spPr>
          <a:xfrm>
            <a:off x="0" y="248441"/>
            <a:ext cx="728892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823889488"/>
              </p:ext>
            </p:extLst>
          </p:nvPr>
        </p:nvGraphicFramePr>
        <p:xfrm>
          <a:off x="363415" y="2105213"/>
          <a:ext cx="847036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Birmingham City Schools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$50,968-$54,664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$63,960-$65,861</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$73,065-$75,126</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$84,519-$85,158</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Jefferson County Schools </a:t>
                      </a:r>
                      <a:r>
                        <a:rPr lang="en-US" sz="1400" b="1" u="none" strike="noStrike" cap="none" dirty="0">
                          <a:solidFill>
                            <a:schemeClr val="tx2"/>
                          </a:solidFill>
                          <a:latin typeface="Calibri"/>
                          <a:ea typeface="Calibri"/>
                          <a:cs typeface="Calibri"/>
                          <a:sym typeface="Calibri"/>
                        </a:rPr>
                        <a:t>(23-24)</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$49,529-$53,021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$60,887-$62,655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ea typeface="Calibri" panose="020F0502020204030204" pitchFamily="34" charset="0"/>
                          <a:cs typeface="Calibri" panose="020F0502020204030204" pitchFamily="34" charset="0"/>
                        </a:rPr>
                        <a:t>$70,019-$72,051</a:t>
                      </a:r>
                      <a:endParaRPr sz="2400" dirty="0">
                        <a:solidFill>
                          <a:srgbClr val="272D41"/>
                        </a:solidFill>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ea typeface="Calibri" panose="020F0502020204030204" pitchFamily="34" charset="0"/>
                          <a:cs typeface="Calibri" panose="020F0502020204030204" pitchFamily="34" charset="0"/>
                        </a:rPr>
                        <a:t>$81,871</a:t>
                      </a:r>
                      <a:endParaRPr sz="2400" dirty="0">
                        <a:solidFill>
                          <a:srgbClr val="272D41"/>
                        </a:solidFill>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Hoover City Schools </a:t>
                      </a:r>
                      <a:r>
                        <a:rPr lang="en-US" sz="1400" b="1" u="none" strike="noStrike" cap="none" dirty="0">
                          <a:solidFill>
                            <a:schemeClr val="tx2"/>
                          </a:solidFill>
                          <a:latin typeface="Calibri"/>
                          <a:ea typeface="Calibri"/>
                          <a:cs typeface="Calibri"/>
                          <a:sym typeface="Calibri"/>
                        </a:rPr>
                        <a:t>(23-24)</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$49,530-$53,021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ea typeface="Calibri" panose="020F0502020204030204" pitchFamily="34" charset="0"/>
                          <a:cs typeface="Calibri" panose="020F0502020204030204" pitchFamily="34" charset="0"/>
                        </a:rPr>
                        <a:t>$60,887-$62,655</a:t>
                      </a:r>
                      <a:endParaRPr sz="2400" dirty="0">
                        <a:solidFill>
                          <a:srgbClr val="272D41"/>
                        </a:solidFill>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dirty="0">
                          <a:latin typeface="Calibri" panose="020F0502020204030204" pitchFamily="34" charset="0"/>
                          <a:ea typeface="Calibri" panose="020F0502020204030204" pitchFamily="34" charset="0"/>
                          <a:cs typeface="Calibri" panose="020F0502020204030204" pitchFamily="34" charset="0"/>
                        </a:rPr>
                        <a:t>$70,019-$72,051</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dirty="0">
                          <a:latin typeface="Calibri" panose="020F0502020204030204" pitchFamily="34" charset="0"/>
                          <a:ea typeface="Calibri" panose="020F0502020204030204" pitchFamily="34" charset="0"/>
                          <a:cs typeface="Calibri" panose="020F0502020204030204" pitchFamily="34" charset="0"/>
                        </a:rPr>
                        <a:t>$81,872</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500840" y="577856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189-day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$83,500 = $55/hr.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141985662"/>
              </p:ext>
            </p:extLst>
          </p:nvPr>
        </p:nvGraphicFramePr>
        <p:xfrm>
          <a:off x="342900" y="1919467"/>
          <a:ext cx="8458200" cy="2994836"/>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panose="020F0502020204030204" pitchFamily="34" charset="0"/>
                          <a:ea typeface="Calibri" panose="020F0502020204030204" pitchFamily="34" charset="0"/>
                          <a:cs typeface="Calibri" panose="020F0502020204030204" pitchFamily="34" charset="0"/>
                          <a:sym typeface="Calibri"/>
                        </a:rPr>
                        <a:t>Asst. Principal – High School</a:t>
                      </a:r>
                      <a:endParaRPr sz="2400" b="0" u="none" strike="noStrike" cap="none" dirty="0">
                        <a:solidFill>
                          <a:srgbClr val="002060"/>
                        </a:solidFill>
                        <a:latin typeface="Calibri" panose="020F0502020204030204" pitchFamily="34" charset="0"/>
                        <a:ea typeface="Calibri" panose="020F0502020204030204" pitchFamily="34" charset="0"/>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400"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Calibri"/>
                        </a:rPr>
                        <a:t>222 Days</a:t>
                      </a:r>
                      <a:endParaRPr sz="2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400"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Calibri"/>
                        </a:rPr>
                        <a:t>$71,427</a:t>
                      </a:r>
                      <a:endParaRPr sz="2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400"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Calibri"/>
                        </a:rPr>
                        <a:t>$112,358</a:t>
                      </a:r>
                      <a:endParaRPr sz="2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rgbClr val="002060"/>
                          </a:solidFill>
                          <a:latin typeface="Calibri" panose="020F0502020204030204" pitchFamily="34" charset="0"/>
                          <a:ea typeface="Calibri" panose="020F0502020204030204" pitchFamily="34" charset="0"/>
                          <a:cs typeface="Calibri" panose="020F0502020204030204" pitchFamily="34" charset="0"/>
                          <a:sym typeface="Calibri"/>
                        </a:rPr>
                        <a:t>Chief Officers</a:t>
                      </a:r>
                      <a:endParaRPr lang="en-US" sz="2400" u="none" strike="noStrike" cap="none" dirty="0">
                        <a:solidFill>
                          <a:srgbClr val="FF0000"/>
                        </a:solidFill>
                        <a:latin typeface="Calibri" panose="020F0502020204030204" pitchFamily="34" charset="0"/>
                        <a:ea typeface="Calibri" panose="020F0502020204030204" pitchFamily="34" charset="0"/>
                        <a:cs typeface="Calibri" panose="020F0502020204030204" pitchFamily="34" charset="0"/>
                        <a:sym typeface="Calibri"/>
                      </a:endParaRPr>
                    </a:p>
                  </a:txBody>
                  <a:tcPr marL="49990" marR="4999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400" dirty="0">
                          <a:solidFill>
                            <a:schemeClr val="tx1"/>
                          </a:solidFill>
                          <a:latin typeface="Calibri" panose="020F0502020204030204" pitchFamily="34" charset="0"/>
                          <a:ea typeface="Calibri" panose="020F0502020204030204" pitchFamily="34" charset="0"/>
                          <a:cs typeface="Calibri" panose="020F0502020204030204" pitchFamily="34" charset="0"/>
                        </a:rPr>
                        <a:t>240 Days</a:t>
                      </a:r>
                    </a:p>
                  </a:txBody>
                  <a:tcPr marL="49990" marR="4999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400"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Calibri"/>
                        </a:rPr>
                        <a:t>$138,550</a:t>
                      </a:r>
                      <a:endParaRPr sz="2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400"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Calibri"/>
                        </a:rPr>
                        <a:t>$175,330</a:t>
                      </a:r>
                      <a:endParaRPr sz="2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panose="020F0502020204030204" pitchFamily="34" charset="0"/>
                          <a:ea typeface="Calibri" panose="020F0502020204030204" pitchFamily="34" charset="0"/>
                          <a:cs typeface="Calibri" panose="020F0502020204030204" pitchFamily="34" charset="0"/>
                        </a:rPr>
                        <a:t>Principal – High School</a:t>
                      </a:r>
                      <a:endParaRPr sz="2400" u="none" strike="noStrike" cap="none" dirty="0">
                        <a:solidFill>
                          <a:srgbClr val="002060"/>
                        </a:solidFill>
                        <a:latin typeface="Calibri" panose="020F0502020204030204" pitchFamily="34" charset="0"/>
                        <a:ea typeface="Calibri" panose="020F0502020204030204" pitchFamily="34" charset="0"/>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400"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Calibri"/>
                        </a:rPr>
                        <a:t>240 Days</a:t>
                      </a:r>
                      <a:endParaRPr sz="2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400"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Calibri"/>
                        </a:rPr>
                        <a:t>$114,189</a:t>
                      </a:r>
                      <a:endParaRPr sz="2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400"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Calibri"/>
                        </a:rPr>
                        <a:t>$157,228</a:t>
                      </a:r>
                      <a:endParaRPr sz="2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523963">
                <a:tc>
                  <a:txBody>
                    <a:bodyPr/>
                    <a:lstStyle/>
                    <a:p>
                      <a:pPr marL="0" marR="0" algn="l">
                        <a:lnSpc>
                          <a:spcPct val="90000"/>
                        </a:lnSpc>
                        <a:spcBef>
                          <a:spcPts val="0"/>
                        </a:spcBef>
                        <a:spcAft>
                          <a:spcPts val="0"/>
                        </a:spcAft>
                      </a:pPr>
                      <a:r>
                        <a:rPr lang="en-US" sz="2400" b="1" dirty="0">
                          <a:solidFill>
                            <a:srgbClr val="002060"/>
                          </a:solidFill>
                          <a:latin typeface="Calibri" panose="020F0502020204030204" pitchFamily="34" charset="0"/>
                          <a:ea typeface="Calibri" panose="020F0502020204030204" pitchFamily="34" charset="0"/>
                          <a:cs typeface="Calibri" panose="020F0502020204030204" pitchFamily="34" charset="0"/>
                        </a:rPr>
                        <a:t>Deputy Superintendent</a:t>
                      </a:r>
                      <a:endParaRPr lang="en-US" sz="24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400" dirty="0">
                          <a:solidFill>
                            <a:schemeClr val="tx1"/>
                          </a:solidFill>
                          <a:latin typeface="Calibri" panose="020F0502020204030204" pitchFamily="34" charset="0"/>
                          <a:ea typeface="Calibri" panose="020F0502020204030204" pitchFamily="34" charset="0"/>
                          <a:cs typeface="Calibri" panose="020F0502020204030204" pitchFamily="34" charset="0"/>
                        </a:rPr>
                        <a:t>240 Days</a:t>
                      </a: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gridSpan="2">
                  <a:txBody>
                    <a:bodyPr/>
                    <a:lstStyle/>
                    <a:p>
                      <a:pPr marL="0" marR="0" lvl="0" indent="0" algn="ctr" rtl="0">
                        <a:lnSpc>
                          <a:spcPct val="90000"/>
                        </a:lnSpc>
                        <a:spcBef>
                          <a:spcPts val="0"/>
                        </a:spcBef>
                        <a:spcAft>
                          <a:spcPts val="0"/>
                        </a:spcAft>
                        <a:buNone/>
                      </a:pPr>
                      <a:r>
                        <a:rPr lang="en-US" sz="2400" dirty="0">
                          <a:solidFill>
                            <a:schemeClr val="tx1"/>
                          </a:solidFill>
                          <a:latin typeface="Calibri" panose="020F0502020204030204" pitchFamily="34" charset="0"/>
                          <a:ea typeface="Calibri" panose="020F0502020204030204" pitchFamily="34" charset="0"/>
                          <a:cs typeface="Calibri" panose="020F0502020204030204" pitchFamily="34" charset="0"/>
                        </a:rPr>
                        <a:t>$170,000</a:t>
                      </a:r>
                      <a:endParaRPr sz="2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pPr marL="0" marR="0" lvl="0" indent="0" algn="ctr" rtl="0">
                        <a:lnSpc>
                          <a:spcPct val="90000"/>
                        </a:lnSpc>
                        <a:spcBef>
                          <a:spcPts val="0"/>
                        </a:spcBef>
                        <a:spcAft>
                          <a:spcPts val="0"/>
                        </a:spcAft>
                        <a:buNone/>
                      </a:pPr>
                      <a:endParaRPr sz="2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343713844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06338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189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2524836" y="5477039"/>
            <a:ext cx="6026499"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Asst principal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$91,900 = $52/hr.</a:t>
            </a:r>
          </a:p>
          <a:p>
            <a:pPr algn="ctr" defTabSz="914400">
              <a:defRPr/>
            </a:pPr>
            <a:r>
              <a:rPr lang="en-US" sz="2000" dirty="0">
                <a:solidFill>
                  <a:srgbClr val="7030A0"/>
                </a:solidFill>
                <a:latin typeface="Arial" panose="020B0604020202020204"/>
              </a:rPr>
              <a:t>Superintendent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$170,000 = $89/hr.</a:t>
            </a:r>
          </a:p>
        </p:txBody>
      </p:sp>
    </p:spTree>
    <p:extLst>
      <p:ext uri="{BB962C8B-B14F-4D97-AF65-F5344CB8AC3E}">
        <p14:creationId xmlns:p14="http://schemas.microsoft.com/office/powerpoint/2010/main" val="396340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rtlCol="0">
            <a:spAutoFit/>
          </a:bodyPr>
          <a:lstStyle/>
          <a:p>
            <a:r>
              <a:rPr lang="en-US" b="1" dirty="0">
                <a:solidFill>
                  <a:srgbClr val="814892"/>
                </a:solidFill>
              </a:rPr>
              <a:t>$700-$15,000</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rtlCol="0">
            <a:spAutoFit/>
          </a:bodyPr>
          <a:lstStyle/>
          <a:p>
            <a:r>
              <a:rPr lang="en-US" b="1" dirty="0">
                <a:solidFill>
                  <a:srgbClr val="814892"/>
                </a:solidFill>
              </a:rPr>
              <a:t>$500-$5,427</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
        <p:nvSpPr>
          <p:cNvPr id="8" name="TextBox 7">
            <a:extLst>
              <a:ext uri="{FF2B5EF4-FFF2-40B4-BE49-F238E27FC236}">
                <a16:creationId xmlns:a16="http://schemas.microsoft.com/office/drawing/2014/main" id="{006E1C59-42CE-BBA0-D280-21670A0E79DD}"/>
              </a:ext>
            </a:extLst>
          </p:cNvPr>
          <p:cNvSpPr txBox="1"/>
          <p:nvPr/>
        </p:nvSpPr>
        <p:spPr>
          <a:xfrm>
            <a:off x="3870054" y="2100772"/>
            <a:ext cx="1214698"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COACHING</a:t>
            </a:r>
          </a:p>
          <a:p>
            <a:r>
              <a:rPr lang="en-US" sz="1000" dirty="0">
                <a:ea typeface="Open Sans" panose="020B0606030504020204" pitchFamily="34" charset="0"/>
                <a:cs typeface="Open Sans" panose="020B0606030504020204" pitchFamily="34" charset="0"/>
              </a:rPr>
              <a:t>like head coach or assistant coach</a:t>
            </a:r>
          </a:p>
        </p:txBody>
      </p:sp>
      <p:sp>
        <p:nvSpPr>
          <p:cNvPr id="9" name="TextBox 8">
            <a:extLst>
              <a:ext uri="{FF2B5EF4-FFF2-40B4-BE49-F238E27FC236}">
                <a16:creationId xmlns:a16="http://schemas.microsoft.com/office/drawing/2014/main" id="{B06BDDB1-AE15-5481-069F-98462EB71C99}"/>
              </a:ext>
            </a:extLst>
          </p:cNvPr>
          <p:cNvSpPr txBox="1"/>
          <p:nvPr/>
        </p:nvSpPr>
        <p:spPr>
          <a:xfrm>
            <a:off x="2878718" y="3849519"/>
            <a:ext cx="1858200"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CLUBS</a:t>
            </a:r>
          </a:p>
          <a:p>
            <a:r>
              <a:rPr lang="en-US" sz="1000" dirty="0">
                <a:ea typeface="Open Sans" panose="020B0606030504020204" pitchFamily="34" charset="0"/>
                <a:cs typeface="Open Sans" panose="020B0606030504020204" pitchFamily="34" charset="0"/>
              </a:rPr>
              <a:t>like band, robotics, or yearbook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449</TotalTime>
  <Words>1123</Words>
  <Application>Microsoft Office PowerPoint</Application>
  <PresentationFormat>On-screen Show (4:3)</PresentationFormat>
  <Paragraphs>120</Paragraphs>
  <Slides>6</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Sabina Schill</cp:lastModifiedBy>
  <cp:revision>32</cp:revision>
  <dcterms:created xsi:type="dcterms:W3CDTF">2022-08-02T19:12:40Z</dcterms:created>
  <dcterms:modified xsi:type="dcterms:W3CDTF">2023-12-01T20:30:54Z</dcterms:modified>
</cp:coreProperties>
</file>