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0" r:id="rId4"/>
    <p:sldId id="542"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645" autoAdjust="0"/>
    <p:restoredTop sz="80249" autoAdjust="0"/>
  </p:normalViewPr>
  <p:slideViewPr>
    <p:cSldViewPr snapToGrid="0">
      <p:cViewPr varScale="1">
        <p:scale>
          <a:sx n="83" d="100"/>
          <a:sy n="83" d="100"/>
        </p:scale>
        <p:origin x="180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12/21/21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12/20/21 w/ 2020/2021 and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069363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12/20/21 w/ 2020/2021 and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endParaRPr b="1" dirty="0"/>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endParaRPr dirty="0"/>
          </a:p>
          <a:p>
            <a:pPr marL="0" lvl="0" indent="0" algn="l" rtl="0">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endParaRPr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4103944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 12/20/21 w/ 2020/2021 and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12/21/21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12/21/21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12/21/21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12/21/21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12/21/21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12/21/21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12/21/21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12/21/21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It matches the teacher salary slide in the presentation slide decks. You can simply copy and paste this into the slide deck and be ready to present!</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($40k annualized → $53k,	$53k annualized → $71k)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680759053"/>
              </p:ext>
            </p:extLst>
          </p:nvPr>
        </p:nvGraphicFramePr>
        <p:xfrm>
          <a:off x="294468" y="1797803"/>
          <a:ext cx="4199474" cy="3729911"/>
        </p:xfrm>
        <a:graphic>
          <a:graphicData uri="http://schemas.openxmlformats.org/drawingml/2006/table">
            <a:tbl>
              <a:tblPr>
                <a:noFill/>
              </a:tblPr>
              <a:tblGrid>
                <a:gridCol w="2910228">
                  <a:extLst>
                    <a:ext uri="{9D8B030D-6E8A-4147-A177-3AD203B41FA5}">
                      <a16:colId xmlns:a16="http://schemas.microsoft.com/office/drawing/2014/main" val="20000"/>
                    </a:ext>
                  </a:extLst>
                </a:gridCol>
                <a:gridCol w="1289246">
                  <a:extLst>
                    <a:ext uri="{9D8B030D-6E8A-4147-A177-3AD203B41FA5}">
                      <a16:colId xmlns:a16="http://schemas.microsoft.com/office/drawing/2014/main" val="20001"/>
                    </a:ext>
                  </a:extLst>
                </a:gridCol>
              </a:tblGrid>
              <a:tr h="463723">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panose="020F0502020204030204" pitchFamily="34" charset="0"/>
                        <a:ea typeface="Calibri"/>
                        <a:cs typeface="Calibri" panose="020F0502020204030204" pitchFamily="34" charset="0"/>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1</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810093">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Marion County Schools </a:t>
                      </a:r>
                      <a:r>
                        <a:rPr lang="en-US" sz="1800" b="1" dirty="0">
                          <a:solidFill>
                            <a:srgbClr val="272D41"/>
                          </a:solidFill>
                          <a:effectLst/>
                          <a:latin typeface="Calibri" panose="020F0502020204030204" pitchFamily="34" charset="0"/>
                          <a:cs typeface="Calibri" panose="020F0502020204030204" pitchFamily="34" charset="0"/>
                        </a:rPr>
                        <a:t>(21-22)</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$36,855 - $38,255</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810093">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Marshall County Schools </a:t>
                      </a:r>
                      <a:r>
                        <a:rPr lang="en-US" sz="1800" b="1" u="none" strike="noStrike" cap="none" dirty="0">
                          <a:solidFill>
                            <a:srgbClr val="272D41"/>
                          </a:solidFill>
                          <a:latin typeface="Calibri"/>
                          <a:ea typeface="Calibri"/>
                          <a:cs typeface="Calibri"/>
                          <a:sym typeface="Calibri"/>
                        </a:rPr>
                        <a:t>(20-21)</a:t>
                      </a:r>
                      <a:endParaRPr lang="en-US" sz="1800" b="1" dirty="0">
                        <a:solidFill>
                          <a:srgbClr val="272D41"/>
                        </a:solidFill>
                        <a:effectLst/>
                        <a:latin typeface="Calibri" panose="020F0502020204030204" pitchFamily="34" charset="0"/>
                        <a:cs typeface="Calibri" panose="020F0502020204030204" pitchFamily="34" charset="0"/>
                      </a:endParaRP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$39,668 - $41,247</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695855907"/>
                  </a:ext>
                </a:extLst>
              </a:tr>
              <a:tr h="810093">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Monongalia County Schools </a:t>
                      </a:r>
                      <a:r>
                        <a:rPr lang="en-US" sz="1800" b="1" u="none" strike="noStrike" cap="none" dirty="0">
                          <a:solidFill>
                            <a:srgbClr val="272D41"/>
                          </a:solidFill>
                          <a:latin typeface="Calibri"/>
                          <a:ea typeface="Calibri"/>
                          <a:cs typeface="Calibri"/>
                          <a:sym typeface="Calibri"/>
                        </a:rPr>
                        <a:t>(20-21)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$41,540 - $42,980</a:t>
                      </a:r>
                      <a:endParaRPr dirty="0"/>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2897931243"/>
                  </a:ext>
                </a:extLst>
              </a:tr>
              <a:tr h="810093">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Preston County Schools </a:t>
                      </a:r>
                      <a:r>
                        <a:rPr lang="en-US" sz="1800" b="1" u="none" strike="noStrike" cap="none" dirty="0">
                          <a:solidFill>
                            <a:srgbClr val="272D41"/>
                          </a:solidFill>
                          <a:latin typeface="Calibri"/>
                          <a:ea typeface="Calibri"/>
                          <a:cs typeface="Calibri"/>
                          <a:sym typeface="Calibri"/>
                        </a:rPr>
                        <a:t>(21-22)</a:t>
                      </a:r>
                      <a:endParaRPr sz="2400" b="1"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$36,815 - $38,255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662527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($40k annualized → $53k,	$53k annualized → $71k)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273545278"/>
              </p:ext>
            </p:extLst>
          </p:nvPr>
        </p:nvGraphicFramePr>
        <p:xfrm>
          <a:off x="294468" y="1797803"/>
          <a:ext cx="5604529" cy="3729911"/>
        </p:xfrm>
        <a:graphic>
          <a:graphicData uri="http://schemas.openxmlformats.org/drawingml/2006/table">
            <a:tbl>
              <a:tblPr>
                <a:noFill/>
              </a:tblPr>
              <a:tblGrid>
                <a:gridCol w="2971631">
                  <a:extLst>
                    <a:ext uri="{9D8B030D-6E8A-4147-A177-3AD203B41FA5}">
                      <a16:colId xmlns:a16="http://schemas.microsoft.com/office/drawing/2014/main" val="20000"/>
                    </a:ext>
                  </a:extLst>
                </a:gridCol>
                <a:gridCol w="1316449">
                  <a:extLst>
                    <a:ext uri="{9D8B030D-6E8A-4147-A177-3AD203B41FA5}">
                      <a16:colId xmlns:a16="http://schemas.microsoft.com/office/drawing/2014/main" val="20001"/>
                    </a:ext>
                  </a:extLst>
                </a:gridCol>
                <a:gridCol w="1316449">
                  <a:extLst>
                    <a:ext uri="{9D8B030D-6E8A-4147-A177-3AD203B41FA5}">
                      <a16:colId xmlns:a16="http://schemas.microsoft.com/office/drawing/2014/main" val="20002"/>
                    </a:ext>
                  </a:extLst>
                </a:gridCol>
              </a:tblGrid>
              <a:tr h="463723">
                <a:tc>
                  <a:txBody>
                    <a:bodyPr/>
                    <a:lstStyle/>
                    <a:p>
                      <a:pPr marL="0" marR="0" lvl="0" indent="0" algn="l" rtl="0">
                        <a:lnSpc>
                          <a:spcPct val="115000"/>
                        </a:lnSpc>
                        <a:spcBef>
                          <a:spcPts val="0"/>
                        </a:spcBef>
                        <a:spcAft>
                          <a:spcPts val="0"/>
                        </a:spcAft>
                        <a:buNone/>
                      </a:pPr>
                      <a:endParaRPr lang="en-US" sz="2400" u="none" strike="noStrike" cap="none" dirty="0">
                        <a:solidFill>
                          <a:srgbClr val="272D41"/>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810094">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Marion County Schools </a:t>
                      </a:r>
                      <a:r>
                        <a:rPr lang="en-US" sz="1800" b="1" dirty="0">
                          <a:solidFill>
                            <a:srgbClr val="272D41"/>
                          </a:solidFill>
                          <a:effectLst/>
                          <a:latin typeface="Calibri" panose="020F0502020204030204" pitchFamily="34" charset="0"/>
                          <a:cs typeface="Calibri" panose="020F0502020204030204" pitchFamily="34" charset="0"/>
                        </a:rPr>
                        <a:t>(21-22)</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$36,855 - $38,255</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$40,850 - $41,437</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810094">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Marshall County Schools </a:t>
                      </a:r>
                      <a:r>
                        <a:rPr lang="en-US" sz="1800" b="1" u="none" strike="noStrike" cap="none" dirty="0">
                          <a:solidFill>
                            <a:srgbClr val="272D41"/>
                          </a:solidFill>
                          <a:latin typeface="Calibri"/>
                          <a:ea typeface="Calibri"/>
                          <a:cs typeface="Calibri"/>
                          <a:sym typeface="Calibri"/>
                        </a:rPr>
                        <a:t>(20-21)</a:t>
                      </a:r>
                      <a:endParaRPr lang="en-US" sz="1800" b="1" dirty="0">
                        <a:solidFill>
                          <a:srgbClr val="272D41"/>
                        </a:solidFill>
                        <a:effectLst/>
                        <a:latin typeface="Calibri" panose="020F0502020204030204" pitchFamily="34" charset="0"/>
                        <a:cs typeface="Calibri" panose="020F0502020204030204" pitchFamily="34" charset="0"/>
                      </a:endParaRP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$39,668 - $41,247</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$44,084 - $44,730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2715022994"/>
                  </a:ext>
                </a:extLst>
              </a:tr>
              <a:tr h="810094">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Monongalia County Schools </a:t>
                      </a:r>
                      <a:r>
                        <a:rPr lang="en-US" sz="1800" b="1" u="none" strike="noStrike" cap="none" dirty="0">
                          <a:solidFill>
                            <a:srgbClr val="272D41"/>
                          </a:solidFill>
                          <a:latin typeface="Calibri"/>
                          <a:ea typeface="Calibri"/>
                          <a:cs typeface="Calibri"/>
                          <a:sym typeface="Calibri"/>
                        </a:rPr>
                        <a:t>(20-21)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$41,540 - $42,980</a:t>
                      </a:r>
                      <a:endParaRPr dirty="0"/>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$45,575 - $46,162</a:t>
                      </a:r>
                      <a:endParaRPr dirty="0"/>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4175865610"/>
                  </a:ext>
                </a:extLst>
              </a:tr>
              <a:tr h="810094">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Preston County Schools </a:t>
                      </a:r>
                      <a:r>
                        <a:rPr lang="en-US" sz="1800" b="1" u="none" strike="noStrike" cap="none" dirty="0">
                          <a:solidFill>
                            <a:srgbClr val="272D41"/>
                          </a:solidFill>
                          <a:latin typeface="Calibri"/>
                          <a:ea typeface="Calibri"/>
                          <a:cs typeface="Calibri"/>
                          <a:sym typeface="Calibri"/>
                        </a:rPr>
                        <a:t>(21-22)</a:t>
                      </a:r>
                      <a:endParaRPr sz="2400" b="1"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$36,815 - $38,255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$40,850 - $41,437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834434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($40k annualized → $53k,	$53k annualized → $71k)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561927806"/>
              </p:ext>
            </p:extLst>
          </p:nvPr>
        </p:nvGraphicFramePr>
        <p:xfrm>
          <a:off x="294468" y="1776222"/>
          <a:ext cx="8555063" cy="3725676"/>
        </p:xfrm>
        <a:graphic>
          <a:graphicData uri="http://schemas.openxmlformats.org/drawingml/2006/table">
            <a:tbl>
              <a:tblPr>
                <a:noFill/>
              </a:tblPr>
              <a:tblGrid>
                <a:gridCol w="2773195">
                  <a:extLst>
                    <a:ext uri="{9D8B030D-6E8A-4147-A177-3AD203B41FA5}">
                      <a16:colId xmlns:a16="http://schemas.microsoft.com/office/drawing/2014/main" val="20000"/>
                    </a:ext>
                  </a:extLst>
                </a:gridCol>
                <a:gridCol w="1401668">
                  <a:extLst>
                    <a:ext uri="{9D8B030D-6E8A-4147-A177-3AD203B41FA5}">
                      <a16:colId xmlns:a16="http://schemas.microsoft.com/office/drawing/2014/main" val="20001"/>
                    </a:ext>
                  </a:extLst>
                </a:gridCol>
                <a:gridCol w="1446153">
                  <a:extLst>
                    <a:ext uri="{9D8B030D-6E8A-4147-A177-3AD203B41FA5}">
                      <a16:colId xmlns:a16="http://schemas.microsoft.com/office/drawing/2014/main" val="20002"/>
                    </a:ext>
                  </a:extLst>
                </a:gridCol>
                <a:gridCol w="1449744">
                  <a:extLst>
                    <a:ext uri="{9D8B030D-6E8A-4147-A177-3AD203B41FA5}">
                      <a16:colId xmlns:a16="http://schemas.microsoft.com/office/drawing/2014/main" val="20003"/>
                    </a:ext>
                  </a:extLst>
                </a:gridCol>
                <a:gridCol w="1484303">
                  <a:extLst>
                    <a:ext uri="{9D8B030D-6E8A-4147-A177-3AD203B41FA5}">
                      <a16:colId xmlns:a16="http://schemas.microsoft.com/office/drawing/2014/main" val="20004"/>
                    </a:ext>
                  </a:extLst>
                </a:gridCol>
              </a:tblGrid>
              <a:tr h="405576">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yr5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830025">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Marion County Schools </a:t>
                      </a:r>
                      <a:r>
                        <a:rPr lang="en-US" sz="1800" b="1" dirty="0">
                          <a:solidFill>
                            <a:srgbClr val="272D41"/>
                          </a:solidFill>
                          <a:effectLst/>
                          <a:latin typeface="Calibri" panose="020F0502020204030204" pitchFamily="34" charset="0"/>
                          <a:cs typeface="Calibri" panose="020F0502020204030204" pitchFamily="34" charset="0"/>
                        </a:rPr>
                        <a:t>(21-22)</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$36,855 - $38,255</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$40,850 - $41,437</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$42,809 - $45,110</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$51,160 - $51,747</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830025">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Marshall County Schools </a:t>
                      </a:r>
                      <a:r>
                        <a:rPr lang="en-US" sz="1800" b="1" u="none" strike="noStrike" cap="none" dirty="0">
                          <a:solidFill>
                            <a:srgbClr val="272D41"/>
                          </a:solidFill>
                          <a:latin typeface="Calibri"/>
                          <a:ea typeface="Calibri"/>
                          <a:cs typeface="Calibri"/>
                          <a:sym typeface="Calibri"/>
                        </a:rPr>
                        <a:t>(20-21)</a:t>
                      </a:r>
                      <a:endParaRPr lang="en-US" sz="1800" b="1" dirty="0">
                        <a:solidFill>
                          <a:srgbClr val="272D41"/>
                        </a:solidFill>
                        <a:effectLst/>
                        <a:latin typeface="Calibri" panose="020F0502020204030204" pitchFamily="34" charset="0"/>
                        <a:cs typeface="Calibri" panose="020F0502020204030204" pitchFamily="34" charset="0"/>
                      </a:endParaRP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$39,668 - $41,247</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$44,084 - $44,730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$46,203 - $48,715</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$55,463 - $56,108</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830025">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Monongalia County Schools </a:t>
                      </a:r>
                      <a:r>
                        <a:rPr lang="en-US" sz="1800" b="1" u="none" strike="noStrike" cap="none" dirty="0">
                          <a:solidFill>
                            <a:srgbClr val="272D41"/>
                          </a:solidFill>
                          <a:latin typeface="Calibri"/>
                          <a:ea typeface="Calibri"/>
                          <a:cs typeface="Calibri"/>
                          <a:sym typeface="Calibri"/>
                        </a:rPr>
                        <a:t>(20-21)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$41,540 - $42,980</a:t>
                      </a:r>
                      <a:endParaRPr dirty="0"/>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$45,575 - $46,162</a:t>
                      </a:r>
                      <a:endParaRPr dirty="0"/>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$47,534 - $49,835</a:t>
                      </a:r>
                      <a:endParaRPr dirty="0"/>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$55,885 - $56,472</a:t>
                      </a:r>
                      <a:endParaRPr dirty="0"/>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80973449"/>
                  </a:ext>
                </a:extLst>
              </a:tr>
              <a:tr h="830025">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Preston County Schools </a:t>
                      </a:r>
                      <a:r>
                        <a:rPr lang="en-US" sz="1800" b="1" u="none" strike="noStrike" cap="none" dirty="0">
                          <a:solidFill>
                            <a:srgbClr val="272D41"/>
                          </a:solidFill>
                          <a:latin typeface="Calibri"/>
                          <a:ea typeface="Calibri"/>
                          <a:cs typeface="Calibri"/>
                          <a:sym typeface="Calibri"/>
                        </a:rPr>
                        <a:t>(21-22)</a:t>
                      </a:r>
                      <a:endParaRPr sz="2400" b="1"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$36,815 - $38,255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$40,850 - $41,437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$42,809 - $45,110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$51,160 - $51,747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ary Slide Template" id="{E4496E5E-3DF4-4F4C-BDEA-022367E8193D}" vid="{F68B36CF-99BF-564B-9FC9-D47D2C152EB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alary Slide Template" id="{E4496E5E-3DF4-4F4C-BDEA-022367E8193D}" vid="{A5C08AFB-347E-DC4B-97D0-F6DD9C2D3F9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TotalTime>
  <Words>1640</Words>
  <Application>Microsoft Macintosh PowerPoint</Application>
  <PresentationFormat>On-screen Show (4:3)</PresentationFormat>
  <Paragraphs>106</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9-month contracts ($40k annualized → $53k, $53k annualized → $71k)</vt:lpstr>
      <vt:lpstr>Teacher Salaries 9-month contracts ($40k annualized → $53k, $53k annualized → $71k)</vt:lpstr>
      <vt:lpstr>Teacher Salaries 9-month contracts ($40k annualized → $53k, $53k annualized → $71k)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Kaitlin Miller</dc:creator>
  <cp:lastModifiedBy>Kaitlin Miller</cp:lastModifiedBy>
  <cp:revision>10</cp:revision>
  <dcterms:created xsi:type="dcterms:W3CDTF">2021-09-30T23:08:26Z</dcterms:created>
  <dcterms:modified xsi:type="dcterms:W3CDTF">2021-12-21T19:50:00Z</dcterms:modified>
</cp:coreProperties>
</file>