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0" r:id="rId4"/>
    <p:sldId id="542"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45" autoAdjust="0"/>
    <p:restoredTop sz="80249" autoAdjust="0"/>
  </p:normalViewPr>
  <p:slideViewPr>
    <p:cSldViewPr snapToGrid="0">
      <p:cViewPr varScale="1">
        <p:scale>
          <a:sx n="83" d="100"/>
          <a:sy n="83" d="100"/>
        </p:scale>
        <p:origin x="180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12/21/21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12/18/21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06936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12/18/21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endParaRPr b="1" dirty="0"/>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endParaRPr dirty="0"/>
          </a:p>
          <a:p>
            <a:pPr marL="0" lvl="0" indent="0" algn="l" rtl="0">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endParaRPr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4103944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12/18/21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12/21/21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12/21/21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12/21/21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12/21/21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12/21/21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12/21/21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12/21/21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12/21/21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It matches the teacher salary slide in the presentation slide decks. 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($43k annualized → $57k,	$63k annualized → $84k)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329883107"/>
              </p:ext>
            </p:extLst>
          </p:nvPr>
        </p:nvGraphicFramePr>
        <p:xfrm>
          <a:off x="170481" y="2154264"/>
          <a:ext cx="4507485" cy="2541722"/>
        </p:xfrm>
        <a:graphic>
          <a:graphicData uri="http://schemas.openxmlformats.org/drawingml/2006/table">
            <a:tbl>
              <a:tblPr>
                <a:noFill/>
              </a:tblPr>
              <a:tblGrid>
                <a:gridCol w="3123679">
                  <a:extLst>
                    <a:ext uri="{9D8B030D-6E8A-4147-A177-3AD203B41FA5}">
                      <a16:colId xmlns:a16="http://schemas.microsoft.com/office/drawing/2014/main" val="20000"/>
                    </a:ext>
                  </a:extLst>
                </a:gridCol>
                <a:gridCol w="1383806">
                  <a:extLst>
                    <a:ext uri="{9D8B030D-6E8A-4147-A177-3AD203B41FA5}">
                      <a16:colId xmlns:a16="http://schemas.microsoft.com/office/drawing/2014/main" val="20001"/>
                    </a:ext>
                  </a:extLst>
                </a:gridCol>
              </a:tblGrid>
              <a:tr h="565598">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88062">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Forsyth County </a:t>
                      </a:r>
                    </a:p>
                    <a:p>
                      <a:pPr algn="l" rtl="0" fontAlgn="b"/>
                      <a:r>
                        <a:rPr lang="en-US" sz="2400" b="1" dirty="0">
                          <a:solidFill>
                            <a:srgbClr val="272D41"/>
                          </a:solidFill>
                          <a:effectLst/>
                          <a:latin typeface="Calibri" panose="020F0502020204030204" pitchFamily="34" charset="0"/>
                          <a:cs typeface="Calibri" panose="020F0502020204030204" pitchFamily="34" charset="0"/>
                        </a:rPr>
                        <a:t>Public Schools</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$43,660 - $44,700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88062">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Guilford County </a:t>
                      </a:r>
                    </a:p>
                    <a:p>
                      <a:pPr algn="l" rtl="0" fontAlgn="b"/>
                      <a:r>
                        <a:rPr lang="en-US" sz="2400" b="1" dirty="0">
                          <a:solidFill>
                            <a:srgbClr val="272D41"/>
                          </a:solidFill>
                          <a:effectLst/>
                          <a:latin typeface="Calibri" panose="020F0502020204030204" pitchFamily="34" charset="0"/>
                          <a:cs typeface="Calibri" panose="020F0502020204030204" pitchFamily="34" charset="0"/>
                        </a:rPr>
                        <a:t>Public Schools</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$41,100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66252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($43k annualized → $57k,	$63k annualized → $84k)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580398146"/>
              </p:ext>
            </p:extLst>
          </p:nvPr>
        </p:nvGraphicFramePr>
        <p:xfrm>
          <a:off x="185980" y="2163080"/>
          <a:ext cx="5846223" cy="2531839"/>
        </p:xfrm>
        <a:graphic>
          <a:graphicData uri="http://schemas.openxmlformats.org/drawingml/2006/table">
            <a:tbl>
              <a:tblPr>
                <a:noFill/>
              </a:tblPr>
              <a:tblGrid>
                <a:gridCol w="3099783">
                  <a:extLst>
                    <a:ext uri="{9D8B030D-6E8A-4147-A177-3AD203B41FA5}">
                      <a16:colId xmlns:a16="http://schemas.microsoft.com/office/drawing/2014/main" val="20000"/>
                    </a:ext>
                  </a:extLst>
                </a:gridCol>
                <a:gridCol w="1373220">
                  <a:extLst>
                    <a:ext uri="{9D8B030D-6E8A-4147-A177-3AD203B41FA5}">
                      <a16:colId xmlns:a16="http://schemas.microsoft.com/office/drawing/2014/main" val="20001"/>
                    </a:ext>
                  </a:extLst>
                </a:gridCol>
                <a:gridCol w="1373220">
                  <a:extLst>
                    <a:ext uri="{9D8B030D-6E8A-4147-A177-3AD203B41FA5}">
                      <a16:colId xmlns:a16="http://schemas.microsoft.com/office/drawing/2014/main" val="20002"/>
                    </a:ext>
                  </a:extLst>
                </a:gridCol>
              </a:tblGrid>
              <a:tr h="563399">
                <a:tc>
                  <a:txBody>
                    <a:bodyPr/>
                    <a:lstStyle/>
                    <a:p>
                      <a:pPr marL="0" marR="0" lvl="0" indent="0" algn="l" rtl="0">
                        <a:lnSpc>
                          <a:spcPct val="115000"/>
                        </a:lnSpc>
                        <a:spcBef>
                          <a:spcPts val="0"/>
                        </a:spcBef>
                        <a:spcAft>
                          <a:spcPts val="0"/>
                        </a:spcAft>
                        <a:buNone/>
                      </a:pPr>
                      <a:endParaRPr lang="en-US" sz="2400" u="none" strike="noStrike" cap="none" dirty="0">
                        <a:solidFill>
                          <a:srgbClr val="272D41"/>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84220">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Forsyth County</a:t>
                      </a:r>
                    </a:p>
                    <a:p>
                      <a:pPr algn="l" rtl="0" fontAlgn="b"/>
                      <a:r>
                        <a:rPr lang="en-US" sz="2400" b="1" dirty="0">
                          <a:solidFill>
                            <a:srgbClr val="272D41"/>
                          </a:solidFill>
                          <a:effectLst/>
                          <a:latin typeface="Calibri" panose="020F0502020204030204" pitchFamily="34" charset="0"/>
                          <a:cs typeface="Calibri" panose="020F0502020204030204" pitchFamily="34" charset="0"/>
                        </a:rPr>
                        <a:t>Public Schools</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$43,660 - $44,700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$49,140 - $50,240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84220">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Guilford County </a:t>
                      </a:r>
                    </a:p>
                    <a:p>
                      <a:pPr algn="l" rtl="0" fontAlgn="b"/>
                      <a:r>
                        <a:rPr lang="en-US" sz="2400" b="1" dirty="0">
                          <a:solidFill>
                            <a:srgbClr val="272D41"/>
                          </a:solidFill>
                          <a:effectLst/>
                          <a:latin typeface="Calibri" panose="020F0502020204030204" pitchFamily="34" charset="0"/>
                          <a:cs typeface="Calibri" panose="020F0502020204030204" pitchFamily="34" charset="0"/>
                        </a:rPr>
                        <a:t>Public Schools</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$41,100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$45,100 - $46,100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834434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($43k annualized → $57k,	$63k annualized → $84k)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663569084"/>
              </p:ext>
            </p:extLst>
          </p:nvPr>
        </p:nvGraphicFramePr>
        <p:xfrm>
          <a:off x="170481" y="2154264"/>
          <a:ext cx="8803039" cy="2541720"/>
        </p:xfrm>
        <a:graphic>
          <a:graphicData uri="http://schemas.openxmlformats.org/drawingml/2006/table">
            <a:tbl>
              <a:tblPr>
                <a:noFill/>
              </a:tblPr>
              <a:tblGrid>
                <a:gridCol w="2853578">
                  <a:extLst>
                    <a:ext uri="{9D8B030D-6E8A-4147-A177-3AD203B41FA5}">
                      <a16:colId xmlns:a16="http://schemas.microsoft.com/office/drawing/2014/main" val="20000"/>
                    </a:ext>
                  </a:extLst>
                </a:gridCol>
                <a:gridCol w="1442296">
                  <a:extLst>
                    <a:ext uri="{9D8B030D-6E8A-4147-A177-3AD203B41FA5}">
                      <a16:colId xmlns:a16="http://schemas.microsoft.com/office/drawing/2014/main" val="20001"/>
                    </a:ext>
                  </a:extLst>
                </a:gridCol>
                <a:gridCol w="1488071">
                  <a:extLst>
                    <a:ext uri="{9D8B030D-6E8A-4147-A177-3AD203B41FA5}">
                      <a16:colId xmlns:a16="http://schemas.microsoft.com/office/drawing/2014/main" val="20002"/>
                    </a:ext>
                  </a:extLst>
                </a:gridCol>
                <a:gridCol w="1491766">
                  <a:extLst>
                    <a:ext uri="{9D8B030D-6E8A-4147-A177-3AD203B41FA5}">
                      <a16:colId xmlns:a16="http://schemas.microsoft.com/office/drawing/2014/main" val="20003"/>
                    </a:ext>
                  </a:extLst>
                </a:gridCol>
                <a:gridCol w="1527328">
                  <a:extLst>
                    <a:ext uri="{9D8B030D-6E8A-4147-A177-3AD203B41FA5}">
                      <a16:colId xmlns:a16="http://schemas.microsoft.com/office/drawing/2014/main" val="20004"/>
                    </a:ext>
                  </a:extLst>
                </a:gridCol>
              </a:tblGrid>
              <a:tr h="5021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yr5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1019810">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Forsyth County </a:t>
                      </a:r>
                    </a:p>
                    <a:p>
                      <a:pPr algn="l" rtl="0" fontAlgn="b"/>
                      <a:r>
                        <a:rPr lang="en-US" sz="2400" b="1" dirty="0">
                          <a:solidFill>
                            <a:srgbClr val="272D41"/>
                          </a:solidFill>
                          <a:effectLst/>
                          <a:latin typeface="Calibri" panose="020F0502020204030204" pitchFamily="34" charset="0"/>
                          <a:cs typeface="Calibri" panose="020F0502020204030204" pitchFamily="34" charset="0"/>
                        </a:rPr>
                        <a:t>Public Schools</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$43,660 - $44,700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$49,140 - $50,240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$53,480 - $54,690</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$65,850 - $65,960</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1019810">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Guilford County Public Schools</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$41,100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400" dirty="0">
                          <a:solidFill>
                            <a:srgbClr val="272D41"/>
                          </a:solidFill>
                          <a:latin typeface="Calibri" panose="020F0502020204030204" pitchFamily="34" charset="0"/>
                          <a:ea typeface="Calibri"/>
                          <a:cs typeface="Calibri" panose="020F0502020204030204" pitchFamily="34" charset="0"/>
                        </a:rPr>
                        <a:t>$45,100 - $46,100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$49,000 - $50,100</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$60,000 - $61,100</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ary Slide Template" id="{E4496E5E-3DF4-4F4C-BDEA-022367E8193D}" vid="{F68B36CF-99BF-564B-9FC9-D47D2C152EB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lary Slide Template" id="{E4496E5E-3DF4-4F4C-BDEA-022367E8193D}" vid="{A5C08AFB-347E-DC4B-97D0-F6DD9C2D3F9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TotalTime>
  <Words>1507</Words>
  <Application>Microsoft Macintosh PowerPoint</Application>
  <PresentationFormat>On-screen Show (4:3)</PresentationFormat>
  <Paragraphs>91</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9-month contracts ($43k annualized → $57k, $63k annualized → $84k)</vt:lpstr>
      <vt:lpstr>Teacher Salaries 9-month contracts ($43k annualized → $57k, $63k annualized → $84k)</vt:lpstr>
      <vt:lpstr>Teacher Salaries 9-month contracts ($43k annualized → $57k, $63k annualized → $84k)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Kaitlin Miller</dc:creator>
  <cp:lastModifiedBy>Kaitlin Miller</cp:lastModifiedBy>
  <cp:revision>10</cp:revision>
  <dcterms:created xsi:type="dcterms:W3CDTF">2021-09-30T23:08:26Z</dcterms:created>
  <dcterms:modified xsi:type="dcterms:W3CDTF">2021-12-21T19:46:46Z</dcterms:modified>
</cp:coreProperties>
</file>