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72D41"/>
    <a:srgbClr val="002060"/>
    <a:srgbClr val="4A65AC"/>
    <a:srgbClr val="9297CF"/>
    <a:srgbClr val="C2622C"/>
    <a:srgbClr val="E0E4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573" autoAdjust="0"/>
    <p:restoredTop sz="95735"/>
  </p:normalViewPr>
  <p:slideViewPr>
    <p:cSldViewPr snapToGrid="0" snapToObjects="1">
      <p:cViewPr varScale="1">
        <p:scale>
          <a:sx n="79" d="100"/>
          <a:sy n="79" d="100"/>
        </p:scale>
        <p:origin x="894" y="114"/>
      </p:cViewPr>
      <p:guideLst>
        <p:guide orient="horz" pos="2880"/>
        <p:guide pos="2160"/>
      </p:guideLst>
    </p:cSldViewPr>
  </p:slideViewPr>
  <p:notesTextViewPr>
    <p:cViewPr>
      <p:scale>
        <a:sx n="135" d="100"/>
        <a:sy n="135" d="100"/>
      </p:scale>
      <p:origin x="0" y="0"/>
    </p:cViewPr>
  </p:notesTextViewPr>
  <p:notesViewPr>
    <p:cSldViewPr snapToGrid="0" snapToObjects="1">
      <p:cViewPr varScale="1">
        <p:scale>
          <a:sx n="83" d="100"/>
          <a:sy n="83" d="100"/>
        </p:scale>
        <p:origin x="2832" y="20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A4054A8-DED9-8547-A95C-801103E2477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477A76A-A0D1-CD4C-B34A-74C015AD501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6FF6F5-58DE-E44B-B008-C8B077BE3DDE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A30E1B-E360-2B49-BC4B-7F1183A2A0E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0CEFEB-5F58-FD4D-AFB3-AB32A05E806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848E49-E68D-5E4E-AA63-657F9B093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7181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C81A2B-8F59-444E-A99B-500B3C592132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853FA3-FFB1-4D33-B905-02F8CC502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4229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853FA3-FFB1-4D33-B905-02F8CC502C3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9854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8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133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951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6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6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975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05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7" y="2279655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7" y="6119288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109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377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8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2" y="2241553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2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4" y="2241553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4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993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503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570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4" y="1316571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2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095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4" y="1316571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2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490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9" y="486838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9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8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E1A31A-3291-D549-A034-1AE95DECEA2E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4" y="8475138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8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671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12" Type="http://schemas.openxmlformats.org/officeDocument/2006/relationships/image" Target="../media/image10.svg"/><Relationship Id="rId17" Type="http://schemas.openxmlformats.org/officeDocument/2006/relationships/image" Target="../media/image15.sv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svg"/><Relationship Id="rId4" Type="http://schemas.openxmlformats.org/officeDocument/2006/relationships/image" Target="../media/image2.jpe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0E4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Picture 46">
            <a:extLst>
              <a:ext uri="{FF2B5EF4-FFF2-40B4-BE49-F238E27FC236}">
                <a16:creationId xmlns:a16="http://schemas.microsoft.com/office/drawing/2014/main" id="{68B6FDB1-F440-4524-8731-88CD6ABE2A38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13" t="23422" r="22917" b="19591"/>
          <a:stretch/>
        </p:blipFill>
        <p:spPr bwMode="auto">
          <a:xfrm>
            <a:off x="3621474" y="5667146"/>
            <a:ext cx="2810969" cy="207151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6" name="Picture 45">
            <a:extLst>
              <a:ext uri="{FF2B5EF4-FFF2-40B4-BE49-F238E27FC236}">
                <a16:creationId xmlns:a16="http://schemas.microsoft.com/office/drawing/2014/main" id="{251ECC23-656B-49A6-B7D0-249EE0E288B2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557" y="5665400"/>
            <a:ext cx="2914418" cy="2071517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B3C8FAD-D172-3645-A9E4-E97C3170F1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9217" y="379520"/>
            <a:ext cx="5143500" cy="552450"/>
          </a:xfrm>
        </p:spPr>
        <p:txBody>
          <a:bodyPr>
            <a:normAutofit fontScale="90000"/>
          </a:bodyPr>
          <a:lstStyle/>
          <a:p>
            <a:pPr algn="l"/>
            <a:r>
              <a:rPr 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Teacher’s Life by the Numbers!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5E6747-9FB6-7E46-B8A2-FB0A90CBAE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7499" y="912332"/>
            <a:ext cx="4385865" cy="404283"/>
          </a:xfrm>
        </p:spPr>
        <p:txBody>
          <a:bodyPr/>
          <a:lstStyle/>
          <a:p>
            <a:r>
              <a:rPr lang="en-US" b="1" dirty="0">
                <a:solidFill>
                  <a:srgbClr val="C2622C"/>
                </a:solidFill>
              </a:rPr>
              <a:t>Montgomery County, OH</a:t>
            </a:r>
            <a:endParaRPr lang="en-US" dirty="0">
              <a:solidFill>
                <a:srgbClr val="C2622C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4E2DEB0-6882-0746-A30D-0AD75BC333E9}"/>
              </a:ext>
            </a:extLst>
          </p:cNvPr>
          <p:cNvSpPr/>
          <p:nvPr/>
        </p:nvSpPr>
        <p:spPr>
          <a:xfrm>
            <a:off x="226033" y="215757"/>
            <a:ext cx="6411075" cy="8712486"/>
          </a:xfrm>
          <a:prstGeom prst="rect">
            <a:avLst/>
          </a:prstGeom>
          <a:noFill/>
          <a:ln w="44450" cmpd="dbl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3E30B24B-87FE-A64C-84E6-DC6880CF854C}"/>
              </a:ext>
            </a:extLst>
          </p:cNvPr>
          <p:cNvGrpSpPr/>
          <p:nvPr/>
        </p:nvGrpSpPr>
        <p:grpSpPr>
          <a:xfrm>
            <a:off x="349220" y="1392415"/>
            <a:ext cx="6060219" cy="2030029"/>
            <a:chOff x="-19533" y="0"/>
            <a:chExt cx="7035189" cy="2274108"/>
          </a:xfrm>
        </p:grpSpPr>
        <p:sp>
          <p:nvSpPr>
            <p:cNvPr id="9" name="Rectangle: Rounded Corners 1">
              <a:extLst>
                <a:ext uri="{FF2B5EF4-FFF2-40B4-BE49-F238E27FC236}">
                  <a16:creationId xmlns:a16="http://schemas.microsoft.com/office/drawing/2014/main" id="{919D3EDB-4386-AF43-8C9C-6CAE0A1F37E6}"/>
                </a:ext>
              </a:extLst>
            </p:cNvPr>
            <p:cNvSpPr/>
            <p:nvPr/>
          </p:nvSpPr>
          <p:spPr>
            <a:xfrm>
              <a:off x="1403130" y="51891"/>
              <a:ext cx="2250483" cy="988695"/>
            </a:xfrm>
            <a:prstGeom prst="roundRect">
              <a:avLst/>
            </a:prstGeom>
            <a:solidFill>
              <a:srgbClr val="4A65A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1</a:t>
              </a:r>
              <a:r>
                <a:rPr lang="en-US" baseline="30000" dirty="0">
                  <a:ea typeface="Calibri" panose="020F0502020204030204" pitchFamily="34" charset="0"/>
                  <a:cs typeface="Times New Roman" panose="02020603050405020304" pitchFamily="18" charset="0"/>
                </a:rPr>
                <a:t>st</a:t>
              </a: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 Year Teacher with a B.A.</a:t>
              </a:r>
              <a:endParaRPr lang="en-US" sz="11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Rectangle: Rounded Corners 2">
              <a:extLst>
                <a:ext uri="{FF2B5EF4-FFF2-40B4-BE49-F238E27FC236}">
                  <a16:creationId xmlns:a16="http://schemas.microsoft.com/office/drawing/2014/main" id="{22D66585-4254-0548-B52D-978424A2B0FA}"/>
                </a:ext>
              </a:extLst>
            </p:cNvPr>
            <p:cNvSpPr/>
            <p:nvPr/>
          </p:nvSpPr>
          <p:spPr>
            <a:xfrm>
              <a:off x="4240923" y="51891"/>
              <a:ext cx="2250484" cy="1020445"/>
            </a:xfrm>
            <a:prstGeom prst="roundRect">
              <a:avLst/>
            </a:prstGeom>
            <a:solidFill>
              <a:srgbClr val="4A65A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15</a:t>
              </a:r>
              <a:r>
                <a:rPr lang="en-US" baseline="30000" dirty="0">
                  <a:ea typeface="Calibri" panose="020F0502020204030204" pitchFamily="34" charset="0"/>
                  <a:cs typeface="Times New Roman" panose="02020603050405020304" pitchFamily="18" charset="0"/>
                </a:rPr>
                <a:t>th</a:t>
              </a: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 Year Teacher with a M.A. </a:t>
              </a:r>
              <a:endParaRPr lang="en-US" sz="11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2B5C2850-E545-7844-9950-8B83D4EF2CD7}"/>
                </a:ext>
              </a:extLst>
            </p:cNvPr>
            <p:cNvSpPr/>
            <p:nvPr/>
          </p:nvSpPr>
          <p:spPr>
            <a:xfrm>
              <a:off x="2049518" y="945931"/>
              <a:ext cx="2147570" cy="982885"/>
            </a:xfrm>
            <a:prstGeom prst="ellipse">
              <a:avLst/>
            </a:prstGeom>
            <a:solidFill>
              <a:srgbClr val="9297C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</a:pPr>
              <a:r>
                <a:rPr lang="en-US" sz="2000" b="1" dirty="0">
                  <a:ea typeface="Calibri" panose="020F0502020204030204" pitchFamily="34" charset="0"/>
                  <a:cs typeface="Times New Roman" panose="02020603050405020304" pitchFamily="18" charset="0"/>
                </a:rPr>
                <a:t>$42,086 - $46,295</a:t>
              </a:r>
              <a:r>
                <a:rPr lang="en-US" sz="2000" dirty="0">
                  <a:ea typeface="Calibri" panose="020F0502020204030204" pitchFamily="34" charset="0"/>
                  <a:cs typeface="Times New Roman" panose="02020603050405020304" pitchFamily="18" charset="0"/>
                </a:rPr>
                <a:t>*</a:t>
              </a:r>
              <a:endParaRPr lang="en-US" sz="11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22408E7E-A196-4D42-B949-327F990A5C7C}"/>
                </a:ext>
              </a:extLst>
            </p:cNvPr>
            <p:cNvSpPr/>
            <p:nvPr/>
          </p:nvSpPr>
          <p:spPr>
            <a:xfrm>
              <a:off x="4666593" y="945931"/>
              <a:ext cx="2147570" cy="982885"/>
            </a:xfrm>
            <a:prstGeom prst="ellipse">
              <a:avLst/>
            </a:prstGeom>
            <a:solidFill>
              <a:srgbClr val="9297C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</a:pPr>
              <a:r>
                <a:rPr lang="en-US" sz="2000" b="1" dirty="0">
                  <a:ea typeface="Calibri" panose="020F0502020204030204" pitchFamily="34" charset="0"/>
                  <a:cs typeface="Times New Roman" panose="02020603050405020304" pitchFamily="18" charset="0"/>
                </a:rPr>
                <a:t>$76,528 - $94,261</a:t>
              </a:r>
              <a:r>
                <a:rPr lang="en-US" sz="2000" dirty="0">
                  <a:ea typeface="Calibri" panose="020F0502020204030204" pitchFamily="34" charset="0"/>
                  <a:cs typeface="Times New Roman" panose="02020603050405020304" pitchFamily="18" charset="0"/>
                </a:rPr>
                <a:t>*</a:t>
              </a:r>
              <a:endParaRPr lang="en-US" sz="11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13" name="Graphic 6" descr="Female Profile">
              <a:extLst>
                <a:ext uri="{FF2B5EF4-FFF2-40B4-BE49-F238E27FC236}">
                  <a16:creationId xmlns:a16="http://schemas.microsoft.com/office/drawing/2014/main" id="{51134AF1-5E7D-3D4D-882D-DEAF3C0EA05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3531476" y="1238837"/>
              <a:ext cx="914400" cy="914401"/>
            </a:xfrm>
            <a:prstGeom prst="rect">
              <a:avLst/>
            </a:prstGeom>
          </p:spPr>
        </p:pic>
        <p:pic>
          <p:nvPicPr>
            <p:cNvPr id="14" name="Graphic 5" descr="Male profile">
              <a:extLst>
                <a:ext uri="{FF2B5EF4-FFF2-40B4-BE49-F238E27FC236}">
                  <a16:creationId xmlns:a16="http://schemas.microsoft.com/office/drawing/2014/main" id="{299443CC-1770-0449-AC23-506B28C19315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6101256" y="1238837"/>
              <a:ext cx="914400" cy="914401"/>
            </a:xfrm>
            <a:prstGeom prst="rect">
              <a:avLst/>
            </a:prstGeom>
          </p:spPr>
        </p:pic>
        <p:sp>
          <p:nvSpPr>
            <p:cNvPr id="15" name="Left Brace 14">
              <a:extLst>
                <a:ext uri="{FF2B5EF4-FFF2-40B4-BE49-F238E27FC236}">
                  <a16:creationId xmlns:a16="http://schemas.microsoft.com/office/drawing/2014/main" id="{63EC5460-DB24-5B46-B4FE-8E87E2E969C4}"/>
                </a:ext>
              </a:extLst>
            </p:cNvPr>
            <p:cNvSpPr/>
            <p:nvPr/>
          </p:nvSpPr>
          <p:spPr>
            <a:xfrm>
              <a:off x="952500" y="0"/>
              <a:ext cx="457200" cy="2274108"/>
            </a:xfrm>
            <a:prstGeom prst="lef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D8212020-174E-2745-9AFB-7AC606B3EACB}"/>
                </a:ext>
              </a:extLst>
            </p:cNvPr>
            <p:cNvSpPr/>
            <p:nvPr/>
          </p:nvSpPr>
          <p:spPr>
            <a:xfrm>
              <a:off x="-19533" y="732061"/>
              <a:ext cx="1083159" cy="76327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b="1" dirty="0">
                  <a:solidFill>
                    <a:srgbClr val="000000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Teacher Salaries</a:t>
              </a:r>
              <a:endParaRPr lang="en-US" sz="11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7" name="Text Box 2">
            <a:extLst>
              <a:ext uri="{FF2B5EF4-FFF2-40B4-BE49-F238E27FC236}">
                <a16:creationId xmlns:a16="http://schemas.microsoft.com/office/drawing/2014/main" id="{1862CEC3-4D0E-3A4E-AF6F-3BA0040444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6821" y="3150820"/>
            <a:ext cx="3600450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*Data from 2021-2023  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0F0921E-3116-7D4C-AAA1-7E5DE60898E3}"/>
              </a:ext>
            </a:extLst>
          </p:cNvPr>
          <p:cNvSpPr/>
          <p:nvPr/>
        </p:nvSpPr>
        <p:spPr>
          <a:xfrm>
            <a:off x="2855116" y="3109919"/>
            <a:ext cx="3658235" cy="290830"/>
          </a:xfrm>
          <a:prstGeom prst="rect">
            <a:avLst/>
          </a:prstGeom>
          <a:solidFill>
            <a:srgbClr val="4A66AC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2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Plus extra duty pay for coaching and club sponsorship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Text Box 2">
            <a:extLst>
              <a:ext uri="{FF2B5EF4-FFF2-40B4-BE49-F238E27FC236}">
                <a16:creationId xmlns:a16="http://schemas.microsoft.com/office/drawing/2014/main" id="{C46D74AC-3DD1-884E-BC44-34F2F95871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491116"/>
            <a:ext cx="6858000" cy="574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  <a:tabLst>
                <a:tab pos="57150" algn="l"/>
                <a:tab pos="2105025" algn="l"/>
              </a:tabLst>
            </a:pPr>
            <a:r>
              <a:rPr lang="en-US" sz="2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does that mean for a teacher in this area?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20" name="Text Box 2">
            <a:extLst>
              <a:ext uri="{FF2B5EF4-FFF2-40B4-BE49-F238E27FC236}">
                <a16:creationId xmlns:a16="http://schemas.microsoft.com/office/drawing/2014/main" id="{8F2158AA-D8C2-2C41-9B13-5A6D7F3F61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549" y="4090207"/>
            <a:ext cx="1835811" cy="985215"/>
          </a:xfrm>
          <a:prstGeom prst="rect">
            <a:avLst/>
          </a:prstGeom>
          <a:solidFill>
            <a:srgbClr val="4A65AC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average</a:t>
            </a: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annual wage is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$52,520</a:t>
            </a: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1" name="Graphic 14" descr="Money">
            <a:extLst>
              <a:ext uri="{FF2B5EF4-FFF2-40B4-BE49-F238E27FC236}">
                <a16:creationId xmlns:a16="http://schemas.microsoft.com/office/drawing/2014/main" id="{6355B9D7-63BC-064C-83EF-9B6AF9E819EB}"/>
              </a:ext>
            </a:extLst>
          </p:cNvPr>
          <p:cNvPicPr/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678161" y="4581416"/>
            <a:ext cx="709295" cy="709295"/>
          </a:xfrm>
          <a:prstGeom prst="rect">
            <a:avLst/>
          </a:prstGeom>
        </p:spPr>
      </p:pic>
      <p:sp>
        <p:nvSpPr>
          <p:cNvPr id="22" name="Text Box 2">
            <a:extLst>
              <a:ext uri="{FF2B5EF4-FFF2-40B4-BE49-F238E27FC236}">
                <a16:creationId xmlns:a16="http://schemas.microsoft.com/office/drawing/2014/main" id="{BECB9B33-FA83-4C47-8386-B3AE01CA5D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3553" y="4100476"/>
            <a:ext cx="1486535" cy="1000931"/>
          </a:xfrm>
          <a:prstGeom prst="rect">
            <a:avLst/>
          </a:prstGeom>
          <a:solidFill>
            <a:srgbClr val="4A65AC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Median  home value is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$154,127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Text Box 2">
            <a:extLst>
              <a:ext uri="{FF2B5EF4-FFF2-40B4-BE49-F238E27FC236}">
                <a16:creationId xmlns:a16="http://schemas.microsoft.com/office/drawing/2014/main" id="{66139B41-70D0-0844-8949-F06E37D814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6034" y="4090706"/>
            <a:ext cx="2168769" cy="984219"/>
          </a:xfrm>
          <a:prstGeom prst="rect">
            <a:avLst/>
          </a:prstGeom>
          <a:solidFill>
            <a:srgbClr val="4A65AC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Average rent for a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two-bedroom </a:t>
            </a: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apartment is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$836</a:t>
            </a:r>
            <a:endParaRPr lang="en-US" sz="11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4" name="Graphic 16" descr="City">
            <a:extLst>
              <a:ext uri="{FF2B5EF4-FFF2-40B4-BE49-F238E27FC236}">
                <a16:creationId xmlns:a16="http://schemas.microsoft.com/office/drawing/2014/main" id="{0648978D-E469-6B4A-80D2-56FE8D385E1E}"/>
              </a:ext>
            </a:extLst>
          </p:cNvPr>
          <p:cNvPicPr/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015598" y="3839954"/>
            <a:ext cx="528662" cy="600357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7EC0AD6F-0D41-9241-84F2-D43F9B67DD3D}"/>
              </a:ext>
            </a:extLst>
          </p:cNvPr>
          <p:cNvSpPr/>
          <p:nvPr/>
        </p:nvSpPr>
        <p:spPr>
          <a:xfrm>
            <a:off x="831556" y="5330944"/>
            <a:ext cx="2162810" cy="580390"/>
          </a:xfrm>
          <a:prstGeom prst="rect">
            <a:avLst/>
          </a:prstGeom>
          <a:solidFill>
            <a:srgbClr val="4A65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1400" b="1" baseline="30000" dirty="0"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r>
              <a:rPr lang="en-US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 Year Teachers can buy houses like these*:</a:t>
            </a:r>
            <a:endParaRPr lang="en-US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DC97E80E-6F57-4340-AD18-6D08E376F772}"/>
              </a:ext>
            </a:extLst>
          </p:cNvPr>
          <p:cNvSpPr/>
          <p:nvPr/>
        </p:nvSpPr>
        <p:spPr>
          <a:xfrm>
            <a:off x="3902374" y="5330946"/>
            <a:ext cx="2172335" cy="579755"/>
          </a:xfrm>
          <a:prstGeom prst="rect">
            <a:avLst/>
          </a:prstGeom>
          <a:solidFill>
            <a:srgbClr val="4A65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Mid-Career Teachers can buy houses like these*:</a:t>
            </a:r>
            <a:endParaRPr lang="en-US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F881F031-841F-2647-871A-E43E49F41628}"/>
              </a:ext>
            </a:extLst>
          </p:cNvPr>
          <p:cNvSpPr/>
          <p:nvPr/>
        </p:nvSpPr>
        <p:spPr>
          <a:xfrm>
            <a:off x="1409591" y="7596029"/>
            <a:ext cx="1025525" cy="333375"/>
          </a:xfrm>
          <a:prstGeom prst="rect">
            <a:avLst/>
          </a:prstGeom>
          <a:solidFill>
            <a:srgbClr val="4A65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ea typeface="Calibri" panose="020F0502020204030204" pitchFamily="34" charset="0"/>
                <a:cs typeface="Times New Roman" panose="02020603050405020304" pitchFamily="18" charset="0"/>
              </a:rPr>
              <a:t>$165,000</a:t>
            </a:r>
            <a:endParaRPr lang="en-US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D408B03-A6C9-C14E-96FC-918C578967F3}"/>
              </a:ext>
            </a:extLst>
          </p:cNvPr>
          <p:cNvSpPr/>
          <p:nvPr/>
        </p:nvSpPr>
        <p:spPr>
          <a:xfrm>
            <a:off x="4570601" y="7570230"/>
            <a:ext cx="1025525" cy="333375"/>
          </a:xfrm>
          <a:prstGeom prst="rect">
            <a:avLst/>
          </a:prstGeom>
          <a:solidFill>
            <a:srgbClr val="4A65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ea typeface="Calibri" panose="020F0502020204030204" pitchFamily="34" charset="0"/>
                <a:cs typeface="Times New Roman" panose="02020603050405020304" pitchFamily="18" charset="0"/>
              </a:rPr>
              <a:t>$350,000</a:t>
            </a:r>
            <a:endParaRPr lang="en-US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081262B6-34C2-9D45-8752-1D1FB03BD9D1}"/>
              </a:ext>
            </a:extLst>
          </p:cNvPr>
          <p:cNvPicPr/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828" y="8252889"/>
            <a:ext cx="1311910" cy="504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3BEAC631-57E8-C64E-946C-7F677CAF4CE6}"/>
              </a:ext>
            </a:extLst>
          </p:cNvPr>
          <p:cNvPicPr/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2445" y="8183950"/>
            <a:ext cx="598170" cy="598170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Text Box 2">
            <a:extLst>
              <a:ext uri="{FF2B5EF4-FFF2-40B4-BE49-F238E27FC236}">
                <a16:creationId xmlns:a16="http://schemas.microsoft.com/office/drawing/2014/main" id="{DBD6AAEA-B144-FD4B-A79D-1FF655C628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53688" y="8269675"/>
            <a:ext cx="1283339" cy="426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000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Visit our Website! GettheFactsOut.org</a:t>
            </a:r>
          </a:p>
        </p:txBody>
      </p:sp>
      <p:sp>
        <p:nvSpPr>
          <p:cNvPr id="35" name="Arrow: Right 25">
            <a:extLst>
              <a:ext uri="{FF2B5EF4-FFF2-40B4-BE49-F238E27FC236}">
                <a16:creationId xmlns:a16="http://schemas.microsoft.com/office/drawing/2014/main" id="{B31C9D68-0FB8-364A-B97A-26B4A2A0AA64}"/>
              </a:ext>
            </a:extLst>
          </p:cNvPr>
          <p:cNvSpPr/>
          <p:nvPr/>
        </p:nvSpPr>
        <p:spPr>
          <a:xfrm rot="10800000">
            <a:off x="2518514" y="8395724"/>
            <a:ext cx="214630" cy="1746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6" name="Text Box 2">
            <a:extLst>
              <a:ext uri="{FF2B5EF4-FFF2-40B4-BE49-F238E27FC236}">
                <a16:creationId xmlns:a16="http://schemas.microsoft.com/office/drawing/2014/main" id="{28DC373C-7B69-2042-9324-047152A8C4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95328" y="8252889"/>
            <a:ext cx="2196882" cy="5755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material is based upon work supported by the National Science Foundation under Grant Nos. 1821710 &amp; 1821462. Any opinions, findings, and conclusions or recommendations expressed in this material are those of the author(s) and do not necessarily reflect the views of NSF.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7" name="Picture 36">
            <a:extLst>
              <a:ext uri="{FF2B5EF4-FFF2-40B4-BE49-F238E27FC236}">
                <a16:creationId xmlns:a16="http://schemas.microsoft.com/office/drawing/2014/main" id="{7A7B6E58-08E8-9E40-8FC6-705876185029}"/>
              </a:ext>
            </a:extLst>
          </p:cNvPr>
          <p:cNvPicPr/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5600" y="8261162"/>
            <a:ext cx="497751" cy="462063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Text Box 2">
            <a:extLst>
              <a:ext uri="{FF2B5EF4-FFF2-40B4-BE49-F238E27FC236}">
                <a16:creationId xmlns:a16="http://schemas.microsoft.com/office/drawing/2014/main" id="{0402EF2C-7C09-DF4C-9722-FD496F65EB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8133" y="7908840"/>
            <a:ext cx="5815218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</a:t>
            </a:r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 a 5% down payment for 1</a:t>
            </a:r>
            <a:r>
              <a:rPr lang="en-US" sz="8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year teachers and 20% down for mid-career and while spending 36% of their income on housing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9" name="Graphic 15" descr="House">
            <a:extLst>
              <a:ext uri="{FF2B5EF4-FFF2-40B4-BE49-F238E27FC236}">
                <a16:creationId xmlns:a16="http://schemas.microsoft.com/office/drawing/2014/main" id="{00AB1553-CC05-424E-9185-DCD1077DB707}"/>
              </a:ext>
            </a:extLst>
          </p:cNvPr>
          <p:cNvPicPr/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3429000" y="3854566"/>
            <a:ext cx="675744" cy="60191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907C0F0-655E-4B88-ABDD-E01F834178DC}"/>
              </a:ext>
            </a:extLst>
          </p:cNvPr>
          <p:cNvSpPr txBox="1"/>
          <p:nvPr/>
        </p:nvSpPr>
        <p:spPr>
          <a:xfrm>
            <a:off x="5357215" y="8723474"/>
            <a:ext cx="1281120" cy="2169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800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Created by AMB 11.3.21</a:t>
            </a:r>
            <a:endParaRPr lang="en-US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97C1F75-91AC-7C46-A8E2-A744723F09BE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1025530" y="4342648"/>
            <a:ext cx="428013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3" name="Rectangle 6">
            <a:extLst>
              <a:ext uri="{FF2B5EF4-FFF2-40B4-BE49-F238E27FC236}">
                <a16:creationId xmlns:a16="http://schemas.microsoft.com/office/drawing/2014/main" id="{561A0D86-7152-8142-9E71-94B3BB7D89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4" name="Rectangle 8">
            <a:extLst>
              <a:ext uri="{FF2B5EF4-FFF2-40B4-BE49-F238E27FC236}">
                <a16:creationId xmlns:a16="http://schemas.microsoft.com/office/drawing/2014/main" id="{0D0D9E9A-20A6-6148-A2D7-01ABDFA2179E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5033787" y="4094679"/>
            <a:ext cx="4958571" cy="578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99493354-4D7B-E640-ACD4-675307550B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2462" y="484563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2" name="Rectangle 6">
            <a:extLst>
              <a:ext uri="{FF2B5EF4-FFF2-40B4-BE49-F238E27FC236}">
                <a16:creationId xmlns:a16="http://schemas.microsoft.com/office/drawing/2014/main" id="{B29CD01E-F005-2342-94BC-9879D6AB04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013F47F3-A6A1-594A-9220-9DC15D45282A}"/>
              </a:ext>
            </a:extLst>
          </p:cNvPr>
          <p:cNvSpPr/>
          <p:nvPr/>
        </p:nvSpPr>
        <p:spPr>
          <a:xfrm>
            <a:off x="4570601" y="7570230"/>
            <a:ext cx="1025525" cy="333375"/>
          </a:xfrm>
          <a:prstGeom prst="rect">
            <a:avLst/>
          </a:prstGeom>
          <a:solidFill>
            <a:srgbClr val="4A65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ea typeface="Calibri" panose="020F0502020204030204" pitchFamily="34" charset="0"/>
                <a:cs typeface="Times New Roman" panose="02020603050405020304" pitchFamily="18" charset="0"/>
              </a:rPr>
              <a:t>$499,000</a:t>
            </a:r>
            <a:endParaRPr lang="en-US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2" name="Rectangle 8">
            <a:extLst>
              <a:ext uri="{FF2B5EF4-FFF2-40B4-BE49-F238E27FC236}">
                <a16:creationId xmlns:a16="http://schemas.microsoft.com/office/drawing/2014/main" id="{55453D08-5CE1-844B-9E0B-B2A49332A6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CA12609B-A9B6-E940-B31F-4F0F71BB8C39}"/>
              </a:ext>
            </a:extLst>
          </p:cNvPr>
          <p:cNvSpPr/>
          <p:nvPr/>
        </p:nvSpPr>
        <p:spPr>
          <a:xfrm>
            <a:off x="4570601" y="7570230"/>
            <a:ext cx="1025525" cy="333375"/>
          </a:xfrm>
          <a:prstGeom prst="rect">
            <a:avLst/>
          </a:prstGeom>
          <a:solidFill>
            <a:srgbClr val="4A65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ea typeface="Calibri" panose="020F0502020204030204" pitchFamily="34" charset="0"/>
                <a:cs typeface="Times New Roman" panose="02020603050405020304" pitchFamily="18" charset="0"/>
              </a:rPr>
              <a:t>$460,000</a:t>
            </a:r>
            <a:endParaRPr lang="en-US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5" name="Rectangle 8">
            <a:extLst>
              <a:ext uri="{FF2B5EF4-FFF2-40B4-BE49-F238E27FC236}">
                <a16:creationId xmlns:a16="http://schemas.microsoft.com/office/drawing/2014/main" id="{59662109-BC6E-3649-A4D1-DE15DF6F70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6" name="Picture 2" descr="Montgomery County, Ohio - Wikipedia">
            <a:extLst>
              <a:ext uri="{FF2B5EF4-FFF2-40B4-BE49-F238E27FC236}">
                <a16:creationId xmlns:a16="http://schemas.microsoft.com/office/drawing/2014/main" id="{1A4D77ED-8AE2-4EBD-8459-7C818E9A50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4172" y="322184"/>
            <a:ext cx="838271" cy="9109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47038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lyer Template_2021" id="{4B59C2EA-BD94-F647-9E94-4DBCF7CE43C4}" vid="{2E45FC6A-774A-B74A-8290-EF9112FB0B1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2366</TotalTime>
  <Words>206</Words>
  <Application>Microsoft Office PowerPoint</Application>
  <PresentationFormat>Letter Paper (8.5x11 in)</PresentationFormat>
  <Paragraphs>26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Tahoma</vt:lpstr>
      <vt:lpstr>Office Theme</vt:lpstr>
      <vt:lpstr>A Teacher’s Life by the Numbers!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Teacher’s Life by the Numbers!</dc:title>
  <dc:creator>Kaitlin Miller</dc:creator>
  <cp:lastModifiedBy>Allie Bolter</cp:lastModifiedBy>
  <cp:revision>60</cp:revision>
  <dcterms:created xsi:type="dcterms:W3CDTF">2021-06-30T19:25:12Z</dcterms:created>
  <dcterms:modified xsi:type="dcterms:W3CDTF">2021-11-03T19:18:21Z</dcterms:modified>
</cp:coreProperties>
</file>