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7"/>
  </p:notesMasterIdLst>
  <p:sldIdLst>
    <p:sldId id="256" r:id="rId3"/>
    <p:sldId id="540" r:id="rId4"/>
    <p:sldId id="542" r:id="rId5"/>
    <p:sldId id="541"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72D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583" autoAdjust="0"/>
    <p:restoredTop sz="80224" autoAdjust="0"/>
  </p:normalViewPr>
  <p:slideViewPr>
    <p:cSldViewPr snapToGrid="0">
      <p:cViewPr varScale="1">
        <p:scale>
          <a:sx n="69" d="100"/>
          <a:sy n="69" d="100"/>
        </p:scale>
        <p:origin x="60"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53390D-AAFA-47F3-9473-0B6567F1EF02}" type="datetimeFigureOut">
              <a:rPr lang="en-US" smtClean="0"/>
              <a:t>11/8/2021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7E0338-313F-4126-A8A4-C23C84E22391}" type="slidenum">
              <a:rPr lang="en-US" smtClean="0"/>
              <a:t>‹#›</a:t>
            </a:fld>
            <a:endParaRPr lang="en-US"/>
          </a:p>
        </p:txBody>
      </p:sp>
    </p:spTree>
    <p:extLst>
      <p:ext uri="{BB962C8B-B14F-4D97-AF65-F5344CB8AC3E}">
        <p14:creationId xmlns:p14="http://schemas.microsoft.com/office/powerpoint/2010/main" val="698887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fontScale="85000" lnSpcReduction="10000"/>
          </a:bodyPr>
          <a:lstStyle/>
          <a:p>
            <a:pPr marL="0" lvl="0" indent="0" algn="l" rtl="0">
              <a:spcBef>
                <a:spcPts val="0"/>
              </a:spcBef>
              <a:spcAft>
                <a:spcPts val="0"/>
              </a:spcAft>
              <a:buClr>
                <a:schemeClr val="dk1"/>
              </a:buClr>
              <a:buSzPts val="1200"/>
              <a:buFont typeface="Calibri"/>
              <a:buNone/>
            </a:pPr>
            <a:r>
              <a:rPr lang="en-US" dirty="0"/>
              <a:t>Updated 11/8/21 w/ 2021/2022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1" dirty="0"/>
              <a:t>Main Point:</a:t>
            </a:r>
          </a:p>
          <a:p>
            <a:pPr marL="0" lvl="0" indent="0" algn="l" rtl="0">
              <a:spcBef>
                <a:spcPts val="0"/>
              </a:spcBef>
              <a:spcAft>
                <a:spcPts val="0"/>
              </a:spcAft>
              <a:buNone/>
            </a:pPr>
            <a:r>
              <a:rPr lang="en-US" dirty="0"/>
              <a:t>Mid-career (</a:t>
            </a:r>
            <a:r>
              <a:rPr lang="en-US" dirty="0" err="1"/>
              <a:t>yr</a:t>
            </a:r>
            <a:r>
              <a:rPr lang="en-US" dirty="0"/>
              <a:t> 15) salaries are typically higher than the median annual income in each local area.  These are only the base salary.</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Set </a:t>
            </a:r>
            <a:r>
              <a:rPr lang="en-US" b="1" dirty="0" err="1"/>
              <a:t>Upl</a:t>
            </a:r>
            <a:r>
              <a:rPr lang="en-US" b="1" dirty="0"/>
              <a:t> </a:t>
            </a:r>
            <a:r>
              <a:rPr lang="en-US" dirty="0"/>
              <a:t>I normally set up this slide to be either animated or I make three copies of it. Copy 1: Delete or cover the </a:t>
            </a:r>
            <a:r>
              <a:rPr lang="en-US" dirty="0" err="1"/>
              <a:t>Yr</a:t>
            </a:r>
            <a:r>
              <a:rPr lang="en-US" dirty="0"/>
              <a:t> 5 and </a:t>
            </a:r>
            <a:r>
              <a:rPr lang="en-US" dirty="0" err="1"/>
              <a:t>yr</a:t>
            </a:r>
            <a:r>
              <a:rPr lang="en-US" dirty="0"/>
              <a:t> 15 data. Copy 2: delete or cover </a:t>
            </a:r>
            <a:r>
              <a:rPr lang="en-US" dirty="0" err="1"/>
              <a:t>yr</a:t>
            </a:r>
            <a:r>
              <a:rPr lang="en-US" dirty="0"/>
              <a:t> 15 data only. Copy 3: show the entire slide as seen in this download.</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Talking Points:</a:t>
            </a:r>
          </a:p>
          <a:p>
            <a:pPr marL="0" lvl="0" indent="0" algn="l" rtl="0">
              <a:spcBef>
                <a:spcPts val="0"/>
              </a:spcBef>
              <a:spcAft>
                <a:spcPts val="0"/>
              </a:spcAft>
              <a:buNone/>
            </a:pPr>
            <a:r>
              <a:rPr lang="en-US" dirty="0"/>
              <a:t>Hint: I do not start with the annualized data in parentheses, it’s best to share this near the end of this slide (see point 4 below)</a:t>
            </a:r>
          </a:p>
          <a:p>
            <a:pPr marL="228600" lvl="0" indent="-228600" algn="l" rtl="0">
              <a:spcBef>
                <a:spcPts val="0"/>
              </a:spcBef>
              <a:spcAft>
                <a:spcPts val="0"/>
              </a:spcAft>
              <a:buAutoNum type="arabicPeriod"/>
            </a:pPr>
            <a:r>
              <a:rPr lang="en-US" dirty="0"/>
              <a:t>I start with BA </a:t>
            </a:r>
            <a:r>
              <a:rPr lang="en-US" dirty="0" err="1"/>
              <a:t>yr</a:t>
            </a:r>
            <a:r>
              <a:rPr lang="en-US" dirty="0"/>
              <a:t> 1 for each county</a:t>
            </a:r>
          </a:p>
          <a:p>
            <a:pPr marL="228600" lvl="0" indent="-228600" algn="l" rtl="0">
              <a:spcBef>
                <a:spcPts val="0"/>
              </a:spcBef>
              <a:spcAft>
                <a:spcPts val="0"/>
              </a:spcAft>
              <a:buAutoNum type="arabicPeriod"/>
            </a:pPr>
            <a:r>
              <a:rPr lang="en-US" dirty="0"/>
              <a:t>Then show </a:t>
            </a:r>
            <a:r>
              <a:rPr lang="en-US" dirty="0" err="1"/>
              <a:t>yr</a:t>
            </a:r>
            <a:r>
              <a:rPr lang="en-US" dirty="0"/>
              <a:t> 5 data both BA and MA.  Point 1: There are built in steps that are agreed upon when you’re hired so that you know what you’ll be making after 5 years. Point 2: Over half of teachers have earned a Master’s degree by the time they are 30.  There are master’s degree programs across the country designed for practicing full-time teachers. </a:t>
            </a:r>
          </a:p>
          <a:p>
            <a:pPr marL="228600" lvl="0" indent="-228600" algn="l" rtl="0">
              <a:spcBef>
                <a:spcPts val="0"/>
              </a:spcBef>
              <a:spcAft>
                <a:spcPts val="0"/>
              </a:spcAft>
              <a:buAutoNum type="arabicPeriod"/>
            </a:pPr>
            <a:r>
              <a:rPr lang="en-US" dirty="0"/>
              <a:t>Now show the entire chart. At mid-career teachers across the U.S. typically make between $60,000 - $100,000.  (25</a:t>
            </a:r>
            <a:r>
              <a:rPr lang="en-US" baseline="30000" dirty="0"/>
              <a:t>th</a:t>
            </a:r>
            <a:r>
              <a:rPr lang="en-US" dirty="0"/>
              <a:t> percentile – 75</a:t>
            </a:r>
            <a:r>
              <a:rPr lang="en-US" baseline="30000" dirty="0"/>
              <a:t>th</a:t>
            </a:r>
            <a:r>
              <a:rPr lang="en-US" dirty="0"/>
              <a:t> percentile plus extra duty pay)</a:t>
            </a:r>
          </a:p>
          <a:p>
            <a:pPr marL="228600" lvl="0" indent="-228600" algn="l" rtl="0">
              <a:spcBef>
                <a:spcPts val="0"/>
              </a:spcBef>
              <a:spcAft>
                <a:spcPts val="0"/>
              </a:spcAft>
              <a:buAutoNum type="arabicPeriod"/>
            </a:pPr>
            <a:r>
              <a:rPr lang="en-US" dirty="0"/>
              <a:t>Now you can mention that the salaries shown here are 9-month base salaries.  The note at the top shows what a 9-month salary would be for a full year, just to give you an idea.  (We do not put a big emphasis on the annualized salary, it just helps make the point that teacher contracts are 9-months.  We do not state that teachers can find 12-months of work at the same rate. )  </a:t>
            </a:r>
          </a:p>
          <a:p>
            <a:pPr marL="228600" lvl="0" indent="-228600" algn="l" rtl="0">
              <a:spcBef>
                <a:spcPts val="0"/>
              </a:spcBef>
              <a:spcAft>
                <a:spcPts val="0"/>
              </a:spcAft>
              <a:buAutoNum type="arabicPeriod"/>
            </a:pPr>
            <a:r>
              <a:rPr lang="en-US" dirty="0"/>
              <a:t>Often, about half of teachers, choose to engage in other opportunities at their school such as being a club sponsor or coach. All of these extra duties have negotiated extra pay. </a:t>
            </a:r>
          </a:p>
          <a:p>
            <a:pPr marL="0" lvl="0" indent="0" algn="l" rtl="0">
              <a:spcBef>
                <a:spcPts val="0"/>
              </a:spcBef>
              <a:spcAft>
                <a:spcPts val="0"/>
              </a:spcAft>
              <a:buClr>
                <a:schemeClr val="dk1"/>
              </a:buClr>
              <a:buSzPts val="1200"/>
              <a:buFont typeface="Calibri"/>
              <a:buNone/>
            </a:pPr>
            <a:endParaRPr lang="en-US" dirty="0"/>
          </a:p>
          <a:p>
            <a:pPr marL="0" marR="0" lvl="0" indent="0" algn="l" rtl="0">
              <a:lnSpc>
                <a:spcPct val="100000"/>
              </a:lnSpc>
              <a:spcBef>
                <a:spcPts val="0"/>
              </a:spcBef>
              <a:spcAft>
                <a:spcPts val="0"/>
              </a:spcAft>
              <a:buClr>
                <a:schemeClr val="dk1"/>
              </a:buClr>
              <a:buSzPts val="1200"/>
              <a:buFont typeface="Calibri"/>
              <a:buNone/>
            </a:pPr>
            <a:r>
              <a:rPr lang="en-US" b="1" dirty="0"/>
              <a:t>Updates: </a:t>
            </a:r>
            <a:r>
              <a:rPr lang="en-US" dirty="0"/>
              <a:t>If you would like to update this slide with any additional districts or the next year’s data, you can usually find data with an internet search for “teacher salary schedule” and the names of local districts where the students from your program are likely to teach.</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0693638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fontScale="85000" lnSpcReduction="10000"/>
          </a:bodyPr>
          <a:lstStyle/>
          <a:p>
            <a:pPr marL="0" lvl="0" indent="0" algn="l" rtl="0">
              <a:spcBef>
                <a:spcPts val="0"/>
              </a:spcBef>
              <a:spcAft>
                <a:spcPts val="0"/>
              </a:spcAft>
              <a:buClr>
                <a:schemeClr val="dk1"/>
              </a:buClr>
              <a:buSzPts val="1200"/>
              <a:buFont typeface="Calibri"/>
              <a:buNone/>
            </a:pPr>
            <a:r>
              <a:rPr lang="en-US" dirty="0"/>
              <a:t>Updated 11/8/21 w/ 2021/2022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1" dirty="0"/>
              <a:t>Main Point:</a:t>
            </a:r>
            <a:endParaRPr b="1" dirty="0"/>
          </a:p>
          <a:p>
            <a:pPr marL="0" lvl="0" indent="0" algn="l" rtl="0">
              <a:spcBef>
                <a:spcPts val="0"/>
              </a:spcBef>
              <a:spcAft>
                <a:spcPts val="0"/>
              </a:spcAft>
              <a:buNone/>
            </a:pPr>
            <a:r>
              <a:rPr lang="en-US" dirty="0"/>
              <a:t>Mid-career (</a:t>
            </a:r>
            <a:r>
              <a:rPr lang="en-US" dirty="0" err="1"/>
              <a:t>yr</a:t>
            </a:r>
            <a:r>
              <a:rPr lang="en-US" dirty="0"/>
              <a:t> 15) salaries are typically higher than the median annual income in each local area.  These are only the base salary.</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Set </a:t>
            </a:r>
            <a:r>
              <a:rPr lang="en-US" b="1" dirty="0" err="1"/>
              <a:t>Upl</a:t>
            </a:r>
            <a:r>
              <a:rPr lang="en-US" b="1" dirty="0"/>
              <a:t> </a:t>
            </a:r>
            <a:r>
              <a:rPr lang="en-US" dirty="0"/>
              <a:t>I normally set up this slide to be either animated or I make three copies of it. Copy 1: Delete or cover the </a:t>
            </a:r>
            <a:r>
              <a:rPr lang="en-US" dirty="0" err="1"/>
              <a:t>Yr</a:t>
            </a:r>
            <a:r>
              <a:rPr lang="en-US" dirty="0"/>
              <a:t> 5 and </a:t>
            </a:r>
            <a:r>
              <a:rPr lang="en-US" dirty="0" err="1"/>
              <a:t>yr</a:t>
            </a:r>
            <a:r>
              <a:rPr lang="en-US" dirty="0"/>
              <a:t> 15 data. Copy 2: delete or cover </a:t>
            </a:r>
            <a:r>
              <a:rPr lang="en-US" dirty="0" err="1"/>
              <a:t>yr</a:t>
            </a:r>
            <a:r>
              <a:rPr lang="en-US" dirty="0"/>
              <a:t> 15 data only. Copy 3: show the entire slide as seen in this download.</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Talking Points:</a:t>
            </a:r>
          </a:p>
          <a:p>
            <a:pPr marL="0" lvl="0" indent="0" algn="l" rtl="0">
              <a:spcBef>
                <a:spcPts val="0"/>
              </a:spcBef>
              <a:spcAft>
                <a:spcPts val="0"/>
              </a:spcAft>
              <a:buNone/>
            </a:pPr>
            <a:r>
              <a:rPr lang="en-US" dirty="0"/>
              <a:t>Hint: I do not start with the annualized data in parentheses, it’s best to share this near the end of this slide (see point 4 below)</a:t>
            </a:r>
          </a:p>
          <a:p>
            <a:pPr marL="228600" lvl="0" indent="-228600" algn="l" rtl="0">
              <a:spcBef>
                <a:spcPts val="0"/>
              </a:spcBef>
              <a:spcAft>
                <a:spcPts val="0"/>
              </a:spcAft>
              <a:buAutoNum type="arabicPeriod"/>
            </a:pPr>
            <a:r>
              <a:rPr lang="en-US" dirty="0"/>
              <a:t>I start with BA </a:t>
            </a:r>
            <a:r>
              <a:rPr lang="en-US" dirty="0" err="1"/>
              <a:t>yr</a:t>
            </a:r>
            <a:r>
              <a:rPr lang="en-US" dirty="0"/>
              <a:t> 1 for each county</a:t>
            </a:r>
          </a:p>
          <a:p>
            <a:pPr marL="228600" lvl="0" indent="-228600" algn="l" rtl="0">
              <a:spcBef>
                <a:spcPts val="0"/>
              </a:spcBef>
              <a:spcAft>
                <a:spcPts val="0"/>
              </a:spcAft>
              <a:buAutoNum type="arabicPeriod"/>
            </a:pPr>
            <a:r>
              <a:rPr lang="en-US" dirty="0"/>
              <a:t>Then show </a:t>
            </a:r>
            <a:r>
              <a:rPr lang="en-US" dirty="0" err="1"/>
              <a:t>yr</a:t>
            </a:r>
            <a:r>
              <a:rPr lang="en-US" dirty="0"/>
              <a:t> 5 data both BA and MA.  Point 1: There are built in steps that are agreed upon when you’re hired so that you know what you’ll be making after 5 years. Point 2: Over half of teachers have earned a Master’s degree by the time they are 30.  There are master’s degree programs across the country designed for practicing full-time teachers. </a:t>
            </a:r>
          </a:p>
          <a:p>
            <a:pPr marL="228600" lvl="0" indent="-228600" algn="l" rtl="0">
              <a:spcBef>
                <a:spcPts val="0"/>
              </a:spcBef>
              <a:spcAft>
                <a:spcPts val="0"/>
              </a:spcAft>
              <a:buAutoNum type="arabicPeriod"/>
            </a:pPr>
            <a:r>
              <a:rPr lang="en-US" dirty="0"/>
              <a:t>Now show the entire chart. At mid-career teachers across the U.S. typically make between $60,000 - $100,000.  (25</a:t>
            </a:r>
            <a:r>
              <a:rPr lang="en-US" baseline="30000" dirty="0"/>
              <a:t>th</a:t>
            </a:r>
            <a:r>
              <a:rPr lang="en-US" dirty="0"/>
              <a:t> percentile – 75</a:t>
            </a:r>
            <a:r>
              <a:rPr lang="en-US" baseline="30000" dirty="0"/>
              <a:t>th</a:t>
            </a:r>
            <a:r>
              <a:rPr lang="en-US" dirty="0"/>
              <a:t> percentile plus extra duty pay)</a:t>
            </a:r>
          </a:p>
          <a:p>
            <a:pPr marL="228600" lvl="0" indent="-228600" algn="l" rtl="0">
              <a:spcBef>
                <a:spcPts val="0"/>
              </a:spcBef>
              <a:spcAft>
                <a:spcPts val="0"/>
              </a:spcAft>
              <a:buAutoNum type="arabicPeriod"/>
            </a:pPr>
            <a:r>
              <a:rPr lang="en-US" dirty="0"/>
              <a:t>Now you can mention that the salaries shown here are 9-month base salaries.  The note at the top shows what a 9-month salary would be for a full year, just to give you an idea.  (We do not put a big emphasis on the annualized salary, it just helps make the point that teacher contracts are 9-months.  We do not state that teachers can find 12-months of work at the same rate. )  </a:t>
            </a:r>
          </a:p>
          <a:p>
            <a:pPr marL="228600" lvl="0" indent="-228600" algn="l" rtl="0">
              <a:spcBef>
                <a:spcPts val="0"/>
              </a:spcBef>
              <a:spcAft>
                <a:spcPts val="0"/>
              </a:spcAft>
              <a:buAutoNum type="arabicPeriod"/>
            </a:pPr>
            <a:r>
              <a:rPr lang="en-US" dirty="0"/>
              <a:t>Often, about half of teachers, choose to engage in other opportunities at their school such as being a club sponsor or coach. All of these extra duties have negotiated extra pay. </a:t>
            </a:r>
            <a:endParaRPr dirty="0"/>
          </a:p>
          <a:p>
            <a:pPr marL="0" lvl="0" indent="0" algn="l" rtl="0">
              <a:spcBef>
                <a:spcPts val="0"/>
              </a:spcBef>
              <a:spcAft>
                <a:spcPts val="0"/>
              </a:spcAft>
              <a:buClr>
                <a:schemeClr val="dk1"/>
              </a:buClr>
              <a:buSzPts val="1200"/>
              <a:buFont typeface="Calibri"/>
              <a:buNone/>
            </a:pPr>
            <a:endParaRPr dirty="0"/>
          </a:p>
          <a:p>
            <a:pPr marL="0" marR="0" lvl="0" indent="0" algn="l" rtl="0">
              <a:lnSpc>
                <a:spcPct val="100000"/>
              </a:lnSpc>
              <a:spcBef>
                <a:spcPts val="0"/>
              </a:spcBef>
              <a:spcAft>
                <a:spcPts val="0"/>
              </a:spcAft>
              <a:buClr>
                <a:schemeClr val="dk1"/>
              </a:buClr>
              <a:buSzPts val="1200"/>
              <a:buFont typeface="Calibri"/>
              <a:buNone/>
            </a:pPr>
            <a:r>
              <a:rPr lang="en-US" b="1" dirty="0"/>
              <a:t>Updates: </a:t>
            </a:r>
            <a:r>
              <a:rPr lang="en-US" dirty="0"/>
              <a:t>If you would like to update this slide with any additional districts or the next year’s data, you can usually find data with an internet search for “teacher salary schedule” and the names of local districts where the students from your program are likely to teach.</a:t>
            </a:r>
            <a:endParaRPr dirty="0"/>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41039441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fontScale="85000" lnSpcReduction="20000"/>
          </a:bodyPr>
          <a:lstStyle/>
          <a:p>
            <a:pPr marL="0" lvl="0" indent="0" algn="l" rtl="0">
              <a:spcBef>
                <a:spcPts val="0"/>
              </a:spcBef>
              <a:spcAft>
                <a:spcPts val="0"/>
              </a:spcAft>
              <a:buClr>
                <a:schemeClr val="dk1"/>
              </a:buClr>
              <a:buSzPts val="1200"/>
              <a:buFont typeface="Calibri"/>
              <a:buNone/>
            </a:pPr>
            <a:r>
              <a:rPr lang="en-US" dirty="0"/>
              <a:t>Updated 11/8/21 w/ 2021/2022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1" dirty="0"/>
              <a:t>Main Point:</a:t>
            </a:r>
          </a:p>
          <a:p>
            <a:pPr marL="0" lvl="0" indent="0" algn="l" rtl="0">
              <a:spcBef>
                <a:spcPts val="0"/>
              </a:spcBef>
              <a:spcAft>
                <a:spcPts val="0"/>
              </a:spcAft>
              <a:buNone/>
            </a:pPr>
            <a:r>
              <a:rPr lang="en-US" dirty="0"/>
              <a:t>Mid-career (</a:t>
            </a:r>
            <a:r>
              <a:rPr lang="en-US" dirty="0" err="1"/>
              <a:t>yr</a:t>
            </a:r>
            <a:r>
              <a:rPr lang="en-US" dirty="0"/>
              <a:t> 15) salaries are typically higher than the median annual income in each local area.  These are only the base salary.</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Set Up: </a:t>
            </a:r>
            <a:r>
              <a:rPr lang="en-US" dirty="0"/>
              <a:t>I normally set up this slide to be either animated or I make three copies of it. Copy 1: Delete or cover the </a:t>
            </a:r>
            <a:r>
              <a:rPr lang="en-US" dirty="0" err="1"/>
              <a:t>Yr</a:t>
            </a:r>
            <a:r>
              <a:rPr lang="en-US" dirty="0"/>
              <a:t> 5 and </a:t>
            </a:r>
            <a:r>
              <a:rPr lang="en-US" dirty="0" err="1"/>
              <a:t>yr</a:t>
            </a:r>
            <a:r>
              <a:rPr lang="en-US" dirty="0"/>
              <a:t> 15 data. Copy 2: delete or cover </a:t>
            </a:r>
            <a:r>
              <a:rPr lang="en-US" dirty="0" err="1"/>
              <a:t>yr</a:t>
            </a:r>
            <a:r>
              <a:rPr lang="en-US" dirty="0"/>
              <a:t> 15 data only. Copy 3: show the entire slide as seen in this download.  For your convenience, we’ve created three slides that give the appearance of an animated slide as you present.</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Talking Points:</a:t>
            </a:r>
          </a:p>
          <a:p>
            <a:pPr marL="0" lvl="0" indent="0" algn="l" rtl="0">
              <a:spcBef>
                <a:spcPts val="0"/>
              </a:spcBef>
              <a:spcAft>
                <a:spcPts val="0"/>
              </a:spcAft>
              <a:buNone/>
            </a:pPr>
            <a:r>
              <a:rPr lang="en-US" dirty="0"/>
              <a:t>Hint: I do not start with the annualized data in parentheses, it’s best to share this near the end of this slide (see point 4 below)</a:t>
            </a:r>
          </a:p>
          <a:p>
            <a:pPr marL="228600" lvl="0" indent="-228600" algn="l" rtl="0">
              <a:spcBef>
                <a:spcPts val="0"/>
              </a:spcBef>
              <a:spcAft>
                <a:spcPts val="0"/>
              </a:spcAft>
              <a:buAutoNum type="arabicPeriod"/>
            </a:pPr>
            <a:r>
              <a:rPr lang="en-US" dirty="0"/>
              <a:t>I start with BA </a:t>
            </a:r>
            <a:r>
              <a:rPr lang="en-US" dirty="0" err="1"/>
              <a:t>yr</a:t>
            </a:r>
            <a:r>
              <a:rPr lang="en-US" dirty="0"/>
              <a:t> 1 for each county</a:t>
            </a:r>
          </a:p>
          <a:p>
            <a:pPr marL="228600" lvl="0" indent="-228600" algn="l" rtl="0">
              <a:spcBef>
                <a:spcPts val="0"/>
              </a:spcBef>
              <a:spcAft>
                <a:spcPts val="0"/>
              </a:spcAft>
              <a:buAutoNum type="arabicPeriod"/>
            </a:pPr>
            <a:r>
              <a:rPr lang="en-US" dirty="0"/>
              <a:t>Then show </a:t>
            </a:r>
            <a:r>
              <a:rPr lang="en-US" dirty="0" err="1"/>
              <a:t>yr</a:t>
            </a:r>
            <a:r>
              <a:rPr lang="en-US" dirty="0"/>
              <a:t> 5 data both BA and MA.  Point 1: There are built in steps that are agreed upon when you’re hired so that you know what you’ll be making after 5 years. Point 2: Over half of teachers have earned a Master’s degree by the time they are 30.  There are master’s degree programs across the country designed for practicing full-time teachers. </a:t>
            </a:r>
          </a:p>
          <a:p>
            <a:pPr marL="228600" lvl="0" indent="-228600" algn="l" rtl="0">
              <a:spcBef>
                <a:spcPts val="0"/>
              </a:spcBef>
              <a:spcAft>
                <a:spcPts val="0"/>
              </a:spcAft>
              <a:buAutoNum type="arabicPeriod"/>
            </a:pPr>
            <a:r>
              <a:rPr lang="en-US" dirty="0"/>
              <a:t>Now show the entire chart. At mid-career teachers across the U.S. typically make between $60,000 - $100,000.  (25</a:t>
            </a:r>
            <a:r>
              <a:rPr lang="en-US" baseline="30000" dirty="0"/>
              <a:t>th</a:t>
            </a:r>
            <a:r>
              <a:rPr lang="en-US" dirty="0"/>
              <a:t> percentile – 75</a:t>
            </a:r>
            <a:r>
              <a:rPr lang="en-US" baseline="30000" dirty="0"/>
              <a:t>th</a:t>
            </a:r>
            <a:r>
              <a:rPr lang="en-US" dirty="0"/>
              <a:t> percentile plus extra duty pay)</a:t>
            </a:r>
          </a:p>
          <a:p>
            <a:pPr marL="228600" lvl="0" indent="-228600" algn="l" rtl="0">
              <a:spcBef>
                <a:spcPts val="0"/>
              </a:spcBef>
              <a:spcAft>
                <a:spcPts val="0"/>
              </a:spcAft>
              <a:buAutoNum type="arabicPeriod"/>
            </a:pPr>
            <a:r>
              <a:rPr lang="en-US" dirty="0"/>
              <a:t>Now you can mention that the salaries shown here are 9-month base salaries.  The note at the top shows what a 9-month salary would be for a full year, just to give you an idea.  (We do not put a big emphasis on the annualized salary, it just helps make the point that teacher contracts are 9-months.  We do not state that teachers can find 12-months of work at the same rate. )  </a:t>
            </a:r>
          </a:p>
          <a:p>
            <a:pPr marL="228600" lvl="0" indent="-228600" algn="l" rtl="0">
              <a:spcBef>
                <a:spcPts val="0"/>
              </a:spcBef>
              <a:spcAft>
                <a:spcPts val="0"/>
              </a:spcAft>
              <a:buAutoNum type="arabicPeriod"/>
            </a:pPr>
            <a:r>
              <a:rPr lang="en-US" dirty="0"/>
              <a:t>Often, about half of teachers, choose to engage in other opportunities at their school such as being a club sponsor or coach. All of these extra duties have negotiated extra pay. </a:t>
            </a:r>
          </a:p>
          <a:p>
            <a:pPr marL="0" lvl="0" indent="0" algn="l" rtl="0">
              <a:spcBef>
                <a:spcPts val="0"/>
              </a:spcBef>
              <a:spcAft>
                <a:spcPts val="0"/>
              </a:spcAft>
              <a:buClr>
                <a:schemeClr val="dk1"/>
              </a:buClr>
              <a:buSzPts val="1200"/>
              <a:buFont typeface="Calibri"/>
              <a:buNone/>
            </a:pPr>
            <a:endParaRPr lang="en-US" dirty="0"/>
          </a:p>
          <a:p>
            <a:pPr marL="0" marR="0" lvl="0" indent="0" algn="l" rtl="0">
              <a:lnSpc>
                <a:spcPct val="100000"/>
              </a:lnSpc>
              <a:spcBef>
                <a:spcPts val="0"/>
              </a:spcBef>
              <a:spcAft>
                <a:spcPts val="0"/>
              </a:spcAft>
              <a:buClr>
                <a:schemeClr val="dk1"/>
              </a:buClr>
              <a:buSzPts val="1200"/>
              <a:buFont typeface="Calibri"/>
              <a:buNone/>
            </a:pPr>
            <a:r>
              <a:rPr lang="en-US" b="1" dirty="0"/>
              <a:t>Updates: </a:t>
            </a:r>
            <a:r>
              <a:rPr lang="en-US" dirty="0"/>
              <a:t>If you would like to update this slide with any additional districts or the next year’s data, you can either put in a salary data mining request with GFO at getthefactsout.org or you can usually find data with an internet search for “teacher salary schedule” and the names of local districts where the students from your program are likely to teach.</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1110193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4890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660257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02619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3150C59-D01F-4303-9971-EB52C9538060}" type="datetimeFigureOut">
              <a:rPr lang="en-US" smtClean="0"/>
              <a:pPr/>
              <a:t>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2664778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2060"/>
                </a:solidFill>
                <a:latin typeface="Tahoma" panose="020B0604030504040204" pitchFamily="34" charset="0"/>
                <a:ea typeface="Tahoma" panose="020B0604030504040204" pitchFamily="34" charset="0"/>
                <a:cs typeface="Tahoma" panose="020B0604030504040204" pitchFamily="34" charset="0"/>
              </a:defRPr>
            </a:lvl1pPr>
          </a:lstStyle>
          <a:p>
            <a:r>
              <a:rPr lang="en-US"/>
              <a:t>Click to edit Master title style</a:t>
            </a:r>
          </a:p>
        </p:txBody>
      </p:sp>
      <p:sp>
        <p:nvSpPr>
          <p:cNvPr id="3" name="Content Placeholder 2"/>
          <p:cNvSpPr>
            <a:spLocks noGrp="1"/>
          </p:cNvSpPr>
          <p:nvPr>
            <p:ph idx="1"/>
          </p:nvPr>
        </p:nvSpPr>
        <p:spPr/>
        <p:txBody>
          <a:bodyPr>
            <a:normAutofit/>
          </a:bodyPr>
          <a:lstStyle>
            <a:lvl1pPr>
              <a:defRPr sz="3200">
                <a:solidFill>
                  <a:srgbClr val="002060"/>
                </a:solidFill>
              </a:defRPr>
            </a:lvl1pPr>
            <a:lvl2pPr>
              <a:defRPr sz="3200">
                <a:solidFill>
                  <a:srgbClr val="002060"/>
                </a:solidFill>
              </a:defRPr>
            </a:lvl2pPr>
            <a:lvl3pPr>
              <a:defRPr sz="3200">
                <a:solidFill>
                  <a:srgbClr val="002060"/>
                </a:solidFill>
              </a:defRPr>
            </a:lvl3pPr>
            <a:lvl4pPr>
              <a:defRPr sz="3200">
                <a:solidFill>
                  <a:srgbClr val="002060"/>
                </a:solidFill>
              </a:defRPr>
            </a:lvl4pPr>
            <a:lvl5pPr>
              <a:defRPr sz="3200">
                <a:solidFill>
                  <a:srgbClr val="00206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05925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150C59-D01F-4303-9971-EB52C9538060}" type="datetimeFigureOut">
              <a:rPr lang="en-US" smtClean="0"/>
              <a:pPr/>
              <a:t>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631720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150C59-D01F-4303-9971-EB52C9538060}" type="datetimeFigureOut">
              <a:rPr lang="en-US" smtClean="0"/>
              <a:pPr/>
              <a:t>11/8/2021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34570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150C59-D01F-4303-9971-EB52C9538060}" type="datetimeFigureOut">
              <a:rPr lang="en-US" smtClean="0"/>
              <a:pPr/>
              <a:t>11/8/2021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8425183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150C59-D01F-4303-9971-EB52C9538060}" type="datetimeFigureOut">
              <a:rPr lang="en-US" smtClean="0"/>
              <a:pPr/>
              <a:t>11/8/2021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97900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150C59-D01F-4303-9971-EB52C9538060}" type="datetimeFigureOut">
              <a:rPr lang="en-US" smtClean="0"/>
              <a:pPr/>
              <a:t>11/8/2021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4211286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11/8/2021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1636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8737163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11/8/2021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43701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75349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113708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E6296C-74C4-4ED9-A503-1C16909B201C}" type="datetimeFigureOut">
              <a:rPr lang="en-US" smtClean="0"/>
              <a:t>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288405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E6296C-74C4-4ED9-A503-1C16909B201C}" type="datetimeFigureOut">
              <a:rPr lang="en-US" smtClean="0"/>
              <a:t>11/8/2021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131551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E6296C-74C4-4ED9-A503-1C16909B201C}" type="datetimeFigureOut">
              <a:rPr lang="en-US" smtClean="0"/>
              <a:t>11/8/2021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513456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E6296C-74C4-4ED9-A503-1C16909B201C}" type="datetimeFigureOut">
              <a:rPr lang="en-US" smtClean="0"/>
              <a:t>11/8/2021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05446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6296C-74C4-4ED9-A503-1C16909B201C}" type="datetimeFigureOut">
              <a:rPr lang="en-US" smtClean="0"/>
              <a:t>11/8/2021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67805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11/8/2021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849833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11/8/2021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27954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6296C-74C4-4ED9-A503-1C16909B201C}" type="datetimeFigureOut">
              <a:rPr lang="en-US" smtClean="0"/>
              <a:t>11/8/2021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797802-A2AC-4AB5-A5BD-02B48C84A275}" type="slidenum">
              <a:rPr lang="en-US" smtClean="0"/>
              <a:t>‹#›</a:t>
            </a:fld>
            <a:endParaRPr lang="en-US"/>
          </a:p>
        </p:txBody>
      </p:sp>
    </p:spTree>
    <p:extLst>
      <p:ext uri="{BB962C8B-B14F-4D97-AF65-F5344CB8AC3E}">
        <p14:creationId xmlns:p14="http://schemas.microsoft.com/office/powerpoint/2010/main" val="3832994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50C59-D01F-4303-9971-EB52C9538060}" type="datetimeFigureOut">
              <a:rPr lang="en-US" smtClean="0"/>
              <a:pPr/>
              <a:t>11/8/2021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FA161D-47DC-4206-908F-39ED51F30055}" type="slidenum">
              <a:rPr lang="en-US" smtClean="0"/>
              <a:pPr/>
              <a:t>‹#›</a:t>
            </a:fld>
            <a:endParaRPr lang="en-US"/>
          </a:p>
        </p:txBody>
      </p:sp>
    </p:spTree>
    <p:extLst>
      <p:ext uri="{BB962C8B-B14F-4D97-AF65-F5344CB8AC3E}">
        <p14:creationId xmlns:p14="http://schemas.microsoft.com/office/powerpoint/2010/main" val="3739275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b="1" kern="1200">
          <a:solidFill>
            <a:srgbClr val="002060"/>
          </a:solidFill>
          <a:latin typeface="Tahoma" panose="020B0604030504040204" pitchFamily="34" charset="0"/>
          <a:ea typeface="Tahoma" panose="020B0604030504040204" pitchFamily="34" charset="0"/>
          <a:cs typeface="Tahoma" panose="020B060403050404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1pPr>
      <a:lvl2pPr marL="742950" indent="-28575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etthefactsout.org/presentation-faculty" TargetMode="External"/><Relationship Id="rId2" Type="http://schemas.openxmlformats.org/officeDocument/2006/relationships/hyperlink" Target="https://getthefactsout.org/presentation-student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2EC4CB-DA82-4D1D-902C-518EE8DB7352}"/>
              </a:ext>
            </a:extLst>
          </p:cNvPr>
          <p:cNvSpPr>
            <a:spLocks noGrp="1"/>
          </p:cNvSpPr>
          <p:nvPr>
            <p:ph type="title"/>
          </p:nvPr>
        </p:nvSpPr>
        <p:spPr/>
        <p:txBody>
          <a:bodyPr/>
          <a:lstStyle/>
          <a:p>
            <a:r>
              <a:rPr lang="en-US" b="1" dirty="0">
                <a:latin typeface="Tahoma" panose="020B0604030504040204" pitchFamily="34" charset="0"/>
                <a:ea typeface="Tahoma" panose="020B0604030504040204" pitchFamily="34" charset="0"/>
                <a:cs typeface="Tahoma" panose="020B0604030504040204" pitchFamily="34" charset="0"/>
              </a:rPr>
              <a:t>Instructions</a:t>
            </a:r>
          </a:p>
        </p:txBody>
      </p:sp>
      <p:sp>
        <p:nvSpPr>
          <p:cNvPr id="5" name="Content Placeholder 4">
            <a:extLst>
              <a:ext uri="{FF2B5EF4-FFF2-40B4-BE49-F238E27FC236}">
                <a16:creationId xmlns:a16="http://schemas.microsoft.com/office/drawing/2014/main" id="{5AAACFC2-6796-4785-A8CE-7B7653F146A6}"/>
              </a:ext>
            </a:extLst>
          </p:cNvPr>
          <p:cNvSpPr>
            <a:spLocks noGrp="1"/>
          </p:cNvSpPr>
          <p:nvPr>
            <p:ph idx="1"/>
          </p:nvPr>
        </p:nvSpPr>
        <p:spPr/>
        <p:txBody>
          <a:bodyPr/>
          <a:lstStyle/>
          <a:p>
            <a:r>
              <a:rPr lang="en-US" dirty="0"/>
              <a:t>The next slide is designed to fit into either a </a:t>
            </a:r>
            <a:r>
              <a:rPr lang="en-US" dirty="0">
                <a:hlinkClick r:id="rId2"/>
              </a:rPr>
              <a:t>GFO student presentation: Busting Myths About the Teaching Profession</a:t>
            </a:r>
            <a:r>
              <a:rPr lang="en-US" dirty="0"/>
              <a:t> or a </a:t>
            </a:r>
            <a:r>
              <a:rPr lang="en-US" dirty="0">
                <a:hlinkClick r:id="rId3"/>
              </a:rPr>
              <a:t>GFO faculty/staff presentation: Teaching: The Best Kept Secret!</a:t>
            </a:r>
            <a:r>
              <a:rPr lang="en-US" dirty="0"/>
              <a:t>.  It matches the teacher salary slide in the presentation slide decks. You can simply copy and paste this into the slide deck and be ready to present!</a:t>
            </a:r>
          </a:p>
        </p:txBody>
      </p:sp>
    </p:spTree>
    <p:extLst>
      <p:ext uri="{BB962C8B-B14F-4D97-AF65-F5344CB8AC3E}">
        <p14:creationId xmlns:p14="http://schemas.microsoft.com/office/powerpoint/2010/main" val="2460366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274711" cy="1447800"/>
          </a:xfrm>
          <a:prstGeom prst="rect">
            <a:avLst/>
          </a:prstGeom>
          <a:noFill/>
          <a:ln>
            <a:noFill/>
          </a:ln>
        </p:spPr>
      </p:pic>
      <p:sp>
        <p:nvSpPr>
          <p:cNvPr id="279" name="Google Shape;279;p13"/>
          <p:cNvSpPr txBox="1">
            <a:spLocks noGrp="1"/>
          </p:cNvSpPr>
          <p:nvPr>
            <p:ph type="title"/>
          </p:nvPr>
        </p:nvSpPr>
        <p:spPr>
          <a:xfrm>
            <a:off x="-6430" y="152400"/>
            <a:ext cx="9150429" cy="1524000"/>
          </a:xfrm>
          <a:prstGeom prst="rect">
            <a:avLst/>
          </a:prstGeom>
          <a:noFill/>
          <a:ln>
            <a:noFill/>
          </a:ln>
        </p:spPr>
        <p:txBody>
          <a:bodyPr spcFirstLastPara="1" wrap="square" lIns="91425" tIns="45700" rIns="91425" bIns="45700" anchor="ctr" anchorCtr="0">
            <a:normAutofit fontScale="90000"/>
          </a:bodyPr>
          <a:lstStyle/>
          <a:p>
            <a:pPr lvl="0">
              <a:spcBef>
                <a:spcPts val="0"/>
              </a:spcBef>
              <a:buClr>
                <a:srgbClr val="002060"/>
              </a:buClr>
              <a:buSzPts val="4770"/>
            </a:pPr>
            <a:r>
              <a:rPr lang="en-US" sz="4770" b="1" dirty="0">
                <a:solidFill>
                  <a:srgbClr val="272D41"/>
                </a:solidFill>
              </a:rPr>
              <a:t>Teacher Salaries</a:t>
            </a:r>
            <a:br>
              <a:rPr lang="en-US" sz="3959" b="1" dirty="0">
                <a:latin typeface="Calibri"/>
                <a:ea typeface="Calibri"/>
                <a:cs typeface="Calibri"/>
                <a:sym typeface="Calibri"/>
              </a:rPr>
            </a:br>
            <a:r>
              <a:rPr lang="en-US" sz="3240" b="1" dirty="0">
                <a:solidFill>
                  <a:srgbClr val="272D41"/>
                </a:solidFill>
                <a:latin typeface="Calibri"/>
                <a:ea typeface="Calibri"/>
                <a:cs typeface="Calibri"/>
                <a:sym typeface="Calibri"/>
              </a:rPr>
              <a:t>9-month contracts</a:t>
            </a:r>
            <a:br>
              <a:rPr lang="en-US" sz="3240" b="1" dirty="0">
                <a:solidFill>
                  <a:srgbClr val="272D41"/>
                </a:solidFill>
                <a:latin typeface="Calibri"/>
                <a:ea typeface="Calibri"/>
                <a:cs typeface="Calibri"/>
                <a:sym typeface="Calibri"/>
              </a:rPr>
            </a:br>
            <a:r>
              <a:rPr lang="en-US" sz="2790" b="0" dirty="0">
                <a:solidFill>
                  <a:srgbClr val="272D41"/>
                </a:solidFill>
                <a:latin typeface="Calibri"/>
                <a:ea typeface="Calibri"/>
                <a:cs typeface="Calibri"/>
                <a:sym typeface="Calibri"/>
              </a:rPr>
              <a:t>($40k annualized → $53k,	</a:t>
            </a:r>
            <a:r>
              <a:rPr lang="en-US" sz="2790" b="0">
                <a:solidFill>
                  <a:srgbClr val="272D41"/>
                </a:solidFill>
                <a:latin typeface="Calibri"/>
                <a:ea typeface="Calibri"/>
                <a:cs typeface="Calibri"/>
                <a:sym typeface="Calibri"/>
              </a:rPr>
              <a:t>$65k </a:t>
            </a:r>
            <a:r>
              <a:rPr lang="en-US" sz="2790" b="0" dirty="0">
                <a:solidFill>
                  <a:srgbClr val="272D41"/>
                </a:solidFill>
                <a:latin typeface="Calibri"/>
                <a:ea typeface="Calibri"/>
                <a:cs typeface="Calibri"/>
                <a:sym typeface="Calibri"/>
              </a:rPr>
              <a:t>annualized → </a:t>
            </a:r>
            <a:r>
              <a:rPr lang="en-US" sz="2790" b="0">
                <a:solidFill>
                  <a:srgbClr val="272D41"/>
                </a:solidFill>
                <a:latin typeface="Calibri"/>
                <a:ea typeface="Calibri"/>
                <a:cs typeface="Calibri"/>
                <a:sym typeface="Calibri"/>
              </a:rPr>
              <a:t>$86k</a:t>
            </a:r>
            <a:r>
              <a:rPr lang="en-US" sz="2790" b="0" dirty="0">
                <a:solidFill>
                  <a:srgbClr val="272D41"/>
                </a:solidFill>
                <a:latin typeface="Calibri"/>
                <a:ea typeface="Calibri"/>
                <a:cs typeface="Calibri"/>
                <a:sym typeface="Calibri"/>
              </a:rPr>
              <a:t>)</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3538013211"/>
              </p:ext>
            </p:extLst>
          </p:nvPr>
        </p:nvGraphicFramePr>
        <p:xfrm>
          <a:off x="250371" y="2255568"/>
          <a:ext cx="4427595" cy="2427491"/>
        </p:xfrm>
        <a:graphic>
          <a:graphicData uri="http://schemas.openxmlformats.org/drawingml/2006/table">
            <a:tbl>
              <a:tblPr>
                <a:noFill/>
              </a:tblPr>
              <a:tblGrid>
                <a:gridCol w="2575956">
                  <a:extLst>
                    <a:ext uri="{9D8B030D-6E8A-4147-A177-3AD203B41FA5}">
                      <a16:colId xmlns:a16="http://schemas.microsoft.com/office/drawing/2014/main" val="20000"/>
                    </a:ext>
                  </a:extLst>
                </a:gridCol>
                <a:gridCol w="1851639">
                  <a:extLst>
                    <a:ext uri="{9D8B030D-6E8A-4147-A177-3AD203B41FA5}">
                      <a16:colId xmlns:a16="http://schemas.microsoft.com/office/drawing/2014/main" val="20001"/>
                    </a:ext>
                  </a:extLst>
                </a:gridCol>
              </a:tblGrid>
              <a:tr h="52223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sz="2400" u="none" strike="noStrike" cap="none" dirty="0">
                        <a:solidFill>
                          <a:srgbClr val="272D41"/>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912313">
                <a:tc>
                  <a:txBody>
                    <a:bodyPr/>
                    <a:lstStyle/>
                    <a:p>
                      <a:pPr algn="l" rtl="0" fontAlgn="b"/>
                      <a:r>
                        <a:rPr lang="en-US" b="1" dirty="0">
                          <a:solidFill>
                            <a:srgbClr val="002060"/>
                          </a:solidFill>
                          <a:effectLst/>
                        </a:rPr>
                        <a:t>Jefferson County School District  </a:t>
                      </a:r>
                    </a:p>
                  </a:txBody>
                  <a:tcPr marL="28575" marR="28575" marT="19050" marB="1905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800" dirty="0">
                          <a:solidFill>
                            <a:schemeClr val="tx1"/>
                          </a:solidFill>
                          <a:latin typeface="Calibri" panose="020F0502020204030204" pitchFamily="34" charset="0"/>
                          <a:ea typeface="Calibri"/>
                          <a:cs typeface="Calibri" panose="020F0502020204030204" pitchFamily="34" charset="0"/>
                        </a:rPr>
                        <a:t>$43,128 - $45,646</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912313">
                <a:tc>
                  <a:txBody>
                    <a:bodyPr/>
                    <a:lstStyle/>
                    <a:p>
                      <a:pPr algn="l" rtl="0" fontAlgn="b"/>
                      <a:r>
                        <a:rPr lang="en-US" b="1" dirty="0">
                          <a:solidFill>
                            <a:srgbClr val="002060"/>
                          </a:solidFill>
                          <a:effectLst/>
                        </a:rPr>
                        <a:t>Bullitt County School District</a:t>
                      </a:r>
                    </a:p>
                  </a:txBody>
                  <a:tcPr marL="28575" marR="28575" marT="19050" marB="1905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800" dirty="0">
                          <a:solidFill>
                            <a:schemeClr val="tx1"/>
                          </a:solidFill>
                          <a:latin typeface="Calibri" panose="020F0502020204030204" pitchFamily="34" charset="0"/>
                          <a:ea typeface="Calibri"/>
                          <a:cs typeface="Calibri" panose="020F0502020204030204" pitchFamily="34" charset="0"/>
                        </a:rPr>
                        <a:t>$40,841 - $42,304</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4409151" y="6115960"/>
            <a:ext cx="3184111"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6625275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274711" cy="1447800"/>
          </a:xfrm>
          <a:prstGeom prst="rect">
            <a:avLst/>
          </a:prstGeom>
          <a:noFill/>
          <a:ln>
            <a:noFill/>
          </a:ln>
        </p:spPr>
      </p:pic>
      <p:sp>
        <p:nvSpPr>
          <p:cNvPr id="279" name="Google Shape;279;p13"/>
          <p:cNvSpPr txBox="1">
            <a:spLocks noGrp="1"/>
          </p:cNvSpPr>
          <p:nvPr>
            <p:ph type="title"/>
          </p:nvPr>
        </p:nvSpPr>
        <p:spPr>
          <a:xfrm>
            <a:off x="-6430" y="152400"/>
            <a:ext cx="9150429" cy="1524000"/>
          </a:xfrm>
          <a:prstGeom prst="rect">
            <a:avLst/>
          </a:prstGeom>
          <a:noFill/>
          <a:ln>
            <a:noFill/>
          </a:ln>
        </p:spPr>
        <p:txBody>
          <a:bodyPr spcFirstLastPara="1" wrap="square" lIns="91425" tIns="45700" rIns="91425" bIns="45700" anchor="ctr" anchorCtr="0">
            <a:normAutofit fontScale="90000"/>
          </a:bodyPr>
          <a:lstStyle/>
          <a:p>
            <a:pPr lvl="0">
              <a:spcBef>
                <a:spcPts val="0"/>
              </a:spcBef>
              <a:buClr>
                <a:srgbClr val="002060"/>
              </a:buClr>
              <a:buSzPts val="4770"/>
            </a:pPr>
            <a:r>
              <a:rPr lang="en-US" sz="4770" b="1" dirty="0">
                <a:solidFill>
                  <a:srgbClr val="272D41"/>
                </a:solidFill>
              </a:rPr>
              <a:t>Teacher Salaries</a:t>
            </a:r>
            <a:br>
              <a:rPr lang="en-US" sz="3959" b="1" dirty="0">
                <a:latin typeface="Calibri"/>
                <a:ea typeface="Calibri"/>
                <a:cs typeface="Calibri"/>
                <a:sym typeface="Calibri"/>
              </a:rPr>
            </a:br>
            <a:r>
              <a:rPr lang="en-US" sz="3240" b="1" dirty="0">
                <a:solidFill>
                  <a:srgbClr val="272D41"/>
                </a:solidFill>
                <a:latin typeface="Calibri"/>
                <a:ea typeface="Calibri"/>
                <a:cs typeface="Calibri"/>
                <a:sym typeface="Calibri"/>
              </a:rPr>
              <a:t>9-month contracts</a:t>
            </a:r>
            <a:br>
              <a:rPr lang="en-US" sz="3240" b="1" dirty="0">
                <a:solidFill>
                  <a:srgbClr val="272D41"/>
                </a:solidFill>
                <a:latin typeface="Calibri"/>
                <a:ea typeface="Calibri"/>
                <a:cs typeface="Calibri"/>
                <a:sym typeface="Calibri"/>
              </a:rPr>
            </a:br>
            <a:r>
              <a:rPr lang="en-US" sz="2790" b="0" dirty="0">
                <a:solidFill>
                  <a:srgbClr val="272D41"/>
                </a:solidFill>
                <a:latin typeface="Calibri"/>
                <a:ea typeface="Calibri"/>
                <a:cs typeface="Calibri"/>
                <a:sym typeface="Calibri"/>
              </a:rPr>
              <a:t>($40k annualized → $53k,	$65k annualized → $86k)</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3074563552"/>
              </p:ext>
            </p:extLst>
          </p:nvPr>
        </p:nvGraphicFramePr>
        <p:xfrm>
          <a:off x="195943" y="2215254"/>
          <a:ext cx="5822892" cy="2427491"/>
        </p:xfrm>
        <a:graphic>
          <a:graphicData uri="http://schemas.openxmlformats.org/drawingml/2006/table">
            <a:tbl>
              <a:tblPr>
                <a:noFill/>
              </a:tblPr>
              <a:tblGrid>
                <a:gridCol w="2727366">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gridCol w="1571526">
                  <a:extLst>
                    <a:ext uri="{9D8B030D-6E8A-4147-A177-3AD203B41FA5}">
                      <a16:colId xmlns:a16="http://schemas.microsoft.com/office/drawing/2014/main" val="20002"/>
                    </a:ext>
                  </a:extLst>
                </a:gridCol>
              </a:tblGrid>
              <a:tr h="52223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sz="2400" u="none" strike="noStrike" cap="none" dirty="0">
                        <a:solidFill>
                          <a:srgbClr val="272D41"/>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sz="2400" u="none" strike="noStrike" cap="none" dirty="0">
                        <a:solidFill>
                          <a:srgbClr val="272D41"/>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912313">
                <a:tc>
                  <a:txBody>
                    <a:bodyPr/>
                    <a:lstStyle/>
                    <a:p>
                      <a:pPr algn="l" rtl="0" fontAlgn="b"/>
                      <a:r>
                        <a:rPr lang="en-US" b="1" dirty="0">
                          <a:solidFill>
                            <a:srgbClr val="002060"/>
                          </a:solidFill>
                          <a:effectLst/>
                        </a:rPr>
                        <a:t>Jefferson County School District  </a:t>
                      </a:r>
                    </a:p>
                  </a:txBody>
                  <a:tcPr marL="28575" marR="28575" marT="19050" marB="1905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800" dirty="0">
                          <a:solidFill>
                            <a:schemeClr val="tx1"/>
                          </a:solidFill>
                          <a:latin typeface="Calibri" panose="020F0502020204030204" pitchFamily="34" charset="0"/>
                          <a:ea typeface="Calibri"/>
                          <a:cs typeface="Calibri" panose="020F0502020204030204" pitchFamily="34" charset="0"/>
                        </a:rPr>
                        <a:t>$43,128 - $45,646</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800" dirty="0">
                          <a:solidFill>
                            <a:schemeClr val="tx1"/>
                          </a:solidFill>
                          <a:latin typeface="Calibri" panose="020F0502020204030204" pitchFamily="34" charset="0"/>
                          <a:ea typeface="Calibri"/>
                          <a:cs typeface="Calibri" panose="020F0502020204030204" pitchFamily="34" charset="0"/>
                        </a:rPr>
                        <a:t>$49,524 - $51,074</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912313">
                <a:tc>
                  <a:txBody>
                    <a:bodyPr/>
                    <a:lstStyle/>
                    <a:p>
                      <a:pPr algn="l" rtl="0" fontAlgn="b"/>
                      <a:r>
                        <a:rPr lang="en-US" b="1" dirty="0">
                          <a:solidFill>
                            <a:srgbClr val="002060"/>
                          </a:solidFill>
                          <a:effectLst/>
                        </a:rPr>
                        <a:t>Bullitt County School District</a:t>
                      </a:r>
                    </a:p>
                  </a:txBody>
                  <a:tcPr marL="28575" marR="28575" marT="19050" marB="1905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800" dirty="0">
                          <a:solidFill>
                            <a:schemeClr val="tx1"/>
                          </a:solidFill>
                          <a:latin typeface="Calibri" panose="020F0502020204030204" pitchFamily="34" charset="0"/>
                          <a:ea typeface="Calibri"/>
                          <a:cs typeface="Calibri" panose="020F0502020204030204" pitchFamily="34" charset="0"/>
                        </a:rPr>
                        <a:t>$40,841 - $42,304</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800" dirty="0">
                          <a:solidFill>
                            <a:schemeClr val="tx1"/>
                          </a:solidFill>
                          <a:latin typeface="Calibri" panose="020F0502020204030204" pitchFamily="34" charset="0"/>
                          <a:ea typeface="Calibri"/>
                          <a:cs typeface="Calibri" panose="020F0502020204030204" pitchFamily="34" charset="0"/>
                        </a:rPr>
                        <a:t>$46,532 - $47,485</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4409151" y="6115960"/>
            <a:ext cx="3184111"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8344344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274711" cy="1447800"/>
          </a:xfrm>
          <a:prstGeom prst="rect">
            <a:avLst/>
          </a:prstGeom>
          <a:noFill/>
          <a:ln>
            <a:noFill/>
          </a:ln>
        </p:spPr>
      </p:pic>
      <p:sp>
        <p:nvSpPr>
          <p:cNvPr id="279" name="Google Shape;279;p13"/>
          <p:cNvSpPr txBox="1">
            <a:spLocks noGrp="1"/>
          </p:cNvSpPr>
          <p:nvPr>
            <p:ph type="title"/>
          </p:nvPr>
        </p:nvSpPr>
        <p:spPr>
          <a:xfrm>
            <a:off x="-6430" y="152400"/>
            <a:ext cx="9150429" cy="1524000"/>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b="1" dirty="0">
                <a:solidFill>
                  <a:srgbClr val="272D41"/>
                </a:solidFill>
                <a:latin typeface="Calibri"/>
                <a:ea typeface="Calibri"/>
                <a:cs typeface="Calibri"/>
                <a:sym typeface="Calibri"/>
              </a:rPr>
              <a:t>9-month contracts</a:t>
            </a:r>
            <a:br>
              <a:rPr lang="en-US" sz="3240" b="1" dirty="0">
                <a:solidFill>
                  <a:srgbClr val="272D41"/>
                </a:solidFill>
                <a:latin typeface="Calibri"/>
                <a:ea typeface="Calibri"/>
                <a:cs typeface="Calibri"/>
                <a:sym typeface="Calibri"/>
              </a:rPr>
            </a:br>
            <a:r>
              <a:rPr lang="en-US" sz="2790" b="0" dirty="0">
                <a:solidFill>
                  <a:srgbClr val="272D41"/>
                </a:solidFill>
                <a:latin typeface="Calibri"/>
                <a:ea typeface="Calibri"/>
                <a:cs typeface="Calibri"/>
                <a:sym typeface="Calibri"/>
              </a:rPr>
              <a:t>($40k annualized → $53k,	$65k annualized → $86k)</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3167945308"/>
              </p:ext>
            </p:extLst>
          </p:nvPr>
        </p:nvGraphicFramePr>
        <p:xfrm>
          <a:off x="153937" y="2329554"/>
          <a:ext cx="8829693" cy="2427491"/>
        </p:xfrm>
        <a:graphic>
          <a:graphicData uri="http://schemas.openxmlformats.org/drawingml/2006/table">
            <a:tbl>
              <a:tblPr>
                <a:noFill/>
              </a:tblPr>
              <a:tblGrid>
                <a:gridCol w="2547699">
                  <a:extLst>
                    <a:ext uri="{9D8B030D-6E8A-4147-A177-3AD203B41FA5}">
                      <a16:colId xmlns:a16="http://schemas.microsoft.com/office/drawing/2014/main" val="20000"/>
                    </a:ext>
                  </a:extLst>
                </a:gridCol>
                <a:gridCol w="1607128">
                  <a:extLst>
                    <a:ext uri="{9D8B030D-6E8A-4147-A177-3AD203B41FA5}">
                      <a16:colId xmlns:a16="http://schemas.microsoft.com/office/drawing/2014/main" val="20001"/>
                    </a:ext>
                  </a:extLst>
                </a:gridCol>
                <a:gridCol w="1629049">
                  <a:extLst>
                    <a:ext uri="{9D8B030D-6E8A-4147-A177-3AD203B41FA5}">
                      <a16:colId xmlns:a16="http://schemas.microsoft.com/office/drawing/2014/main" val="20002"/>
                    </a:ext>
                  </a:extLst>
                </a:gridCol>
                <a:gridCol w="1513865">
                  <a:extLst>
                    <a:ext uri="{9D8B030D-6E8A-4147-A177-3AD203B41FA5}">
                      <a16:colId xmlns:a16="http://schemas.microsoft.com/office/drawing/2014/main" val="20003"/>
                    </a:ext>
                  </a:extLst>
                </a:gridCol>
                <a:gridCol w="1531952">
                  <a:extLst>
                    <a:ext uri="{9D8B030D-6E8A-4147-A177-3AD203B41FA5}">
                      <a16:colId xmlns:a16="http://schemas.microsoft.com/office/drawing/2014/main" val="20004"/>
                    </a:ext>
                  </a:extLst>
                </a:gridCol>
              </a:tblGrid>
              <a:tr h="52223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sz="2400" u="none" strike="noStrike" cap="none" dirty="0">
                        <a:solidFill>
                          <a:srgbClr val="272D41"/>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sz="2400" u="none" strike="noStrike" cap="none" dirty="0">
                        <a:solidFill>
                          <a:srgbClr val="272D41"/>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yr5</a:t>
                      </a:r>
                      <a:endParaRPr sz="2400" u="none" strike="noStrike" cap="none" dirty="0">
                        <a:solidFill>
                          <a:srgbClr val="272D41"/>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15</a:t>
                      </a:r>
                      <a:endParaRPr sz="2400" u="none" strike="noStrike" cap="none" dirty="0">
                        <a:solidFill>
                          <a:srgbClr val="272D41"/>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912313">
                <a:tc>
                  <a:txBody>
                    <a:bodyPr/>
                    <a:lstStyle/>
                    <a:p>
                      <a:pPr algn="l" rtl="0" fontAlgn="b"/>
                      <a:r>
                        <a:rPr lang="en-US" b="1" dirty="0">
                          <a:solidFill>
                            <a:srgbClr val="002060"/>
                          </a:solidFill>
                          <a:effectLst/>
                        </a:rPr>
                        <a:t>Jefferson County School District  </a:t>
                      </a:r>
                    </a:p>
                  </a:txBody>
                  <a:tcPr marL="28575" marR="28575" marT="19050" marB="1905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800" dirty="0">
                          <a:solidFill>
                            <a:schemeClr val="tx1"/>
                          </a:solidFill>
                          <a:latin typeface="Calibri" panose="020F0502020204030204" pitchFamily="34" charset="0"/>
                          <a:ea typeface="Calibri"/>
                          <a:cs typeface="Calibri" panose="020F0502020204030204" pitchFamily="34" charset="0"/>
                        </a:rPr>
                        <a:t>$43,128 - $45,646</a:t>
                      </a:r>
                    </a:p>
                  </a:txBody>
                  <a:tcPr marL="37493" marR="37493"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800" dirty="0">
                          <a:solidFill>
                            <a:schemeClr val="tx1"/>
                          </a:solidFill>
                          <a:latin typeface="Calibri" panose="020F0502020204030204" pitchFamily="34" charset="0"/>
                          <a:ea typeface="Calibri"/>
                          <a:cs typeface="Calibri" panose="020F0502020204030204" pitchFamily="34" charset="0"/>
                        </a:rPr>
                        <a:t>$49,524 - $51,074</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800" dirty="0">
                          <a:latin typeface="Calibri" panose="020F0502020204030204" pitchFamily="34" charset="0"/>
                          <a:cs typeface="Calibri" panose="020F0502020204030204" pitchFamily="34" charset="0"/>
                        </a:rPr>
                        <a:t>$53,590 -$56,879 </a:t>
                      </a:r>
                    </a:p>
                  </a:txBody>
                  <a:tcPr marL="37500" marR="375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800" dirty="0">
                          <a:latin typeface="Calibri" panose="020F0502020204030204" pitchFamily="34" charset="0"/>
                          <a:cs typeface="Calibri" panose="020F0502020204030204" pitchFamily="34" charset="0"/>
                        </a:rPr>
                        <a:t>$70,638 - $75,480</a:t>
                      </a:r>
                    </a:p>
                  </a:txBody>
                  <a:tcPr marL="37500" marR="375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912313">
                <a:tc>
                  <a:txBody>
                    <a:bodyPr/>
                    <a:lstStyle/>
                    <a:p>
                      <a:pPr algn="l" rtl="0" fontAlgn="b"/>
                      <a:r>
                        <a:rPr lang="en-US" b="1" dirty="0">
                          <a:solidFill>
                            <a:srgbClr val="002060"/>
                          </a:solidFill>
                          <a:effectLst/>
                        </a:rPr>
                        <a:t>Bullitt County School District</a:t>
                      </a:r>
                    </a:p>
                  </a:txBody>
                  <a:tcPr marL="28575" marR="28575" marT="19050" marB="1905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800" dirty="0">
                          <a:solidFill>
                            <a:schemeClr val="tx1"/>
                          </a:solidFill>
                          <a:latin typeface="Calibri" panose="020F0502020204030204" pitchFamily="34" charset="0"/>
                          <a:ea typeface="Calibri"/>
                          <a:cs typeface="Calibri" panose="020F0502020204030204" pitchFamily="34" charset="0"/>
                        </a:rPr>
                        <a:t>$40,841 - $42,304</a:t>
                      </a:r>
                    </a:p>
                  </a:txBody>
                  <a:tcPr marL="37493" marR="37493"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800" dirty="0">
                          <a:solidFill>
                            <a:schemeClr val="tx1"/>
                          </a:solidFill>
                          <a:latin typeface="Calibri" panose="020F0502020204030204" pitchFamily="34" charset="0"/>
                          <a:ea typeface="Calibri"/>
                          <a:cs typeface="Calibri" panose="020F0502020204030204" pitchFamily="34" charset="0"/>
                        </a:rPr>
                        <a:t>$46,532 - $47,485</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800" dirty="0">
                          <a:latin typeface="Calibri" panose="020F0502020204030204" pitchFamily="34" charset="0"/>
                          <a:cs typeface="Calibri" panose="020F0502020204030204" pitchFamily="34" charset="0"/>
                        </a:rPr>
                        <a:t>$50,695 -$52,321</a:t>
                      </a:r>
                    </a:p>
                  </a:txBody>
                  <a:tcPr marL="37500" marR="375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800" dirty="0">
                          <a:latin typeface="Calibri" panose="020F0502020204030204" pitchFamily="34" charset="0"/>
                          <a:cs typeface="Calibri" panose="020F0502020204030204" pitchFamily="34" charset="0"/>
                        </a:rPr>
                        <a:t>$61,321 - $62,988</a:t>
                      </a:r>
                    </a:p>
                  </a:txBody>
                  <a:tcPr marL="37500" marR="375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4409151" y="6115960"/>
            <a:ext cx="3184111"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27909058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alary Slide Template" id="{E4496E5E-3DF4-4F4C-BDEA-022367E8193D}" vid="{F68B36CF-99BF-564B-9FC9-D47D2C152EBF}"/>
    </a:ext>
  </a:extLst>
</a:theme>
</file>

<file path=ppt/theme/theme2.xml><?xml version="1.0" encoding="utf-8"?>
<a:theme xmlns:a="http://schemas.openxmlformats.org/drawingml/2006/main" name="1_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Salary Slide Template" id="{E4496E5E-3DF4-4F4C-BDEA-022367E8193D}" vid="{A5C08AFB-347E-DC4B-97D0-F6DD9C2D3F90}"/>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212</TotalTime>
  <Words>1514</Words>
  <Application>Microsoft Office PowerPoint</Application>
  <PresentationFormat>On-screen Show (4:3)</PresentationFormat>
  <Paragraphs>86</Paragraphs>
  <Slides>4</Slides>
  <Notes>3</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4</vt:i4>
      </vt:variant>
    </vt:vector>
  </HeadingPairs>
  <TitlesOfParts>
    <vt:vector size="10" baseType="lpstr">
      <vt:lpstr>Arial</vt:lpstr>
      <vt:lpstr>Calibri</vt:lpstr>
      <vt:lpstr>Calibri Light</vt:lpstr>
      <vt:lpstr>Tahoma</vt:lpstr>
      <vt:lpstr>Office Theme</vt:lpstr>
      <vt:lpstr>1_Office Theme</vt:lpstr>
      <vt:lpstr>Instructions</vt:lpstr>
      <vt:lpstr>Teacher Salaries 9-month contracts ($40k annualized → $53k, $65k annualized → $86k)</vt:lpstr>
      <vt:lpstr>Teacher Salaries 9-month contracts ($40k annualized → $53k, $65k annualized → $86k)</vt:lpstr>
      <vt:lpstr>Teacher Salaries 9-month contracts ($40k annualized → $53k, $65k annualized → $86k)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Kaitlin Miller</dc:creator>
  <cp:lastModifiedBy>Allie Bolter</cp:lastModifiedBy>
  <cp:revision>17</cp:revision>
  <dcterms:created xsi:type="dcterms:W3CDTF">2021-09-30T23:08:26Z</dcterms:created>
  <dcterms:modified xsi:type="dcterms:W3CDTF">2021-11-09T03:37:14Z</dcterms:modified>
</cp:coreProperties>
</file>