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56" r:id="rId3"/>
    <p:sldId id="540" r:id="rId4"/>
    <p:sldId id="542" r:id="rId5"/>
    <p:sldId id="54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autoAdjust="0"/>
    <p:restoredTop sz="80341" autoAdjust="0"/>
  </p:normalViewPr>
  <p:slideViewPr>
    <p:cSldViewPr snapToGrid="0">
      <p:cViewPr varScale="1">
        <p:scale>
          <a:sx n="84" d="100"/>
          <a:sy n="84" d="100"/>
        </p:scale>
        <p:origin x="124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11/2/21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10000"/>
          </a:bodyPr>
          <a:lstStyle/>
          <a:p>
            <a:pPr marL="0" lvl="0" indent="0" algn="l" rtl="0">
              <a:spcBef>
                <a:spcPts val="0"/>
              </a:spcBef>
              <a:spcAft>
                <a:spcPts val="0"/>
              </a:spcAft>
              <a:buClr>
                <a:schemeClr val="dk1"/>
              </a:buClr>
              <a:buSzPts val="1200"/>
              <a:buFont typeface="Calibri"/>
              <a:buNone/>
            </a:pPr>
            <a:r>
              <a:rPr lang="en-US" dirty="0"/>
              <a:t>Updated 11/02/21 w/ 2019/2020 and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a:t>
            </a:r>
            <a:r>
              <a:rPr lang="en-US" b="1" dirty="0" err="1"/>
              <a:t>Upl</a:t>
            </a:r>
            <a:r>
              <a:rPr lang="en-US" b="1" dirty="0"/>
              <a:t>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069363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10000"/>
          </a:bodyPr>
          <a:lstStyle/>
          <a:p>
            <a:pPr marL="0" lvl="0" indent="0" algn="l" rtl="0">
              <a:spcBef>
                <a:spcPts val="0"/>
              </a:spcBef>
              <a:spcAft>
                <a:spcPts val="0"/>
              </a:spcAft>
              <a:buClr>
                <a:schemeClr val="dk1"/>
              </a:buClr>
              <a:buSzPts val="1200"/>
              <a:buFont typeface="Calibri"/>
              <a:buNone/>
            </a:pPr>
            <a:r>
              <a:rPr lang="en-US" dirty="0"/>
              <a:t>Updated 11/02/21 w/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endParaRPr b="1" dirty="0"/>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a:t>
            </a:r>
            <a:r>
              <a:rPr lang="en-US" b="1" dirty="0" err="1"/>
              <a:t>Upl</a:t>
            </a:r>
            <a:r>
              <a:rPr lang="en-US" b="1" dirty="0"/>
              <a:t>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endParaRPr dirty="0"/>
          </a:p>
          <a:p>
            <a:pPr marL="0" lvl="0" indent="0" algn="l" rtl="0">
              <a:spcBef>
                <a:spcPts val="0"/>
              </a:spcBef>
              <a:spcAft>
                <a:spcPts val="0"/>
              </a:spcAft>
              <a:buClr>
                <a:schemeClr val="dk1"/>
              </a:buClr>
              <a:buSzPts val="1200"/>
              <a:buFont typeface="Calibri"/>
              <a:buNone/>
            </a:pPr>
            <a:endParaRPr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usually find data with an internet search for “teacher salary schedule” and the names of local districts where the students from your program are likely to teach.</a:t>
            </a:r>
            <a:endParaRPr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4103944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20000"/>
          </a:bodyPr>
          <a:lstStyle/>
          <a:p>
            <a:pPr marL="0" lvl="0" indent="0" algn="l" rtl="0">
              <a:spcBef>
                <a:spcPts val="0"/>
              </a:spcBef>
              <a:spcAft>
                <a:spcPts val="0"/>
              </a:spcAft>
              <a:buClr>
                <a:schemeClr val="dk1"/>
              </a:buClr>
              <a:buSzPts val="1200"/>
              <a:buFont typeface="Calibri"/>
              <a:buNone/>
            </a:pPr>
            <a:r>
              <a:rPr lang="en-US" dirty="0"/>
              <a:t>Updated 11/02/21 w/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Up: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  For your convenience, we’ve created three slides that give the appearance of an animated slide as you present.</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either put in a salary data mining request with GFO at getthefactsout.org or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11/2/21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11/2/21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11/2/21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11/2/21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11/2/21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11/2/21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11/2/21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11/2/21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11/2/21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11/2/21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p:txBody>
          <a:bodyPr/>
          <a:lstStyle/>
          <a:p>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p:txBody>
          <a:bodyPr/>
          <a:lstStyle/>
          <a:p>
            <a:r>
              <a:rPr lang="en-US" dirty="0"/>
              <a:t>The next slide is designed to fit into either a </a:t>
            </a:r>
            <a:r>
              <a:rPr lang="en-US" dirty="0">
                <a:hlinkClick r:id="rId2"/>
              </a:rPr>
              <a:t>GFO student presentation: Busting Myths About the Teaching Profession</a:t>
            </a:r>
            <a:r>
              <a:rPr lang="en-US" dirty="0"/>
              <a:t> or a </a:t>
            </a:r>
            <a:r>
              <a:rPr lang="en-US" dirty="0">
                <a:hlinkClick r:id="rId3"/>
              </a:rPr>
              <a:t>GFO faculty/staff presentation: Teaching: The Best Kept Secret!</a:t>
            </a:r>
            <a:r>
              <a:rPr lang="en-US" dirty="0"/>
              <a:t>.  It matches the teacher salary slide in the presentation slide decks. You can simply copy and paste this into the slide deck and be ready to present!</a:t>
            </a:r>
          </a:p>
        </p:txBody>
      </p:sp>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641382"/>
            <a:ext cx="2111979" cy="1216617"/>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lvl="0">
              <a:spcBef>
                <a:spcPts val="0"/>
              </a:spcBef>
              <a:buClr>
                <a:srgbClr val="002060"/>
              </a:buClr>
              <a:buSzPts val="4770"/>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($52k annualized → $69k,	$93k annualized → $124k)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780174113"/>
              </p:ext>
            </p:extLst>
          </p:nvPr>
        </p:nvGraphicFramePr>
        <p:xfrm>
          <a:off x="270209" y="2029303"/>
          <a:ext cx="4438753" cy="3259176"/>
        </p:xfrm>
        <a:graphic>
          <a:graphicData uri="http://schemas.openxmlformats.org/drawingml/2006/table">
            <a:tbl>
              <a:tblPr>
                <a:noFill/>
              </a:tblPr>
              <a:tblGrid>
                <a:gridCol w="3076048">
                  <a:extLst>
                    <a:ext uri="{9D8B030D-6E8A-4147-A177-3AD203B41FA5}">
                      <a16:colId xmlns:a16="http://schemas.microsoft.com/office/drawing/2014/main" val="20000"/>
                    </a:ext>
                  </a:extLst>
                </a:gridCol>
                <a:gridCol w="1362705">
                  <a:extLst>
                    <a:ext uri="{9D8B030D-6E8A-4147-A177-3AD203B41FA5}">
                      <a16:colId xmlns:a16="http://schemas.microsoft.com/office/drawing/2014/main" val="20001"/>
                    </a:ext>
                  </a:extLst>
                </a:gridCol>
              </a:tblGrid>
              <a:tr h="52223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912313">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Carpinteria Unified  School District (21-22)</a:t>
                      </a:r>
                    </a:p>
                  </a:txBody>
                  <a:tcPr marL="21431" marR="21431" marT="14288" marB="14288"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$46,383 - $47,777</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912313">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Santa Barbara Unified School District (21-22)</a:t>
                      </a:r>
                    </a:p>
                  </a:txBody>
                  <a:tcPr marL="21431" marR="21431" marT="14288" marB="14288"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$54,664 - $56,911 </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912313">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Santa Maria-Bonita School District (19-20)</a:t>
                      </a:r>
                    </a:p>
                  </a:txBody>
                  <a:tcPr marL="21431" marR="21431" marT="14288" marB="14288"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$54,480 </a:t>
                      </a:r>
                      <a:endParaRPr dirty="0"/>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511829886"/>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662527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641382"/>
            <a:ext cx="2111979" cy="1216617"/>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lvl="0">
              <a:spcBef>
                <a:spcPts val="0"/>
              </a:spcBef>
              <a:buClr>
                <a:srgbClr val="002060"/>
              </a:buClr>
              <a:buSzPts val="4770"/>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($52k annualized → $69k,	$93k annualized → $124k)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076284609"/>
              </p:ext>
            </p:extLst>
          </p:nvPr>
        </p:nvGraphicFramePr>
        <p:xfrm>
          <a:off x="199748" y="2029303"/>
          <a:ext cx="5801458" cy="3259176"/>
        </p:xfrm>
        <a:graphic>
          <a:graphicData uri="http://schemas.openxmlformats.org/drawingml/2006/table">
            <a:tbl>
              <a:tblPr>
                <a:noFill/>
              </a:tblPr>
              <a:tblGrid>
                <a:gridCol w="3076048">
                  <a:extLst>
                    <a:ext uri="{9D8B030D-6E8A-4147-A177-3AD203B41FA5}">
                      <a16:colId xmlns:a16="http://schemas.microsoft.com/office/drawing/2014/main" val="20000"/>
                    </a:ext>
                  </a:extLst>
                </a:gridCol>
                <a:gridCol w="1362705">
                  <a:extLst>
                    <a:ext uri="{9D8B030D-6E8A-4147-A177-3AD203B41FA5}">
                      <a16:colId xmlns:a16="http://schemas.microsoft.com/office/drawing/2014/main" val="20001"/>
                    </a:ext>
                  </a:extLst>
                </a:gridCol>
                <a:gridCol w="1362705">
                  <a:extLst>
                    <a:ext uri="{9D8B030D-6E8A-4147-A177-3AD203B41FA5}">
                      <a16:colId xmlns:a16="http://schemas.microsoft.com/office/drawing/2014/main" val="20002"/>
                    </a:ext>
                  </a:extLst>
                </a:gridCol>
              </a:tblGrid>
              <a:tr h="52223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912313">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Carpinteria Unified  School District (21-22)</a:t>
                      </a:r>
                    </a:p>
                  </a:txBody>
                  <a:tcPr marL="21431" marR="21431" marT="14288" marB="14288"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$46,383 - $47,777</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$57,937 - $63,206</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912313">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Santa Barbara Unified School District (21-22)</a:t>
                      </a:r>
                    </a:p>
                  </a:txBody>
                  <a:tcPr marL="21431" marR="21431" marT="14288" marB="14288"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$54,664 - $56,911 </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$69,002 - $71,689</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912313">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Santa Maria-Bonita School District (19-20)</a:t>
                      </a:r>
                    </a:p>
                  </a:txBody>
                  <a:tcPr marL="21431" marR="21431" marT="14288" marB="14288"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$54,480 </a:t>
                      </a:r>
                      <a:endParaRPr dirty="0"/>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$65,711 - $68,550</a:t>
                      </a:r>
                      <a:endParaRPr dirty="0"/>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90650496"/>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834434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641382"/>
            <a:ext cx="2111979" cy="1216617"/>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($52k annualized → $69k,	$93k annualized → $124k)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161764755"/>
              </p:ext>
            </p:extLst>
          </p:nvPr>
        </p:nvGraphicFramePr>
        <p:xfrm>
          <a:off x="153937" y="2000482"/>
          <a:ext cx="8829693" cy="3316818"/>
        </p:xfrm>
        <a:graphic>
          <a:graphicData uri="http://schemas.openxmlformats.org/drawingml/2006/table">
            <a:tbl>
              <a:tblPr>
                <a:noFill/>
              </a:tblPr>
              <a:tblGrid>
                <a:gridCol w="2862218">
                  <a:extLst>
                    <a:ext uri="{9D8B030D-6E8A-4147-A177-3AD203B41FA5}">
                      <a16:colId xmlns:a16="http://schemas.microsoft.com/office/drawing/2014/main" val="20000"/>
                    </a:ext>
                  </a:extLst>
                </a:gridCol>
                <a:gridCol w="1446663">
                  <a:extLst>
                    <a:ext uri="{9D8B030D-6E8A-4147-A177-3AD203B41FA5}">
                      <a16:colId xmlns:a16="http://schemas.microsoft.com/office/drawing/2014/main" val="20001"/>
                    </a:ext>
                  </a:extLst>
                </a:gridCol>
                <a:gridCol w="1492577">
                  <a:extLst>
                    <a:ext uri="{9D8B030D-6E8A-4147-A177-3AD203B41FA5}">
                      <a16:colId xmlns:a16="http://schemas.microsoft.com/office/drawing/2014/main" val="20002"/>
                    </a:ext>
                  </a:extLst>
                </a:gridCol>
                <a:gridCol w="1496283">
                  <a:extLst>
                    <a:ext uri="{9D8B030D-6E8A-4147-A177-3AD203B41FA5}">
                      <a16:colId xmlns:a16="http://schemas.microsoft.com/office/drawing/2014/main" val="20003"/>
                    </a:ext>
                  </a:extLst>
                </a:gridCol>
                <a:gridCol w="1531952">
                  <a:extLst>
                    <a:ext uri="{9D8B030D-6E8A-4147-A177-3AD203B41FA5}">
                      <a16:colId xmlns:a16="http://schemas.microsoft.com/office/drawing/2014/main" val="20004"/>
                    </a:ext>
                  </a:extLst>
                </a:gridCol>
              </a:tblGrid>
              <a:tr h="461874">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yr5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952562">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Carpinteria Unified  School District (21-22)</a:t>
                      </a:r>
                    </a:p>
                  </a:txBody>
                  <a:tcPr marL="21431" marR="21431" marT="14288" marB="14288"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$46,383 - $47,777</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$57,937 - $63,206</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$60,573 - $65,842</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$84,284 - $86,919</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952562">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Santa Barbara Unified School District (21-22)</a:t>
                      </a:r>
                    </a:p>
                  </a:txBody>
                  <a:tcPr marL="21431" marR="21431" marT="14288" marB="14288"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$54,664 - $56,911 </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$69,002 - $71,689</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a:solidFill>
                            <a:srgbClr val="272D41"/>
                          </a:solidFill>
                          <a:latin typeface="Calibri" panose="020F0502020204030204" pitchFamily="34" charset="0"/>
                          <a:cs typeface="Calibri" panose="020F0502020204030204" pitchFamily="34" charset="0"/>
                        </a:rPr>
                        <a:t>$69,929 - $72,616</a:t>
                      </a:r>
                      <a:endParaRPr lang="en-US" sz="2400" dirty="0">
                        <a:solidFill>
                          <a:srgbClr val="272D41"/>
                        </a:solidFill>
                        <a:latin typeface="Calibri" panose="020F0502020204030204" pitchFamily="34" charset="0"/>
                        <a:cs typeface="Calibri" panose="020F0502020204030204" pitchFamily="34" charset="0"/>
                      </a:endParaRP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$95,772 - $96,037</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949820">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Santa Maria-Bonita School District (19-20)</a:t>
                      </a:r>
                    </a:p>
                  </a:txBody>
                  <a:tcPr marL="21431" marR="21431" marT="14288" marB="14288"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$54,480 </a:t>
                      </a:r>
                      <a:endParaRPr dirty="0"/>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$65,711 - $68,550</a:t>
                      </a:r>
                      <a:endParaRPr dirty="0"/>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$72,450 - $78,659</a:t>
                      </a:r>
                      <a:endParaRPr dirty="0"/>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$99,145 - $100,645</a:t>
                      </a:r>
                      <a:endParaRPr dirty="0"/>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lary Slide Template" id="{E4496E5E-3DF4-4F4C-BDEA-022367E8193D}" vid="{F68B36CF-99BF-564B-9FC9-D47D2C152EB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alary Slide Template" id="{E4496E5E-3DF4-4F4C-BDEA-022367E8193D}" vid="{A5C08AFB-347E-DC4B-97D0-F6DD9C2D3F9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152</TotalTime>
  <Words>1586</Words>
  <Application>Microsoft Macintosh PowerPoint</Application>
  <PresentationFormat>On-screen Show (4:3)</PresentationFormat>
  <Paragraphs>96</Paragraphs>
  <Slides>4</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Calibri Light</vt:lpstr>
      <vt:lpstr>Tahoma</vt:lpstr>
      <vt:lpstr>Office Theme</vt:lpstr>
      <vt:lpstr>1_Office Theme</vt:lpstr>
      <vt:lpstr>Instructions</vt:lpstr>
      <vt:lpstr>Teacher Salaries 9-month contracts ($52k annualized → $69k, $93k annualized → $124k)</vt:lpstr>
      <vt:lpstr>Teacher Salaries 9-month contracts ($52k annualized → $69k, $93k annualized → $124k)</vt:lpstr>
      <vt:lpstr>Teacher Salaries 9-month contracts ($52k annualized → $69k, $93k annualized → $124k)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Kaitlin Miller</dc:creator>
  <cp:lastModifiedBy>Kaitlin Miller</cp:lastModifiedBy>
  <cp:revision>14</cp:revision>
  <dcterms:created xsi:type="dcterms:W3CDTF">2021-09-30T23:08:26Z</dcterms:created>
  <dcterms:modified xsi:type="dcterms:W3CDTF">2021-11-03T03:40:00Z</dcterms:modified>
</cp:coreProperties>
</file>