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56" r:id="rId3"/>
    <p:sldId id="540" r:id="rId4"/>
    <p:sldId id="542" r:id="rId5"/>
    <p:sldId id="54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645" autoAdjust="0"/>
    <p:restoredTop sz="80187" autoAdjust="0"/>
  </p:normalViewPr>
  <p:slideViewPr>
    <p:cSldViewPr snapToGrid="0">
      <p:cViewPr varScale="1">
        <p:scale>
          <a:sx n="83" d="100"/>
          <a:sy n="83" d="100"/>
        </p:scale>
        <p:origin x="1808"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11/4/21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10000"/>
          </a:bodyPr>
          <a:lstStyle/>
          <a:p>
            <a:pPr marL="0" lvl="0" indent="0" algn="l" rtl="0">
              <a:spcBef>
                <a:spcPts val="0"/>
              </a:spcBef>
              <a:spcAft>
                <a:spcPts val="0"/>
              </a:spcAft>
              <a:buClr>
                <a:schemeClr val="dk1"/>
              </a:buClr>
              <a:buSzPts val="1200"/>
              <a:buFont typeface="Calibri"/>
              <a:buNone/>
            </a:pPr>
            <a:r>
              <a:rPr lang="en-US" dirty="0"/>
              <a:t>Updated 11/03/21 w/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a:t>
            </a:r>
            <a:r>
              <a:rPr lang="en-US" b="1" dirty="0" err="1"/>
              <a:t>Upl</a:t>
            </a:r>
            <a:r>
              <a:rPr lang="en-US" b="1" dirty="0"/>
              <a:t>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069363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10000"/>
          </a:bodyPr>
          <a:lstStyle/>
          <a:p>
            <a:pPr marL="0" lvl="0" indent="0" algn="l" rtl="0">
              <a:spcBef>
                <a:spcPts val="0"/>
              </a:spcBef>
              <a:spcAft>
                <a:spcPts val="0"/>
              </a:spcAft>
              <a:buClr>
                <a:schemeClr val="dk1"/>
              </a:buClr>
              <a:buSzPts val="1200"/>
              <a:buFont typeface="Calibri"/>
              <a:buNone/>
            </a:pPr>
            <a:r>
              <a:rPr lang="en-US" dirty="0"/>
              <a:t>Updated 11/03/21 w/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endParaRPr b="1" dirty="0"/>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a:t>
            </a:r>
            <a:r>
              <a:rPr lang="en-US" b="1" dirty="0" err="1"/>
              <a:t>Upl</a:t>
            </a:r>
            <a:r>
              <a:rPr lang="en-US" b="1" dirty="0"/>
              <a:t>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endParaRPr dirty="0"/>
          </a:p>
          <a:p>
            <a:pPr marL="0" lvl="0" indent="0" algn="l" rtl="0">
              <a:spcBef>
                <a:spcPts val="0"/>
              </a:spcBef>
              <a:spcAft>
                <a:spcPts val="0"/>
              </a:spcAft>
              <a:buClr>
                <a:schemeClr val="dk1"/>
              </a:buClr>
              <a:buSzPts val="1200"/>
              <a:buFont typeface="Calibri"/>
              <a:buNone/>
            </a:pPr>
            <a:endParaRPr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usually find data with an internet search for “teacher salary schedule” and the names of local districts where the students from your program are likely to teach.</a:t>
            </a:r>
            <a:endParaRPr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4103944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20000"/>
          </a:bodyPr>
          <a:lstStyle/>
          <a:p>
            <a:pPr marL="0" lvl="0" indent="0" algn="l" rtl="0">
              <a:spcBef>
                <a:spcPts val="0"/>
              </a:spcBef>
              <a:spcAft>
                <a:spcPts val="0"/>
              </a:spcAft>
              <a:buClr>
                <a:schemeClr val="dk1"/>
              </a:buClr>
              <a:buSzPts val="1200"/>
              <a:buFont typeface="Calibri"/>
              <a:buNone/>
            </a:pPr>
            <a:r>
              <a:rPr lang="en-US" dirty="0"/>
              <a:t>Updated 11/03/21 w/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Up: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  For your convenience, we’ve created three slides that give the appearance of an animated slide as you present.</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either put in a salary data mining request with GFO at getthefactsout.org or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11/4/21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11/4/21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11/4/21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11/4/21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11/4/21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11/4/21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11/4/21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11/4/21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11/4/21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11/4/21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p:txBody>
          <a:bodyPr/>
          <a:lstStyle/>
          <a:p>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p:txBody>
          <a:bodyPr/>
          <a:lstStyle/>
          <a:p>
            <a:r>
              <a:rPr lang="en-US" dirty="0"/>
              <a:t>The next slide is designed to fit into either a </a:t>
            </a:r>
            <a:r>
              <a:rPr lang="en-US" dirty="0">
                <a:hlinkClick r:id="rId2"/>
              </a:rPr>
              <a:t>GFO student presentation: Busting Myths About the Teaching Profession</a:t>
            </a:r>
            <a:r>
              <a:rPr lang="en-US" dirty="0"/>
              <a:t> or a </a:t>
            </a:r>
            <a:r>
              <a:rPr lang="en-US" dirty="0">
                <a:hlinkClick r:id="rId3"/>
              </a:rPr>
              <a:t>GFO faculty/staff presentation: Teaching: The Best Kept Secret!</a:t>
            </a:r>
            <a:r>
              <a:rPr lang="en-US" dirty="0"/>
              <a:t>.  It matches the teacher salary slide in the presentation slide decks. You can simply copy and paste this into the slide deck and be ready to present!</a:t>
            </a:r>
          </a:p>
        </p:txBody>
      </p:sp>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641382"/>
            <a:ext cx="2111979" cy="1216617"/>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lvl="0">
              <a:spcBef>
                <a:spcPts val="0"/>
              </a:spcBef>
              <a:buClr>
                <a:srgbClr val="002060"/>
              </a:buClr>
              <a:buSzPts val="4770"/>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($40k annualized → $53k,	$55k annualized → $73k)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958727972"/>
              </p:ext>
            </p:extLst>
          </p:nvPr>
        </p:nvGraphicFramePr>
        <p:xfrm>
          <a:off x="239213" y="2248171"/>
          <a:ext cx="4438753" cy="2346863"/>
        </p:xfrm>
        <a:graphic>
          <a:graphicData uri="http://schemas.openxmlformats.org/drawingml/2006/table">
            <a:tbl>
              <a:tblPr>
                <a:noFill/>
              </a:tblPr>
              <a:tblGrid>
                <a:gridCol w="3076048">
                  <a:extLst>
                    <a:ext uri="{9D8B030D-6E8A-4147-A177-3AD203B41FA5}">
                      <a16:colId xmlns:a16="http://schemas.microsoft.com/office/drawing/2014/main" val="20000"/>
                    </a:ext>
                  </a:extLst>
                </a:gridCol>
                <a:gridCol w="1362705">
                  <a:extLst>
                    <a:ext uri="{9D8B030D-6E8A-4147-A177-3AD203B41FA5}">
                      <a16:colId xmlns:a16="http://schemas.microsoft.com/office/drawing/2014/main" val="20001"/>
                    </a:ext>
                  </a:extLst>
                </a:gridCol>
              </a:tblGrid>
              <a:tr h="52223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panose="020F0502020204030204" pitchFamily="34" charset="0"/>
                        <a:ea typeface="Calibri"/>
                        <a:cs typeface="Calibri" panose="020F0502020204030204" pitchFamily="34" charset="0"/>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BA </a:t>
                      </a:r>
                      <a:r>
                        <a:rPr lang="en-US" sz="2400" b="1" u="none" strike="noStrike" cap="none" dirty="0" err="1">
                          <a:solidFill>
                            <a:srgbClr val="272D41"/>
                          </a:solidFill>
                          <a:latin typeface="Calibri" panose="020F0502020204030204" pitchFamily="34" charset="0"/>
                          <a:ea typeface="Calibri"/>
                          <a:cs typeface="Calibri" panose="020F0502020204030204" pitchFamily="34" charset="0"/>
                          <a:sym typeface="Calibri"/>
                        </a:rPr>
                        <a:t>yr</a:t>
                      </a: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 1</a:t>
                      </a:r>
                      <a:endParaRPr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912313">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Batesville School District</a:t>
                      </a: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$36,500 - $38,178</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912313">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Jonesboro Public Schools</a:t>
                      </a: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$42,825 - $43,945</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662527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641382"/>
            <a:ext cx="2111979" cy="1216617"/>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lvl="0">
              <a:spcBef>
                <a:spcPts val="0"/>
              </a:spcBef>
              <a:buClr>
                <a:srgbClr val="002060"/>
              </a:buClr>
              <a:buSzPts val="4770"/>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($40k annualized → $53k,	$55k annualized → $73k)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708010090"/>
              </p:ext>
            </p:extLst>
          </p:nvPr>
        </p:nvGraphicFramePr>
        <p:xfrm>
          <a:off x="199748" y="2215254"/>
          <a:ext cx="5801458" cy="2346863"/>
        </p:xfrm>
        <a:graphic>
          <a:graphicData uri="http://schemas.openxmlformats.org/drawingml/2006/table">
            <a:tbl>
              <a:tblPr>
                <a:noFill/>
              </a:tblPr>
              <a:tblGrid>
                <a:gridCol w="3076048">
                  <a:extLst>
                    <a:ext uri="{9D8B030D-6E8A-4147-A177-3AD203B41FA5}">
                      <a16:colId xmlns:a16="http://schemas.microsoft.com/office/drawing/2014/main" val="20000"/>
                    </a:ext>
                  </a:extLst>
                </a:gridCol>
                <a:gridCol w="1362705">
                  <a:extLst>
                    <a:ext uri="{9D8B030D-6E8A-4147-A177-3AD203B41FA5}">
                      <a16:colId xmlns:a16="http://schemas.microsoft.com/office/drawing/2014/main" val="20001"/>
                    </a:ext>
                  </a:extLst>
                </a:gridCol>
                <a:gridCol w="1362705">
                  <a:extLst>
                    <a:ext uri="{9D8B030D-6E8A-4147-A177-3AD203B41FA5}">
                      <a16:colId xmlns:a16="http://schemas.microsoft.com/office/drawing/2014/main" val="20002"/>
                    </a:ext>
                  </a:extLst>
                </a:gridCol>
              </a:tblGrid>
              <a:tr h="522237">
                <a:tc>
                  <a:txBody>
                    <a:bodyPr/>
                    <a:lstStyle/>
                    <a:p>
                      <a:pPr marL="0" marR="0" lvl="0" indent="0" algn="l" rtl="0">
                        <a:lnSpc>
                          <a:spcPct val="115000"/>
                        </a:lnSpc>
                        <a:spcBef>
                          <a:spcPts val="0"/>
                        </a:spcBef>
                        <a:spcAft>
                          <a:spcPts val="0"/>
                        </a:spcAft>
                        <a:buNone/>
                      </a:pPr>
                      <a:endParaRPr lang="en-US" sz="2400" u="none" strike="noStrike" cap="none" dirty="0">
                        <a:solidFill>
                          <a:srgbClr val="272D41"/>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912313">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Batesville School District</a:t>
                      </a: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$36,500 - $38,178</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$40,758 - $41,403</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912313">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Jonesboro Public Schools</a:t>
                      </a: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$42,825 - $43,945</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$46,185 - $46,745</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834434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641382"/>
            <a:ext cx="2111979" cy="1216617"/>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($40k annualized → $53k,	$55k annualized → $73k)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00874692"/>
              </p:ext>
            </p:extLst>
          </p:nvPr>
        </p:nvGraphicFramePr>
        <p:xfrm>
          <a:off x="157153" y="2232483"/>
          <a:ext cx="8829693" cy="2393034"/>
        </p:xfrm>
        <a:graphic>
          <a:graphicData uri="http://schemas.openxmlformats.org/drawingml/2006/table">
            <a:tbl>
              <a:tblPr>
                <a:noFill/>
              </a:tblPr>
              <a:tblGrid>
                <a:gridCol w="2862218">
                  <a:extLst>
                    <a:ext uri="{9D8B030D-6E8A-4147-A177-3AD203B41FA5}">
                      <a16:colId xmlns:a16="http://schemas.microsoft.com/office/drawing/2014/main" val="20000"/>
                    </a:ext>
                  </a:extLst>
                </a:gridCol>
                <a:gridCol w="1446663">
                  <a:extLst>
                    <a:ext uri="{9D8B030D-6E8A-4147-A177-3AD203B41FA5}">
                      <a16:colId xmlns:a16="http://schemas.microsoft.com/office/drawing/2014/main" val="20001"/>
                    </a:ext>
                  </a:extLst>
                </a:gridCol>
                <a:gridCol w="1492577">
                  <a:extLst>
                    <a:ext uri="{9D8B030D-6E8A-4147-A177-3AD203B41FA5}">
                      <a16:colId xmlns:a16="http://schemas.microsoft.com/office/drawing/2014/main" val="20002"/>
                    </a:ext>
                  </a:extLst>
                </a:gridCol>
                <a:gridCol w="1496283">
                  <a:extLst>
                    <a:ext uri="{9D8B030D-6E8A-4147-A177-3AD203B41FA5}">
                      <a16:colId xmlns:a16="http://schemas.microsoft.com/office/drawing/2014/main" val="20003"/>
                    </a:ext>
                  </a:extLst>
                </a:gridCol>
                <a:gridCol w="1531952">
                  <a:extLst>
                    <a:ext uri="{9D8B030D-6E8A-4147-A177-3AD203B41FA5}">
                      <a16:colId xmlns:a16="http://schemas.microsoft.com/office/drawing/2014/main" val="20004"/>
                    </a:ext>
                  </a:extLst>
                </a:gridCol>
              </a:tblGrid>
              <a:tr h="472728">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yr5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960153">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Batesville School District</a:t>
                      </a: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$36,500 - $38,178</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$40,758 - $41,403</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$44,528 - $45,690</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$52,011 - $53,301</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960153">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Jonesboro Public Schools</a:t>
                      </a: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$42,825 - $43,945</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$46,185 - $46,745</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$48,425 - $49,545</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$56,265 - $56,825</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lary Slide Template" id="{E4496E5E-3DF4-4F4C-BDEA-022367E8193D}" vid="{F68B36CF-99BF-564B-9FC9-D47D2C152EB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alary Slide Template" id="{E4496E5E-3DF4-4F4C-BDEA-022367E8193D}" vid="{A5C08AFB-347E-DC4B-97D0-F6DD9C2D3F9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TotalTime>
  <Words>1510</Words>
  <Application>Microsoft Macintosh PowerPoint</Application>
  <PresentationFormat>On-screen Show (4:3)</PresentationFormat>
  <Paragraphs>86</Paragraphs>
  <Slides>4</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Calibri Light</vt:lpstr>
      <vt:lpstr>Tahoma</vt:lpstr>
      <vt:lpstr>Office Theme</vt:lpstr>
      <vt:lpstr>1_Office Theme</vt:lpstr>
      <vt:lpstr>Instructions</vt:lpstr>
      <vt:lpstr>Teacher Salaries 9-month contracts ($40k annualized → $53k, $55k annualized → $73k)</vt:lpstr>
      <vt:lpstr>Teacher Salaries 9-month contracts ($40k annualized → $53k, $55k annualized → $73k)</vt:lpstr>
      <vt:lpstr>Teacher Salaries 9-month contracts ($40k annualized → $53k, $55k annualized → $73k)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Kaitlin Miller</dc:creator>
  <cp:lastModifiedBy>Kaitlin Miller</cp:lastModifiedBy>
  <cp:revision>10</cp:revision>
  <dcterms:created xsi:type="dcterms:W3CDTF">2021-09-30T23:08:26Z</dcterms:created>
  <dcterms:modified xsi:type="dcterms:W3CDTF">2021-11-04T16:43:19Z</dcterms:modified>
</cp:coreProperties>
</file>