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5"/>
  </p:sldMasterIdLst>
  <p:notesMasterIdLst>
    <p:notesMasterId r:id="rId6"/>
  </p:notesMasterIdLst>
  <p:sldIdLst>
    <p:sldId id="256" r:id="rId7"/>
    <p:sldId id="257" r:id="rId8"/>
  </p:sldIdLst>
  <p:sldSz cy="5143500" cx="9144000"/>
  <p:notesSz cx="6858000" cy="9144000"/>
  <p:embeddedFontLst>
    <p:embeddedFont>
      <p:font typeface="Tahoma"/>
      <p:regular r:id="rId9"/>
      <p:bold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6E0F856-680D-4A45-821E-B30C2B5226EA}">
  <a:tblStyle styleId="{C6E0F856-680D-4A45-821E-B30C2B5226EA}"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0" Type="http://schemas.openxmlformats.org/officeDocument/2006/relationships/font" Target="fonts/Tahoma-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font" Target="fonts/Tahoma-regular.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e66aeb4b71_0_0: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ge66aeb4b71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e66aeb4b71_0_62:notes"/>
          <p:cNvSpPr/>
          <p:nvPr>
            <p:ph idx="2" type="sldImg"/>
          </p:nvPr>
        </p:nvSpPr>
        <p:spPr>
          <a:xfrm>
            <a:off x="422813" y="704850"/>
            <a:ext cx="6256800" cy="35196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4" name="Google Shape;64;ge66aeb4b71_0_62:notes"/>
          <p:cNvSpPr txBox="1"/>
          <p:nvPr>
            <p:ph idx="1" type="body"/>
          </p:nvPr>
        </p:nvSpPr>
        <p:spPr>
          <a:xfrm>
            <a:off x="710248" y="4459526"/>
            <a:ext cx="5682000" cy="4224900"/>
          </a:xfrm>
          <a:prstGeom prst="rect">
            <a:avLst/>
          </a:prstGeom>
          <a:noFill/>
          <a:ln>
            <a:noFill/>
          </a:ln>
        </p:spPr>
        <p:txBody>
          <a:bodyPr anchorCtr="0" anchor="t" bIns="47100" lIns="94225" spcFirstLastPara="1" rIns="94225" wrap="square" tIns="47100">
            <a:noAutofit/>
          </a:bodyPr>
          <a:lstStyle/>
          <a:p>
            <a:pPr indent="0" lvl="0" marL="0" rtl="0" algn="l">
              <a:spcBef>
                <a:spcPts val="0"/>
              </a:spcBef>
              <a:spcAft>
                <a:spcPts val="0"/>
              </a:spcAft>
              <a:buClr>
                <a:schemeClr val="dk1"/>
              </a:buClr>
              <a:buSzPts val="1200"/>
              <a:buFont typeface="Calibri"/>
              <a:buNone/>
            </a:pPr>
            <a:r>
              <a:rPr lang="en"/>
              <a:t>Updated 7/27/21 w/ 2020/2021 salary schedules</a:t>
            </a:r>
            <a:endParaRPr/>
          </a:p>
          <a:p>
            <a:pPr indent="0" lvl="0" marL="0" rtl="0" algn="l">
              <a:spcBef>
                <a:spcPts val="0"/>
              </a:spcBef>
              <a:spcAft>
                <a:spcPts val="0"/>
              </a:spcAft>
              <a:buClr>
                <a:schemeClr val="dk1"/>
              </a:buClr>
              <a:buSzPts val="1200"/>
              <a:buFont typeface="Calibri"/>
              <a:buNone/>
            </a:pPr>
            <a:r>
              <a:t/>
            </a:r>
            <a:endParaRPr/>
          </a:p>
          <a:p>
            <a:pPr indent="0" lvl="0" marL="0" rtl="0" algn="l">
              <a:spcBef>
                <a:spcPts val="0"/>
              </a:spcBef>
              <a:spcAft>
                <a:spcPts val="0"/>
              </a:spcAft>
              <a:buClr>
                <a:schemeClr val="dk1"/>
              </a:buClr>
              <a:buSzPts val="1200"/>
              <a:buFont typeface="Calibri"/>
              <a:buNone/>
            </a:pPr>
            <a:r>
              <a:rPr b="1" lang="en"/>
              <a:t>Main Point:</a:t>
            </a:r>
            <a:endParaRPr b="1"/>
          </a:p>
          <a:p>
            <a:pPr indent="0" lvl="0" marL="0" rtl="0" algn="l">
              <a:spcBef>
                <a:spcPts val="0"/>
              </a:spcBef>
              <a:spcAft>
                <a:spcPts val="0"/>
              </a:spcAft>
              <a:buClr>
                <a:schemeClr val="dk1"/>
              </a:buClr>
              <a:buSzPts val="1200"/>
              <a:buFont typeface="Calibri"/>
              <a:buNone/>
            </a:pPr>
            <a:r>
              <a:rPr lang="en"/>
              <a:t>Mid-career (yr 15) salaries are typically higher than the median annual income in each local area.  And, these are only the base salary.</a:t>
            </a:r>
            <a:endParaRPr/>
          </a:p>
          <a:p>
            <a:pPr indent="0" lvl="0" marL="0" rtl="0" algn="l">
              <a:spcBef>
                <a:spcPts val="0"/>
              </a:spcBef>
              <a:spcAft>
                <a:spcPts val="0"/>
              </a:spcAft>
              <a:buClr>
                <a:schemeClr val="dk1"/>
              </a:buClr>
              <a:buSzPts val="1200"/>
              <a:buFont typeface="Calibri"/>
              <a:buNone/>
            </a:pPr>
            <a:r>
              <a:t/>
            </a:r>
            <a:endParaRPr/>
          </a:p>
          <a:p>
            <a:pPr indent="0" lvl="0" marL="0" marR="0" rtl="0" algn="l">
              <a:lnSpc>
                <a:spcPct val="100000"/>
              </a:lnSpc>
              <a:spcBef>
                <a:spcPts val="0"/>
              </a:spcBef>
              <a:spcAft>
                <a:spcPts val="0"/>
              </a:spcAft>
              <a:buClr>
                <a:schemeClr val="dk1"/>
              </a:buClr>
              <a:buSzPts val="1200"/>
              <a:buFont typeface="Calibri"/>
              <a:buNone/>
            </a:pPr>
            <a:r>
              <a:rPr lang="en"/>
              <a:t>Suggested modifications: Update to match data from your local region. You can find it with an internet search for “teacher salary schedule” and the names of local districts where the students from your program are likely to teach.</a:t>
            </a:r>
            <a:endParaRPr/>
          </a:p>
          <a:p>
            <a:pPr indent="0" lvl="0" marL="0" rtl="0" algn="l">
              <a:spcBef>
                <a:spcPts val="0"/>
              </a:spcBef>
              <a:spcAft>
                <a:spcPts val="0"/>
              </a:spcAft>
              <a:buClr>
                <a:schemeClr val="dk1"/>
              </a:buClr>
              <a:buSzPts val="1200"/>
              <a:buFont typeface="Calibri"/>
              <a:buNone/>
            </a:pPr>
            <a:r>
              <a:t/>
            </a:r>
            <a:endParaRPr/>
          </a:p>
        </p:txBody>
      </p:sp>
      <p:sp>
        <p:nvSpPr>
          <p:cNvPr id="65" name="Google Shape;65;ge66aeb4b71_0_62:notes"/>
          <p:cNvSpPr txBox="1"/>
          <p:nvPr>
            <p:ph idx="12" type="sldNum"/>
          </p:nvPr>
        </p:nvSpPr>
        <p:spPr>
          <a:xfrm>
            <a:off x="4023093" y="8917422"/>
            <a:ext cx="3077700" cy="469500"/>
          </a:xfrm>
          <a:prstGeom prst="rect">
            <a:avLst/>
          </a:prstGeom>
          <a:noFill/>
          <a:ln>
            <a:noFill/>
          </a:ln>
        </p:spPr>
        <p:txBody>
          <a:bodyPr anchorCtr="0" anchor="b" bIns="47100" lIns="94225" spcFirstLastPara="1" rIns="94225" wrap="square" tIns="471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200"/>
          </a:xfrm>
          <a:prstGeom prst="rect">
            <a:avLst/>
          </a:prstGeom>
          <a:noFill/>
          <a:ln>
            <a:noFill/>
          </a:ln>
        </p:spPr>
        <p:txBody>
          <a:bodyPr anchorCtr="0" anchor="ctr" bIns="45700" lIns="91425" spcFirstLastPara="1" rIns="91425" wrap="square" tIns="45700">
            <a:normAutofit/>
          </a:bodyPr>
          <a:lstStyle>
            <a:lvl1pPr lvl="0" rtl="0" algn="l">
              <a:lnSpc>
                <a:spcPct val="90000"/>
              </a:lnSpc>
              <a:spcBef>
                <a:spcPts val="0"/>
              </a:spcBef>
              <a:spcAft>
                <a:spcPts val="0"/>
              </a:spcAft>
              <a:buClr>
                <a:schemeClr val="dk1"/>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2" name="Google Shape;52;p13"/>
          <p:cNvSpPr txBox="1"/>
          <p:nvPr>
            <p:ph idx="1" type="body"/>
          </p:nvPr>
        </p:nvSpPr>
        <p:spPr>
          <a:xfrm>
            <a:off x="628650" y="1369219"/>
            <a:ext cx="7886700" cy="32634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dk1"/>
              </a:buClr>
              <a:buSzPts val="1800"/>
              <a:buChar char="•"/>
              <a:defRPr/>
            </a:lvl1pPr>
            <a:lvl2pPr indent="-342900" lvl="1" marL="914400" rtl="0" algn="l">
              <a:lnSpc>
                <a:spcPct val="90000"/>
              </a:lnSpc>
              <a:spcBef>
                <a:spcPts val="500"/>
              </a:spcBef>
              <a:spcAft>
                <a:spcPts val="0"/>
              </a:spcAft>
              <a:buClr>
                <a:schemeClr val="dk1"/>
              </a:buClr>
              <a:buSzPts val="1800"/>
              <a:buChar char="•"/>
              <a:defRPr/>
            </a:lvl2pPr>
            <a:lvl3pPr indent="-342900" lvl="2" marL="1371600" rtl="0" algn="l">
              <a:lnSpc>
                <a:spcPct val="90000"/>
              </a:lnSpc>
              <a:spcBef>
                <a:spcPts val="500"/>
              </a:spcBef>
              <a:spcAft>
                <a:spcPts val="0"/>
              </a:spcAft>
              <a:buClr>
                <a:schemeClr val="dk1"/>
              </a:buClr>
              <a:buSzPts val="1800"/>
              <a:buChar char="•"/>
              <a:defRPr/>
            </a:lvl3pPr>
            <a:lvl4pPr indent="-342900" lvl="3" marL="1828800" rtl="0" algn="l">
              <a:lnSpc>
                <a:spcPct val="90000"/>
              </a:lnSpc>
              <a:spcBef>
                <a:spcPts val="500"/>
              </a:spcBef>
              <a:spcAft>
                <a:spcPts val="0"/>
              </a:spcAft>
              <a:buClr>
                <a:schemeClr val="dk1"/>
              </a:buClr>
              <a:buSzPts val="1800"/>
              <a:buChar char="•"/>
              <a:defRPr/>
            </a:lvl4pPr>
            <a:lvl5pPr indent="-342900" lvl="4" marL="2286000" rtl="0" algn="l">
              <a:lnSpc>
                <a:spcPct val="90000"/>
              </a:lnSpc>
              <a:spcBef>
                <a:spcPts val="500"/>
              </a:spcBef>
              <a:spcAft>
                <a:spcPts val="0"/>
              </a:spcAft>
              <a:buClr>
                <a:schemeClr val="dk1"/>
              </a:buClr>
              <a:buSzPts val="1800"/>
              <a:buChar char="•"/>
              <a:defRPr/>
            </a:lvl5pPr>
            <a:lvl6pPr indent="-342900" lvl="5" marL="2743200" rtl="0" algn="l">
              <a:lnSpc>
                <a:spcPct val="90000"/>
              </a:lnSpc>
              <a:spcBef>
                <a:spcPts val="500"/>
              </a:spcBef>
              <a:spcAft>
                <a:spcPts val="0"/>
              </a:spcAft>
              <a:buClr>
                <a:schemeClr val="dk1"/>
              </a:buClr>
              <a:buSzPts val="1800"/>
              <a:buChar char="•"/>
              <a:defRPr/>
            </a:lvl6pPr>
            <a:lvl7pPr indent="-342900" lvl="6" marL="3200400" rtl="0" algn="l">
              <a:lnSpc>
                <a:spcPct val="90000"/>
              </a:lnSpc>
              <a:spcBef>
                <a:spcPts val="500"/>
              </a:spcBef>
              <a:spcAft>
                <a:spcPts val="0"/>
              </a:spcAft>
              <a:buClr>
                <a:schemeClr val="dk1"/>
              </a:buClr>
              <a:buSzPts val="1800"/>
              <a:buChar char="•"/>
              <a:defRPr/>
            </a:lvl7pPr>
            <a:lvl8pPr indent="-342900" lvl="7" marL="3657600" rtl="0" algn="l">
              <a:lnSpc>
                <a:spcPct val="90000"/>
              </a:lnSpc>
              <a:spcBef>
                <a:spcPts val="500"/>
              </a:spcBef>
              <a:spcAft>
                <a:spcPts val="0"/>
              </a:spcAft>
              <a:buClr>
                <a:schemeClr val="dk1"/>
              </a:buClr>
              <a:buSzPts val="1800"/>
              <a:buChar char="•"/>
              <a:defRPr/>
            </a:lvl8pPr>
            <a:lvl9pPr indent="-342900" lvl="8" marL="4114800" rtl="0" algn="l">
              <a:lnSpc>
                <a:spcPct val="90000"/>
              </a:lnSpc>
              <a:spcBef>
                <a:spcPts val="500"/>
              </a:spcBef>
              <a:spcAft>
                <a:spcPts val="0"/>
              </a:spcAft>
              <a:buClr>
                <a:schemeClr val="dk1"/>
              </a:buClr>
              <a:buSzPts val="1800"/>
              <a:buChar char="•"/>
              <a:defRPr/>
            </a:lvl9pPr>
          </a:lstStyle>
          <a:p/>
        </p:txBody>
      </p:sp>
      <p:sp>
        <p:nvSpPr>
          <p:cNvPr id="53" name="Google Shape;53;p13"/>
          <p:cNvSpPr txBox="1"/>
          <p:nvPr>
            <p:ph idx="10" type="dt"/>
          </p:nvPr>
        </p:nvSpPr>
        <p:spPr>
          <a:xfrm>
            <a:off x="628650" y="4767263"/>
            <a:ext cx="2057400" cy="273900"/>
          </a:xfrm>
          <a:prstGeom prst="rect">
            <a:avLst/>
          </a:prstGeom>
          <a:noFill/>
          <a:ln>
            <a:noFill/>
          </a:ln>
        </p:spPr>
        <p:txBody>
          <a:bodyPr anchorCtr="0" anchor="ctr" bIns="45700" lIns="91425" spcFirstLastPara="1" rIns="91425" wrap="square" tIns="45700">
            <a:noAutofit/>
          </a:bodyPr>
          <a:lstStyle>
            <a:lvl1pPr lvl="0" rtl="0" algn="l">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4" name="Google Shape;54;p13"/>
          <p:cNvSpPr txBox="1"/>
          <p:nvPr>
            <p:ph idx="11" type="ftr"/>
          </p:nvPr>
        </p:nvSpPr>
        <p:spPr>
          <a:xfrm>
            <a:off x="3028950" y="4767263"/>
            <a:ext cx="3086100" cy="2739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14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5" name="Google Shape;55;p13"/>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https://getthefactsout.org/presentation-students" TargetMode="External"/><Relationship Id="rId4" Type="http://schemas.openxmlformats.org/officeDocument/2006/relationships/hyperlink" Target="https://getthefactsout.org/presentation-faculty"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679275" y="259369"/>
            <a:ext cx="7886700" cy="994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Tahoma"/>
              <a:buNone/>
            </a:pPr>
            <a:r>
              <a:rPr b="1" lang="en">
                <a:latin typeface="Tahoma"/>
                <a:ea typeface="Tahoma"/>
                <a:cs typeface="Tahoma"/>
                <a:sym typeface="Tahoma"/>
              </a:rPr>
              <a:t>Instructions</a:t>
            </a:r>
            <a:endParaRPr/>
          </a:p>
        </p:txBody>
      </p:sp>
      <p:sp>
        <p:nvSpPr>
          <p:cNvPr id="61" name="Google Shape;61;p14"/>
          <p:cNvSpPr txBox="1"/>
          <p:nvPr>
            <p:ph idx="1" type="body"/>
          </p:nvPr>
        </p:nvSpPr>
        <p:spPr>
          <a:xfrm>
            <a:off x="628650" y="1369219"/>
            <a:ext cx="7886700" cy="3263400"/>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
              <a:t>The next slide is designed to fit into either a </a:t>
            </a:r>
            <a:r>
              <a:rPr lang="en" u="sng">
                <a:solidFill>
                  <a:schemeClr val="hlink"/>
                </a:solidFill>
                <a:hlinkClick r:id="rId3"/>
              </a:rPr>
              <a:t>GFO student</a:t>
            </a:r>
            <a:r>
              <a:rPr lang="en"/>
              <a:t> or a </a:t>
            </a:r>
            <a:r>
              <a:rPr lang="en" u="sng">
                <a:solidFill>
                  <a:schemeClr val="hlink"/>
                </a:solidFill>
                <a:hlinkClick r:id="rId4"/>
              </a:rPr>
              <a:t>GFO faculty/staff </a:t>
            </a:r>
            <a:r>
              <a:rPr lang="en"/>
              <a:t>presentation.  It matches the teacher salary slide in the presentation slide decks. You can simply copy and paste this into the slide deck and be ready to present!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pic>
        <p:nvPicPr>
          <p:cNvPr descr="https://encrypted-tbn0.gstatic.com/images?q=tbn:ANd9GcRJLlqixcXpjFYO3TX2upkutqhN_12AsD7HJPkMDmbDqdlBeUjGmw" id="67" name="Google Shape;67;p15"/>
          <p:cNvPicPr preferRelativeResize="0"/>
          <p:nvPr/>
        </p:nvPicPr>
        <p:blipFill rotWithShape="1">
          <a:blip r:embed="rId3">
            <a:alphaModFix/>
          </a:blip>
          <a:srcRect b="0" l="0" r="0" t="0"/>
          <a:stretch/>
        </p:blipFill>
        <p:spPr>
          <a:xfrm>
            <a:off x="145925" y="4115375"/>
            <a:ext cx="1795632" cy="1028125"/>
          </a:xfrm>
          <a:prstGeom prst="rect">
            <a:avLst/>
          </a:prstGeom>
          <a:noFill/>
          <a:ln>
            <a:noFill/>
          </a:ln>
        </p:spPr>
      </p:pic>
      <p:sp>
        <p:nvSpPr>
          <p:cNvPr id="68" name="Google Shape;68;p15"/>
          <p:cNvSpPr txBox="1"/>
          <p:nvPr>
            <p:ph type="title"/>
          </p:nvPr>
        </p:nvSpPr>
        <p:spPr>
          <a:xfrm>
            <a:off x="-6429" y="114300"/>
            <a:ext cx="9150300" cy="114300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rgbClr val="002060"/>
              </a:buClr>
              <a:buSzPct val="111111"/>
              <a:buFont typeface="Calibri"/>
              <a:buNone/>
            </a:pPr>
            <a:r>
              <a:rPr b="1" lang="en" sz="4770"/>
              <a:t>Teacher Salaries</a:t>
            </a:r>
            <a:br>
              <a:rPr b="1" lang="en" sz="3959">
                <a:latin typeface="Calibri"/>
                <a:ea typeface="Calibri"/>
                <a:cs typeface="Calibri"/>
                <a:sym typeface="Calibri"/>
              </a:rPr>
            </a:br>
            <a:r>
              <a:rPr b="1" lang="en" sz="3240">
                <a:solidFill>
                  <a:srgbClr val="272D41"/>
                </a:solidFill>
                <a:latin typeface="Calibri"/>
                <a:ea typeface="Calibri"/>
                <a:cs typeface="Calibri"/>
                <a:sym typeface="Calibri"/>
              </a:rPr>
              <a:t>9-month contracts</a:t>
            </a:r>
            <a:br>
              <a:rPr b="1" lang="en" sz="3240">
                <a:solidFill>
                  <a:srgbClr val="272D41"/>
                </a:solidFill>
                <a:latin typeface="Calibri"/>
                <a:ea typeface="Calibri"/>
                <a:cs typeface="Calibri"/>
                <a:sym typeface="Calibri"/>
              </a:rPr>
            </a:br>
            <a:r>
              <a:rPr lang="en" sz="2790">
                <a:solidFill>
                  <a:srgbClr val="272D41"/>
                </a:solidFill>
                <a:latin typeface="Calibri"/>
                <a:ea typeface="Calibri"/>
                <a:cs typeface="Calibri"/>
                <a:sym typeface="Calibri"/>
              </a:rPr>
              <a:t>($40k annualized → $53k,	$56k annualized → $75k)</a:t>
            </a:r>
            <a:endParaRPr/>
          </a:p>
        </p:txBody>
      </p:sp>
      <p:graphicFrame>
        <p:nvGraphicFramePr>
          <p:cNvPr id="69" name="Google Shape;69;p15"/>
          <p:cNvGraphicFramePr/>
          <p:nvPr/>
        </p:nvGraphicFramePr>
        <p:xfrm>
          <a:off x="146304" y="1382748"/>
          <a:ext cx="3000000" cy="3000000"/>
        </p:xfrm>
        <a:graphic>
          <a:graphicData uri="http://schemas.openxmlformats.org/drawingml/2006/table">
            <a:tbl>
              <a:tblPr>
                <a:noFill/>
                <a:tableStyleId>{C6E0F856-680D-4A45-821E-B30C2B5226EA}</a:tableStyleId>
              </a:tblPr>
              <a:tblGrid>
                <a:gridCol w="3258100"/>
                <a:gridCol w="1336425"/>
                <a:gridCol w="1385000"/>
                <a:gridCol w="1435900"/>
                <a:gridCol w="1485350"/>
              </a:tblGrid>
              <a:tr h="631900">
                <a:tc>
                  <a:txBody>
                    <a:bodyPr/>
                    <a:lstStyle/>
                    <a:p>
                      <a:pPr indent="0" lvl="0" marL="0" marR="0" rtl="0" algn="l">
                        <a:lnSpc>
                          <a:spcPct val="115000"/>
                        </a:lnSpc>
                        <a:spcBef>
                          <a:spcPts val="0"/>
                        </a:spcBef>
                        <a:spcAft>
                          <a:spcPts val="0"/>
                        </a:spcAft>
                        <a:buClr>
                          <a:schemeClr val="dk1"/>
                        </a:buClr>
                        <a:buSzPts val="1800"/>
                        <a:buFont typeface="Calibri"/>
                        <a:buNone/>
                      </a:pPr>
                      <a:r>
                        <a:t/>
                      </a:r>
                      <a:endParaRPr sz="1800" u="none" cap="none" strike="noStrike">
                        <a:solidFill>
                          <a:srgbClr val="31304D"/>
                        </a:solidFill>
                        <a:latin typeface="Calibri"/>
                        <a:ea typeface="Calibri"/>
                        <a:cs typeface="Calibri"/>
                        <a:sym typeface="Calibri"/>
                      </a:endParaRPr>
                    </a:p>
                  </a:txBody>
                  <a:tcPr marT="0" marB="0" marR="50000" marL="500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2060"/>
                        </a:buClr>
                        <a:buSzPts val="1800"/>
                        <a:buFont typeface="Calibri"/>
                        <a:buNone/>
                      </a:pPr>
                      <a:r>
                        <a:rPr b="1" lang="en" sz="1800" u="none" cap="none" strike="noStrike">
                          <a:solidFill>
                            <a:srgbClr val="002060"/>
                          </a:solidFill>
                          <a:latin typeface="Calibri"/>
                          <a:ea typeface="Calibri"/>
                          <a:cs typeface="Calibri"/>
                          <a:sym typeface="Calibri"/>
                        </a:rPr>
                        <a:t>BA yr 1</a:t>
                      </a:r>
                      <a:endParaRPr sz="1800" u="none" cap="none" strike="noStrike">
                        <a:solidFill>
                          <a:srgbClr val="002060"/>
                        </a:solidFill>
                        <a:latin typeface="Calibri"/>
                        <a:ea typeface="Calibri"/>
                        <a:cs typeface="Calibri"/>
                        <a:sym typeface="Calibri"/>
                      </a:endParaRPr>
                    </a:p>
                  </a:txBody>
                  <a:tcPr marT="0" marB="0" marR="50000" marL="500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2060"/>
                        </a:buClr>
                        <a:buSzPts val="1800"/>
                        <a:buFont typeface="Calibri"/>
                        <a:buNone/>
                      </a:pPr>
                      <a:r>
                        <a:rPr b="1" lang="en" sz="1800" u="none" cap="none" strike="noStrike">
                          <a:solidFill>
                            <a:srgbClr val="002060"/>
                          </a:solidFill>
                          <a:latin typeface="Calibri"/>
                          <a:ea typeface="Calibri"/>
                          <a:cs typeface="Calibri"/>
                          <a:sym typeface="Calibri"/>
                        </a:rPr>
                        <a:t>BA yr 5</a:t>
                      </a:r>
                      <a:endParaRPr sz="1800" u="none" cap="none" strike="noStrike">
                        <a:solidFill>
                          <a:srgbClr val="002060"/>
                        </a:solidFill>
                        <a:latin typeface="Calibri"/>
                        <a:ea typeface="Calibri"/>
                        <a:cs typeface="Calibri"/>
                        <a:sym typeface="Calibri"/>
                      </a:endParaRPr>
                    </a:p>
                  </a:txBody>
                  <a:tcPr marT="0" marB="0" marR="50000" marL="500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2060"/>
                        </a:buClr>
                        <a:buSzPts val="1800"/>
                        <a:buFont typeface="Calibri"/>
                        <a:buNone/>
                      </a:pPr>
                      <a:r>
                        <a:rPr b="1" lang="en" sz="1800" u="none" cap="none" strike="noStrike">
                          <a:solidFill>
                            <a:srgbClr val="002060"/>
                          </a:solidFill>
                          <a:latin typeface="Calibri"/>
                          <a:ea typeface="Calibri"/>
                          <a:cs typeface="Calibri"/>
                          <a:sym typeface="Calibri"/>
                        </a:rPr>
                        <a:t>MA yr 5</a:t>
                      </a:r>
                      <a:endParaRPr sz="1800" u="none" cap="none" strike="noStrike">
                        <a:solidFill>
                          <a:srgbClr val="002060"/>
                        </a:solidFill>
                        <a:latin typeface="Calibri"/>
                        <a:ea typeface="Calibri"/>
                        <a:cs typeface="Calibri"/>
                        <a:sym typeface="Calibri"/>
                      </a:endParaRPr>
                    </a:p>
                  </a:txBody>
                  <a:tcPr marT="0" marB="0" marR="50000" marL="500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2060"/>
                        </a:buClr>
                        <a:buSzPts val="1800"/>
                        <a:buFont typeface="Calibri"/>
                        <a:buNone/>
                      </a:pPr>
                      <a:r>
                        <a:rPr b="1" lang="en" sz="1800" u="none" cap="none" strike="noStrike">
                          <a:solidFill>
                            <a:srgbClr val="002060"/>
                          </a:solidFill>
                          <a:latin typeface="Calibri"/>
                          <a:ea typeface="Calibri"/>
                          <a:cs typeface="Calibri"/>
                          <a:sym typeface="Calibri"/>
                        </a:rPr>
                        <a:t>MA yr 15</a:t>
                      </a:r>
                      <a:endParaRPr sz="1800" u="none" cap="none" strike="noStrike">
                        <a:solidFill>
                          <a:srgbClr val="002060"/>
                        </a:solidFill>
                        <a:latin typeface="Calibri"/>
                        <a:ea typeface="Calibri"/>
                        <a:cs typeface="Calibri"/>
                        <a:sym typeface="Calibri"/>
                      </a:endParaRPr>
                    </a:p>
                  </a:txBody>
                  <a:tcPr marT="0" marB="0" marR="50000" marL="500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06600">
                <a:tc>
                  <a:txBody>
                    <a:bodyPr/>
                    <a:lstStyle/>
                    <a:p>
                      <a:pPr indent="0" lvl="0" marL="0" marR="91440" rtl="0" algn="l">
                        <a:spcBef>
                          <a:spcPts val="0"/>
                        </a:spcBef>
                        <a:spcAft>
                          <a:spcPts val="0"/>
                        </a:spcAft>
                        <a:buNone/>
                      </a:pPr>
                      <a:r>
                        <a:rPr b="1" lang="en" sz="1800">
                          <a:solidFill>
                            <a:srgbClr val="002060"/>
                          </a:solidFill>
                        </a:rPr>
                        <a:t>Charlottesville City Public Schools</a:t>
                      </a:r>
                      <a:endParaRPr b="1" sz="1500"/>
                    </a:p>
                  </a:txBody>
                  <a:tcPr marT="14300" marB="14300" marR="28575" marL="28575" anchor="b">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 sz="1800" u="none" cap="none" strike="noStrike">
                          <a:solidFill>
                            <a:schemeClr val="dk1"/>
                          </a:solidFill>
                          <a:latin typeface="Calibri"/>
                          <a:ea typeface="Calibri"/>
                          <a:cs typeface="Calibri"/>
                          <a:sym typeface="Calibri"/>
                        </a:rPr>
                        <a:t>$</a:t>
                      </a:r>
                      <a:r>
                        <a:rPr lang="en" sz="1800">
                          <a:solidFill>
                            <a:schemeClr val="dk1"/>
                          </a:solidFill>
                          <a:latin typeface="Calibri"/>
                          <a:ea typeface="Calibri"/>
                          <a:cs typeface="Calibri"/>
                          <a:sym typeface="Calibri"/>
                        </a:rPr>
                        <a:t>48,143</a:t>
                      </a:r>
                      <a:endParaRPr sz="1100"/>
                    </a:p>
                  </a:txBody>
                  <a:tcPr marT="0" marB="0" marR="50000" marL="500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chemeClr val="dk1"/>
                        </a:buClr>
                        <a:buSzPts val="1800"/>
                        <a:buFont typeface="Calibri"/>
                        <a:buNone/>
                      </a:pPr>
                      <a:r>
                        <a:rPr lang="en" sz="1800" u="none" cap="none" strike="noStrike">
                          <a:latin typeface="Calibri"/>
                          <a:ea typeface="Calibri"/>
                          <a:cs typeface="Calibri"/>
                          <a:sym typeface="Calibri"/>
                        </a:rPr>
                        <a:t>$</a:t>
                      </a:r>
                      <a:r>
                        <a:rPr lang="en" sz="1800">
                          <a:latin typeface="Calibri"/>
                          <a:ea typeface="Calibri"/>
                          <a:cs typeface="Calibri"/>
                          <a:sym typeface="Calibri"/>
                        </a:rPr>
                        <a:t>50,958</a:t>
                      </a:r>
                      <a:endParaRPr sz="1100"/>
                    </a:p>
                  </a:txBody>
                  <a:tcPr marT="0" marB="0" marR="50000" marL="500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chemeClr val="dk1"/>
                        </a:buClr>
                        <a:buSzPts val="1800"/>
                        <a:buFont typeface="Calibri"/>
                        <a:buNone/>
                      </a:pPr>
                      <a:r>
                        <a:rPr lang="en" sz="1800" u="none" cap="none" strike="noStrike">
                          <a:latin typeface="Calibri"/>
                          <a:ea typeface="Calibri"/>
                          <a:cs typeface="Calibri"/>
                          <a:sym typeface="Calibri"/>
                        </a:rPr>
                        <a:t>$</a:t>
                      </a:r>
                      <a:r>
                        <a:rPr lang="en" sz="1800">
                          <a:latin typeface="Calibri"/>
                          <a:ea typeface="Calibri"/>
                          <a:cs typeface="Calibri"/>
                          <a:sym typeface="Calibri"/>
                        </a:rPr>
                        <a:t>53,274</a:t>
                      </a:r>
                      <a:endParaRPr sz="1100"/>
                    </a:p>
                  </a:txBody>
                  <a:tcPr marT="0" marB="0" marR="50000" marL="500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chemeClr val="dk1"/>
                        </a:buClr>
                        <a:buSzPts val="1800"/>
                        <a:buFont typeface="Calibri"/>
                        <a:buNone/>
                      </a:pPr>
                      <a:r>
                        <a:rPr lang="en" sz="1800" u="none" cap="none" strike="noStrike">
                          <a:latin typeface="Calibri"/>
                          <a:ea typeface="Calibri"/>
                          <a:cs typeface="Calibri"/>
                          <a:sym typeface="Calibri"/>
                        </a:rPr>
                        <a:t>$</a:t>
                      </a:r>
                      <a:r>
                        <a:rPr lang="en" sz="1800">
                          <a:latin typeface="Calibri"/>
                          <a:ea typeface="Calibri"/>
                          <a:cs typeface="Calibri"/>
                          <a:sym typeface="Calibri"/>
                        </a:rPr>
                        <a:t>62,922</a:t>
                      </a:r>
                      <a:endParaRPr sz="1100"/>
                    </a:p>
                  </a:txBody>
                  <a:tcPr marT="0" marB="0" marR="50000" marL="500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06600">
                <a:tc>
                  <a:txBody>
                    <a:bodyPr/>
                    <a:lstStyle/>
                    <a:p>
                      <a:pPr indent="0" lvl="0" marL="0" marR="91440" rtl="0" algn="l">
                        <a:spcBef>
                          <a:spcPts val="0"/>
                        </a:spcBef>
                        <a:spcAft>
                          <a:spcPts val="0"/>
                        </a:spcAft>
                        <a:buNone/>
                      </a:pPr>
                      <a:r>
                        <a:rPr b="1" lang="en" sz="1800">
                          <a:solidFill>
                            <a:srgbClr val="002060"/>
                          </a:solidFill>
                        </a:rPr>
                        <a:t>Rockingham County Public Schools</a:t>
                      </a:r>
                      <a:endParaRPr b="1" sz="1500"/>
                    </a:p>
                  </a:txBody>
                  <a:tcPr marT="14300" marB="14300" marR="28575" marL="28575" anchor="b">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 sz="1800" u="none" cap="none" strike="noStrike">
                          <a:solidFill>
                            <a:schemeClr val="dk1"/>
                          </a:solidFill>
                          <a:latin typeface="Calibri"/>
                          <a:ea typeface="Calibri"/>
                          <a:cs typeface="Calibri"/>
                          <a:sym typeface="Calibri"/>
                        </a:rPr>
                        <a:t>$</a:t>
                      </a:r>
                      <a:r>
                        <a:rPr lang="en" sz="1800">
                          <a:solidFill>
                            <a:schemeClr val="dk1"/>
                          </a:solidFill>
                          <a:latin typeface="Calibri"/>
                          <a:ea typeface="Calibri"/>
                          <a:cs typeface="Calibri"/>
                          <a:sym typeface="Calibri"/>
                        </a:rPr>
                        <a:t>44,000</a:t>
                      </a:r>
                      <a:endParaRPr sz="1100"/>
                    </a:p>
                  </a:txBody>
                  <a:tcPr marT="0" marB="0" marR="50000" marL="500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chemeClr val="dk1"/>
                        </a:buClr>
                        <a:buSzPts val="1800"/>
                        <a:buFont typeface="Calibri"/>
                        <a:buNone/>
                      </a:pPr>
                      <a:r>
                        <a:rPr lang="en" sz="1800" u="none" cap="none" strike="noStrike">
                          <a:latin typeface="Calibri"/>
                          <a:ea typeface="Calibri"/>
                          <a:cs typeface="Calibri"/>
                          <a:sym typeface="Calibri"/>
                        </a:rPr>
                        <a:t>$</a:t>
                      </a:r>
                      <a:r>
                        <a:rPr lang="en" sz="1800">
                          <a:latin typeface="Calibri"/>
                          <a:ea typeface="Calibri"/>
                          <a:cs typeface="Calibri"/>
                          <a:sym typeface="Calibri"/>
                        </a:rPr>
                        <a:t>45,281</a:t>
                      </a:r>
                      <a:endParaRPr sz="1100"/>
                    </a:p>
                  </a:txBody>
                  <a:tcPr marT="0" marB="0" marR="50000" marL="500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chemeClr val="dk1"/>
                        </a:buClr>
                        <a:buSzPts val="1800"/>
                        <a:buFont typeface="Calibri"/>
                        <a:buNone/>
                      </a:pPr>
                      <a:r>
                        <a:rPr lang="en" sz="1800" u="none" cap="none" strike="noStrike">
                          <a:latin typeface="Calibri"/>
                          <a:ea typeface="Calibri"/>
                          <a:cs typeface="Calibri"/>
                          <a:sym typeface="Calibri"/>
                        </a:rPr>
                        <a:t>$</a:t>
                      </a:r>
                      <a:r>
                        <a:rPr lang="en" sz="1800">
                          <a:latin typeface="Calibri"/>
                          <a:ea typeface="Calibri"/>
                          <a:cs typeface="Calibri"/>
                          <a:sym typeface="Calibri"/>
                        </a:rPr>
                        <a:t>47,766</a:t>
                      </a:r>
                      <a:endParaRPr sz="1100"/>
                    </a:p>
                  </a:txBody>
                  <a:tcPr marT="0" marB="0" marR="50000" marL="500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chemeClr val="dk1"/>
                        </a:buClr>
                        <a:buSzPts val="1800"/>
                        <a:buFont typeface="Calibri"/>
                        <a:buNone/>
                      </a:pPr>
                      <a:r>
                        <a:rPr lang="en" sz="1800" u="none" cap="none" strike="noStrike">
                          <a:latin typeface="Calibri"/>
                          <a:ea typeface="Calibri"/>
                          <a:cs typeface="Calibri"/>
                          <a:sym typeface="Calibri"/>
                        </a:rPr>
                        <a:t>$</a:t>
                      </a:r>
                      <a:r>
                        <a:rPr lang="en" sz="1800">
                          <a:latin typeface="Calibri"/>
                          <a:ea typeface="Calibri"/>
                          <a:cs typeface="Calibri"/>
                          <a:sym typeface="Calibri"/>
                        </a:rPr>
                        <a:t>51,338 - $67,700</a:t>
                      </a:r>
                      <a:endParaRPr sz="1100"/>
                    </a:p>
                  </a:txBody>
                  <a:tcPr marT="0" marB="0" marR="50000" marL="500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70" name="Google Shape;70;p15"/>
          <p:cNvSpPr txBox="1"/>
          <p:nvPr/>
        </p:nvSpPr>
        <p:spPr>
          <a:xfrm>
            <a:off x="4409153" y="4586972"/>
            <a:ext cx="3184200" cy="461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 sz="2400" u="none" cap="none" strike="noStrike">
                <a:solidFill>
                  <a:srgbClr val="7030A0"/>
                </a:solidFill>
                <a:latin typeface="Calibri"/>
                <a:ea typeface="Calibri"/>
                <a:cs typeface="Calibri"/>
                <a:sym typeface="Calibri"/>
              </a:rPr>
              <a:t>+ Extra Duty Pay</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