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5"/>
  </p:notesMasterIdLst>
  <p:sldIdLst>
    <p:sldId id="256" r:id="rId3"/>
    <p:sldId id="540"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2704" autoAdjust="0"/>
  </p:normalViewPr>
  <p:slideViewPr>
    <p:cSldViewPr snapToGrid="0">
      <p:cViewPr varScale="1">
        <p:scale>
          <a:sx n="78" d="100"/>
          <a:sy n="78" d="100"/>
        </p:scale>
        <p:origin x="176" y="3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7/26/21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10/1/20 w/ 2020/2021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endParaRPr b="1" dirty="0"/>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And, these are only the base </a:t>
            </a:r>
            <a:r>
              <a:rPr lang="en-US" dirty="0" err="1"/>
              <a:t>salalry</a:t>
            </a:r>
            <a:r>
              <a:rPr lang="en-US" dirty="0"/>
              <a:t>.</a:t>
            </a:r>
            <a:endParaRPr dirty="0"/>
          </a:p>
          <a:p>
            <a:pPr marL="0" lvl="0" indent="0" algn="l" rtl="0">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r>
              <a:rPr lang="en-US" dirty="0"/>
              <a:t>Suggested modifications: Update to match data from your local region. You can find it with an internet search for “teacher salary schedule” and the names of local districts where the students from your program are likely to teach.</a:t>
            </a:r>
            <a:endParaRPr dirty="0"/>
          </a:p>
          <a:p>
            <a:pPr marL="0" lvl="0" indent="0" algn="l" rtl="0">
              <a:spcBef>
                <a:spcPts val="0"/>
              </a:spcBef>
              <a:spcAft>
                <a:spcPts val="0"/>
              </a:spcAft>
              <a:buNone/>
            </a:pPr>
            <a:endParaRPr lang="en-US" dirty="0"/>
          </a:p>
          <a:p>
            <a:pPr marL="0" lvl="0" indent="0" algn="l" rtl="0">
              <a:spcBef>
                <a:spcPts val="0"/>
              </a:spcBef>
              <a:spcAft>
                <a:spcPts val="0"/>
              </a:spcAft>
              <a:buNone/>
            </a:pPr>
            <a:r>
              <a:rPr lang="en-US" dirty="0"/>
              <a:t>Denver notes: DPS includes BA 0 </a:t>
            </a:r>
            <a:r>
              <a:rPr lang="en-US" dirty="0" err="1"/>
              <a:t>cr</a:t>
            </a:r>
            <a:r>
              <a:rPr lang="en-US" dirty="0"/>
              <a:t> – BA+26 + $2K math + $2K Title I school.  I did not include it but there’s also $880 - $5500 for leadership role and $3K for high priority schools.</a:t>
            </a:r>
            <a:endParaRPr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069363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7/26/21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7/26/21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7/26/21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7/26/21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7/26/21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7/26/21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7/26/21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7/26/21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7/26/21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7/26/21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7/26/21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7/26/21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7/26/21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7/26/21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7/26/21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7/26/21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7/26/21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7/26/21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7/26/21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7/26/21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7/26/21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7/26/21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7/26/21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7/26/21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p:txBody>
          <a:bodyPr/>
          <a:lstStyle/>
          <a:p>
            <a:r>
              <a:rPr lang="en-US" dirty="0"/>
              <a:t>The next slide is designed to fit into either a </a:t>
            </a:r>
            <a:r>
              <a:rPr lang="en-US" dirty="0">
                <a:hlinkClick r:id="rId2"/>
              </a:rPr>
              <a:t>GFO student</a:t>
            </a:r>
            <a:r>
              <a:rPr lang="en-US" dirty="0"/>
              <a:t> or a </a:t>
            </a:r>
            <a:r>
              <a:rPr lang="en-US" dirty="0">
                <a:hlinkClick r:id="rId3"/>
              </a:rPr>
              <a:t>GFO faculty/staff </a:t>
            </a:r>
            <a:r>
              <a:rPr lang="en-US" dirty="0"/>
              <a:t>presentation.  It matches the teacher salary slide in the presentation slide decks. You can simply copy and paste this into the slide deck and be ready to present!</a:t>
            </a:r>
          </a:p>
        </p:txBody>
      </p:sp>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274711" cy="1447800"/>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($40k annualized → $53k,	$56k annualized → $75k)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499829563"/>
              </p:ext>
            </p:extLst>
          </p:nvPr>
        </p:nvGraphicFramePr>
        <p:xfrm>
          <a:off x="11289" y="2193563"/>
          <a:ext cx="9144000" cy="2607765"/>
        </p:xfrm>
        <a:graphic>
          <a:graphicData uri="http://schemas.openxmlformats.org/drawingml/2006/table">
            <a:tbl>
              <a:tblPr>
                <a:noFill/>
              </a:tblPr>
              <a:tblGrid>
                <a:gridCol w="33528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752600">
                  <a:extLst>
                    <a:ext uri="{9D8B030D-6E8A-4147-A177-3AD203B41FA5}">
                      <a16:colId xmlns:a16="http://schemas.microsoft.com/office/drawing/2014/main" val="20004"/>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yr5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15</a:t>
                      </a:r>
                      <a:endParaRPr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Henry County School System</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800" dirty="0">
                          <a:solidFill>
                            <a:schemeClr val="tx1"/>
                          </a:solidFill>
                          <a:latin typeface="Calibri" panose="020F0502020204030204" pitchFamily="34" charset="0"/>
                          <a:ea typeface="Calibri"/>
                          <a:cs typeface="Calibri" panose="020F0502020204030204" pitchFamily="34" charset="0"/>
                        </a:rPr>
                        <a:t>$40,604</a:t>
                      </a:r>
                    </a:p>
                  </a:txBody>
                  <a:tcPr marL="37493" marR="37493"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800" dirty="0">
                          <a:solidFill>
                            <a:schemeClr val="tx1"/>
                          </a:solidFill>
                          <a:latin typeface="Calibri" panose="020F0502020204030204" pitchFamily="34" charset="0"/>
                          <a:ea typeface="Calibri"/>
                          <a:cs typeface="Calibri" panose="020F0502020204030204" pitchFamily="34" charset="0"/>
                        </a:rPr>
                        <a:t>$43,420</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800" dirty="0">
                          <a:latin typeface="Calibri" panose="020F0502020204030204" pitchFamily="34" charset="0"/>
                          <a:cs typeface="Calibri" panose="020F0502020204030204" pitchFamily="34" charset="0"/>
                        </a:rPr>
                        <a:t>$47,269</a:t>
                      </a:r>
                    </a:p>
                  </a:txBody>
                  <a:tcPr marL="37500" marR="375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800" dirty="0">
                          <a:latin typeface="Calibri" panose="020F0502020204030204" pitchFamily="34" charset="0"/>
                          <a:cs typeface="Calibri" panose="020F0502020204030204" pitchFamily="34" charset="0"/>
                        </a:rPr>
                        <a:t>$54,053</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Obion County School District</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800" dirty="0">
                          <a:solidFill>
                            <a:schemeClr val="tx1"/>
                          </a:solidFill>
                          <a:latin typeface="Calibri" panose="020F0502020204030204" pitchFamily="34" charset="0"/>
                          <a:ea typeface="Calibri"/>
                          <a:cs typeface="Calibri" panose="020F0502020204030204" pitchFamily="34" charset="0"/>
                        </a:rPr>
                        <a:t>$37,100</a:t>
                      </a:r>
                    </a:p>
                  </a:txBody>
                  <a:tcPr marL="37493" marR="37493"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800" dirty="0">
                          <a:solidFill>
                            <a:schemeClr val="tx1"/>
                          </a:solidFill>
                          <a:latin typeface="Calibri" panose="020F0502020204030204" pitchFamily="34" charset="0"/>
                          <a:ea typeface="Calibri"/>
                          <a:cs typeface="Calibri" panose="020F0502020204030204" pitchFamily="34" charset="0"/>
                        </a:rPr>
                        <a:t>$39,994</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800" dirty="0">
                          <a:latin typeface="Calibri" panose="020F0502020204030204" pitchFamily="34" charset="0"/>
                          <a:cs typeface="Calibri" panose="020F0502020204030204" pitchFamily="34" charset="0"/>
                        </a:rPr>
                        <a:t>$43,995</a:t>
                      </a:r>
                    </a:p>
                  </a:txBody>
                  <a:tcPr marL="37500" marR="375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800" dirty="0">
                          <a:latin typeface="Calibri" panose="020F0502020204030204" pitchFamily="34" charset="0"/>
                          <a:cs typeface="Calibri" panose="020F0502020204030204" pitchFamily="34" charset="0"/>
                        </a:rPr>
                        <a:t>$51,543</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69165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Weakley County Schools</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800" dirty="0">
                          <a:solidFill>
                            <a:schemeClr val="tx1"/>
                          </a:solidFill>
                          <a:latin typeface="Calibri" panose="020F0502020204030204" pitchFamily="34" charset="0"/>
                          <a:ea typeface="Calibri"/>
                          <a:cs typeface="Calibri" panose="020F0502020204030204" pitchFamily="34" charset="0"/>
                        </a:rPr>
                        <a:t>$37,500</a:t>
                      </a:r>
                    </a:p>
                  </a:txBody>
                  <a:tcPr marL="37493" marR="37493"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800" dirty="0">
                          <a:solidFill>
                            <a:schemeClr val="tx1"/>
                          </a:solidFill>
                          <a:latin typeface="Calibri" panose="020F0502020204030204" pitchFamily="34" charset="0"/>
                          <a:ea typeface="Calibri"/>
                          <a:cs typeface="Calibri" panose="020F0502020204030204" pitchFamily="34" charset="0"/>
                        </a:rPr>
                        <a:t>$39,700</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800" dirty="0">
                          <a:latin typeface="Calibri" panose="020F0502020204030204" pitchFamily="34" charset="0"/>
                          <a:cs typeface="Calibri" panose="020F0502020204030204" pitchFamily="34" charset="0"/>
                        </a:rPr>
                        <a:t>$43,150</a:t>
                      </a:r>
                    </a:p>
                  </a:txBody>
                  <a:tcPr marL="37500" marR="375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800" dirty="0">
                          <a:latin typeface="Calibri" panose="020F0502020204030204" pitchFamily="34" charset="0"/>
                          <a:cs typeface="Calibri" panose="020F0502020204030204" pitchFamily="34" charset="0"/>
                        </a:rPr>
                        <a:t>$49,630</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6625275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TotalTime>
  <Words>249</Words>
  <Application>Microsoft Macintosh PowerPoint</Application>
  <PresentationFormat>On-screen Show (4:3)</PresentationFormat>
  <Paragraphs>32</Paragraphs>
  <Slides>2</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Calibri</vt:lpstr>
      <vt:lpstr>Calibri Light</vt:lpstr>
      <vt:lpstr>Tahoma</vt:lpstr>
      <vt:lpstr>Office Theme</vt:lpstr>
      <vt:lpstr>1_Office Theme</vt:lpstr>
      <vt:lpstr>Instructions</vt:lpstr>
      <vt:lpstr>Teacher Salaries 9-month contracts ($40k annualized → $53k, $56k annualized → $75k)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Wendy Adams</dc:creator>
  <cp:lastModifiedBy>Kaitlin Miller</cp:lastModifiedBy>
  <cp:revision>5</cp:revision>
  <dcterms:created xsi:type="dcterms:W3CDTF">2021-07-16T03:33:41Z</dcterms:created>
  <dcterms:modified xsi:type="dcterms:W3CDTF">2021-07-26T21:23:43Z</dcterms:modified>
</cp:coreProperties>
</file>