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5"/>
  </p:notesMasterIdLst>
  <p:sldIdLst>
    <p:sldId id="256" r:id="rId3"/>
    <p:sldId id="540"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8085" autoAdjust="0"/>
    <p:restoredTop sz="82629" autoAdjust="0"/>
  </p:normalViewPr>
  <p:slideViewPr>
    <p:cSldViewPr snapToGrid="0">
      <p:cViewPr varScale="1">
        <p:scale>
          <a:sx n="68" d="100"/>
          <a:sy n="68" d="100"/>
        </p:scale>
        <p:origin x="192" y="5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7/21/21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10/1/20 w/ 2020/2021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endParaRPr b="1" dirty="0"/>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And, these are only the base </a:t>
            </a:r>
            <a:r>
              <a:rPr lang="en-US" dirty="0" err="1"/>
              <a:t>salalry</a:t>
            </a:r>
            <a:r>
              <a:rPr lang="en-US" dirty="0"/>
              <a:t>.</a:t>
            </a:r>
            <a:endParaRPr dirty="0"/>
          </a:p>
          <a:p>
            <a:pPr marL="0" lvl="0" indent="0" algn="l" rtl="0">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r>
              <a:rPr lang="en-US" dirty="0"/>
              <a:t>Suggested modifications: Update to match data from your local region. You can find it with an internet search for “teacher salary schedule” and the names of local districts where the students from your program are likely to teach.</a:t>
            </a:r>
            <a:endParaRPr dirty="0"/>
          </a:p>
          <a:p>
            <a:pPr marL="0" lvl="0" indent="0" algn="l" rtl="0">
              <a:spcBef>
                <a:spcPts val="0"/>
              </a:spcBef>
              <a:spcAft>
                <a:spcPts val="0"/>
              </a:spcAft>
              <a:buNone/>
            </a:pPr>
            <a:endParaRPr lang="en-US" dirty="0"/>
          </a:p>
          <a:p>
            <a:pPr marL="0" lvl="0" indent="0" algn="l" rtl="0">
              <a:spcBef>
                <a:spcPts val="0"/>
              </a:spcBef>
              <a:spcAft>
                <a:spcPts val="0"/>
              </a:spcAft>
              <a:buNone/>
            </a:pPr>
            <a:r>
              <a:rPr lang="en-US" dirty="0"/>
              <a:t>Denver notes: DPS includes BA 0 </a:t>
            </a:r>
            <a:r>
              <a:rPr lang="en-US" dirty="0" err="1"/>
              <a:t>cr</a:t>
            </a:r>
            <a:r>
              <a:rPr lang="en-US" dirty="0"/>
              <a:t> – BA+26 + $2K math + $2K Title I school.  I did not include it but there’s also $880 - $5500 for leadership role and $3K for high priority schools.</a:t>
            </a:r>
            <a:endParaRPr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069363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7/21/21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7/21/21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7/21/21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7/21/21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7/21/21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7/21/21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7/21/21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7/21/21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7/21/21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7/21/21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7/21/21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7/21/21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7/21/21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7/21/21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7/21/21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7/21/21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7/21/21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7/21/21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7/21/21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7/21/21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7/21/21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7/21/21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7/21/21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7/21/21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p:txBody>
          <a:bodyPr/>
          <a:lstStyle/>
          <a:p>
            <a:r>
              <a:rPr lang="en-US" dirty="0"/>
              <a:t>The next slide is designed to fit into either a </a:t>
            </a:r>
            <a:r>
              <a:rPr lang="en-US" dirty="0">
                <a:hlinkClick r:id="rId2"/>
              </a:rPr>
              <a:t>GFO student</a:t>
            </a:r>
            <a:r>
              <a:rPr lang="en-US" dirty="0"/>
              <a:t> or a </a:t>
            </a:r>
            <a:r>
              <a:rPr lang="en-US" dirty="0">
                <a:hlinkClick r:id="rId3"/>
              </a:rPr>
              <a:t>GFO faculty/staff </a:t>
            </a:r>
            <a:r>
              <a:rPr lang="en-US" dirty="0"/>
              <a:t>presentation.  It matches the teacher salary slide in the presentation slide decks. You can simply copy and paste this into the slide deck and be ready to present!</a:t>
            </a:r>
          </a:p>
        </p:txBody>
      </p:sp>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274711" cy="1447800"/>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($40k annualized → $53k,	$56k annualized → $75k)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762115648"/>
              </p:ext>
            </p:extLst>
          </p:nvPr>
        </p:nvGraphicFramePr>
        <p:xfrm>
          <a:off x="-11289" y="1676402"/>
          <a:ext cx="9144000" cy="3615226"/>
        </p:xfrm>
        <a:graphic>
          <a:graphicData uri="http://schemas.openxmlformats.org/drawingml/2006/table">
            <a:tbl>
              <a:tblPr>
                <a:noFill/>
              </a:tblPr>
              <a:tblGrid>
                <a:gridCol w="33528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752600">
                  <a:extLst>
                    <a:ext uri="{9D8B030D-6E8A-4147-A177-3AD203B41FA5}">
                      <a16:colId xmlns:a16="http://schemas.microsoft.com/office/drawing/2014/main" val="20004"/>
                    </a:ext>
                  </a:extLst>
                </a:gridCol>
              </a:tblGrid>
              <a:tr h="314858">
                <a:tc>
                  <a:txBody>
                    <a:bodyPr/>
                    <a:lstStyle/>
                    <a:p>
                      <a:pPr marL="0" marR="0" lvl="0" indent="0" algn="l" rtl="0">
                        <a:lnSpc>
                          <a:spcPct val="115000"/>
                        </a:lnSpc>
                        <a:spcBef>
                          <a:spcPts val="0"/>
                        </a:spcBef>
                        <a:spcAft>
                          <a:spcPts val="0"/>
                        </a:spcAft>
                        <a:buNone/>
                      </a:pPr>
                      <a:endParaRPr sz="2000" u="none" strike="noStrike" cap="none" dirty="0">
                        <a:solidFill>
                          <a:srgbClr val="31304D"/>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b="1" u="none" strike="noStrike" cap="none" dirty="0">
                          <a:solidFill>
                            <a:srgbClr val="272D41"/>
                          </a:solidFill>
                          <a:latin typeface="Calibri"/>
                          <a:ea typeface="Calibri"/>
                          <a:cs typeface="Calibri"/>
                          <a:sym typeface="Calibri"/>
                        </a:rPr>
                        <a:t>BA </a:t>
                      </a:r>
                      <a:r>
                        <a:rPr lang="en-US" sz="2000" b="1" u="none" strike="noStrike" cap="none" dirty="0" err="1">
                          <a:solidFill>
                            <a:srgbClr val="272D41"/>
                          </a:solidFill>
                          <a:latin typeface="Calibri"/>
                          <a:ea typeface="Calibri"/>
                          <a:cs typeface="Calibri"/>
                          <a:sym typeface="Calibri"/>
                        </a:rPr>
                        <a:t>yr</a:t>
                      </a:r>
                      <a:r>
                        <a:rPr lang="en-US" sz="2000" b="1" u="none" strike="noStrike" cap="none" dirty="0">
                          <a:solidFill>
                            <a:srgbClr val="272D41"/>
                          </a:solidFill>
                          <a:latin typeface="Calibri"/>
                          <a:ea typeface="Calibri"/>
                          <a:cs typeface="Calibri"/>
                          <a:sym typeface="Calibri"/>
                        </a:rPr>
                        <a:t> 1</a:t>
                      </a:r>
                      <a:endParaRPr sz="20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b="1" u="none" strike="noStrike" cap="none" dirty="0">
                          <a:solidFill>
                            <a:srgbClr val="272D41"/>
                          </a:solidFill>
                          <a:latin typeface="Calibri"/>
                          <a:ea typeface="Calibri"/>
                          <a:cs typeface="Calibri"/>
                          <a:sym typeface="Calibri"/>
                        </a:rPr>
                        <a:t>BA </a:t>
                      </a:r>
                      <a:r>
                        <a:rPr lang="en-US" sz="2000" b="1" u="none" strike="noStrike" cap="none" dirty="0" err="1">
                          <a:solidFill>
                            <a:srgbClr val="272D41"/>
                          </a:solidFill>
                          <a:latin typeface="Calibri"/>
                          <a:ea typeface="Calibri"/>
                          <a:cs typeface="Calibri"/>
                          <a:sym typeface="Calibri"/>
                        </a:rPr>
                        <a:t>yr</a:t>
                      </a:r>
                      <a:r>
                        <a:rPr lang="en-US" sz="2000" b="1" u="none" strike="noStrike" cap="none" dirty="0">
                          <a:solidFill>
                            <a:srgbClr val="272D41"/>
                          </a:solidFill>
                          <a:latin typeface="Calibri"/>
                          <a:ea typeface="Calibri"/>
                          <a:cs typeface="Calibri"/>
                          <a:sym typeface="Calibri"/>
                        </a:rPr>
                        <a:t> 5</a:t>
                      </a:r>
                      <a:endParaRPr sz="20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b="1" u="none" strike="noStrike" cap="none" dirty="0">
                          <a:solidFill>
                            <a:srgbClr val="272D41"/>
                          </a:solidFill>
                          <a:latin typeface="Calibri"/>
                          <a:ea typeface="Calibri"/>
                          <a:cs typeface="Calibri"/>
                          <a:sym typeface="Calibri"/>
                        </a:rPr>
                        <a:t>MA yr5</a:t>
                      </a:r>
                      <a:endParaRPr sz="20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b="1" u="none" strike="noStrike" cap="none" dirty="0">
                          <a:solidFill>
                            <a:srgbClr val="272D41"/>
                          </a:solidFill>
                          <a:latin typeface="Calibri"/>
                          <a:ea typeface="Calibri"/>
                          <a:cs typeface="Calibri"/>
                          <a:sym typeface="Calibri"/>
                        </a:rPr>
                        <a:t>MA </a:t>
                      </a:r>
                      <a:r>
                        <a:rPr lang="en-US" sz="2000" b="1" u="none" strike="noStrike" cap="none" dirty="0" err="1">
                          <a:solidFill>
                            <a:srgbClr val="272D41"/>
                          </a:solidFill>
                          <a:latin typeface="Calibri"/>
                          <a:ea typeface="Calibri"/>
                          <a:cs typeface="Calibri"/>
                          <a:sym typeface="Calibri"/>
                        </a:rPr>
                        <a:t>yr</a:t>
                      </a:r>
                      <a:r>
                        <a:rPr lang="en-US" sz="2000" b="1" u="none" strike="noStrike" cap="none" dirty="0">
                          <a:solidFill>
                            <a:srgbClr val="272D41"/>
                          </a:solidFill>
                          <a:latin typeface="Calibri"/>
                          <a:ea typeface="Calibri"/>
                          <a:cs typeface="Calibri"/>
                          <a:sym typeface="Calibri"/>
                        </a:rPr>
                        <a:t> 15</a:t>
                      </a:r>
                      <a:endParaRPr sz="20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580042">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2000" b="1" dirty="0">
                          <a:solidFill>
                            <a:srgbClr val="272D41"/>
                          </a:solidFill>
                          <a:effectLst/>
                          <a:latin typeface="Calibri" panose="020F0502020204030204" pitchFamily="34" charset="0"/>
                          <a:cs typeface="Calibri" panose="020F0502020204030204" pitchFamily="34" charset="0"/>
                        </a:rPr>
                        <a:t>Billerica Public Schools</a:t>
                      </a:r>
                    </a:p>
                  </a:txBody>
                  <a:tcPr marL="21431" marR="21431" marT="14288" marB="14288" anchor="b">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000" dirty="0">
                          <a:solidFill>
                            <a:schemeClr val="tx1"/>
                          </a:solidFill>
                          <a:latin typeface="Calibri" panose="020F0502020204030204" pitchFamily="34" charset="0"/>
                          <a:ea typeface="Calibri"/>
                          <a:cs typeface="Calibri" panose="020F0502020204030204" pitchFamily="34" charset="0"/>
                        </a:rPr>
                        <a:t>45,707</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dirty="0">
                          <a:latin typeface="Calibri" panose="020F0502020204030204" pitchFamily="34" charset="0"/>
                          <a:cs typeface="Calibri" panose="020F0502020204030204" pitchFamily="34" charset="0"/>
                        </a:rPr>
                        <a:t>54,822</a:t>
                      </a:r>
                    </a:p>
                  </a:txBody>
                  <a:tcPr marL="37500" marR="375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dirty="0">
                          <a:latin typeface="Calibri" panose="020F0502020204030204" pitchFamily="34" charset="0"/>
                          <a:cs typeface="Calibri" panose="020F0502020204030204" pitchFamily="34" charset="0"/>
                        </a:rPr>
                        <a:t>57,560</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dirty="0">
                          <a:latin typeface="Calibri" panose="020F0502020204030204" pitchFamily="34" charset="0"/>
                          <a:cs typeface="Calibri" panose="020F0502020204030204" pitchFamily="34" charset="0"/>
                        </a:rPr>
                        <a:t>90,460</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08992">
                <a:tc>
                  <a:txBody>
                    <a:bodyPr/>
                    <a:lstStyle/>
                    <a:p>
                      <a:pPr rtl="0" fontAlgn="b"/>
                      <a:r>
                        <a:rPr lang="en-US" sz="2000" b="1" dirty="0">
                          <a:solidFill>
                            <a:srgbClr val="272D41"/>
                          </a:solidFill>
                          <a:effectLst/>
                          <a:latin typeface="Calibri" panose="020F0502020204030204" pitchFamily="34" charset="0"/>
                          <a:cs typeface="Calibri" panose="020F0502020204030204" pitchFamily="34" charset="0"/>
                        </a:rPr>
                        <a:t>Chelmsford Public Schools</a:t>
                      </a:r>
                    </a:p>
                  </a:txBody>
                  <a:tcPr marL="21431" marR="21431" marT="14288" marB="14288" anchor="b">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000" dirty="0">
                          <a:solidFill>
                            <a:schemeClr val="tx1"/>
                          </a:solidFill>
                          <a:latin typeface="Calibri" panose="020F0502020204030204" pitchFamily="34" charset="0"/>
                          <a:ea typeface="Calibri"/>
                          <a:cs typeface="Calibri" panose="020F0502020204030204" pitchFamily="34" charset="0"/>
                        </a:rPr>
                        <a:t>48,205</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dirty="0">
                          <a:latin typeface="Calibri" panose="020F0502020204030204" pitchFamily="34" charset="0"/>
                          <a:cs typeface="Calibri" panose="020F0502020204030204" pitchFamily="34" charset="0"/>
                        </a:rPr>
                        <a:t>58,674</a:t>
                      </a:r>
                    </a:p>
                  </a:txBody>
                  <a:tcPr marL="37500" marR="375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dirty="0">
                          <a:latin typeface="Calibri" panose="020F0502020204030204" pitchFamily="34" charset="0"/>
                          <a:cs typeface="Calibri" panose="020F0502020204030204" pitchFamily="34" charset="0"/>
                        </a:rPr>
                        <a:t>64,637</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dirty="0">
                          <a:latin typeface="Calibri" panose="020F0502020204030204" pitchFamily="34" charset="0"/>
                          <a:cs typeface="Calibri" panose="020F0502020204030204" pitchFamily="34" charset="0"/>
                        </a:rPr>
                        <a:t>86,489</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580042">
                <a:tc>
                  <a:txBody>
                    <a:bodyPr/>
                    <a:lstStyle/>
                    <a:p>
                      <a:pPr rtl="0" fontAlgn="b"/>
                      <a:r>
                        <a:rPr lang="en-US" sz="2000" b="1" dirty="0">
                          <a:solidFill>
                            <a:srgbClr val="272D41"/>
                          </a:solidFill>
                          <a:effectLst/>
                          <a:latin typeface="Calibri" panose="020F0502020204030204" pitchFamily="34" charset="0"/>
                          <a:cs typeface="Calibri" panose="020F0502020204030204" pitchFamily="34" charset="0"/>
                        </a:rPr>
                        <a:t>Dracut Public Schools</a:t>
                      </a:r>
                    </a:p>
                  </a:txBody>
                  <a:tcPr marL="21431" marR="21431" marT="14288" marB="14288" anchor="b">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000" dirty="0">
                          <a:solidFill>
                            <a:schemeClr val="tx1"/>
                          </a:solidFill>
                          <a:latin typeface="Calibri" panose="020F0502020204030204" pitchFamily="34" charset="0"/>
                          <a:ea typeface="Calibri"/>
                          <a:cs typeface="Calibri" panose="020F0502020204030204" pitchFamily="34" charset="0"/>
                        </a:rPr>
                        <a:t>43,879</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dirty="0">
                          <a:latin typeface="Calibri" panose="020F0502020204030204" pitchFamily="34" charset="0"/>
                          <a:cs typeface="Calibri" panose="020F0502020204030204" pitchFamily="34" charset="0"/>
                        </a:rPr>
                        <a:t>55,421</a:t>
                      </a:r>
                    </a:p>
                  </a:txBody>
                  <a:tcPr marL="37500" marR="375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dirty="0">
                          <a:latin typeface="Calibri" panose="020F0502020204030204" pitchFamily="34" charset="0"/>
                          <a:cs typeface="Calibri" panose="020F0502020204030204" pitchFamily="34" charset="0"/>
                        </a:rPr>
                        <a:t>57,679</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dirty="0">
                          <a:latin typeface="Calibri" panose="020F0502020204030204" pitchFamily="34" charset="0"/>
                          <a:cs typeface="Calibri" panose="020F0502020204030204" pitchFamily="34" charset="0"/>
                        </a:rPr>
                        <a:t>75,430</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80042">
                <a:tc>
                  <a:txBody>
                    <a:bodyPr/>
                    <a:lstStyle/>
                    <a:p>
                      <a:pPr rtl="0" fontAlgn="b"/>
                      <a:r>
                        <a:rPr lang="en-US" sz="2000" b="1" dirty="0">
                          <a:solidFill>
                            <a:srgbClr val="272D41"/>
                          </a:solidFill>
                          <a:effectLst/>
                          <a:latin typeface="Calibri" panose="020F0502020204030204" pitchFamily="34" charset="0"/>
                          <a:cs typeface="Calibri" panose="020F0502020204030204" pitchFamily="34" charset="0"/>
                        </a:rPr>
                        <a:t>Lowell Public Schools</a:t>
                      </a:r>
                    </a:p>
                  </a:txBody>
                  <a:tcPr marL="21431" marR="21431" marT="14288" marB="14288" anchor="b">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000" dirty="0">
                          <a:solidFill>
                            <a:schemeClr val="tx1"/>
                          </a:solidFill>
                          <a:latin typeface="Calibri" panose="020F0502020204030204" pitchFamily="34" charset="0"/>
                          <a:ea typeface="Calibri"/>
                          <a:cs typeface="Calibri" panose="020F0502020204030204" pitchFamily="34" charset="0"/>
                        </a:rPr>
                        <a:t>49,500</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dirty="0">
                          <a:latin typeface="Calibri" panose="020F0502020204030204" pitchFamily="34" charset="0"/>
                          <a:cs typeface="Calibri" panose="020F0502020204030204" pitchFamily="34" charset="0"/>
                        </a:rPr>
                        <a:t>68,448</a:t>
                      </a:r>
                    </a:p>
                  </a:txBody>
                  <a:tcPr marL="37500" marR="375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dirty="0">
                          <a:latin typeface="Calibri" panose="020F0502020204030204" pitchFamily="34" charset="0"/>
                          <a:cs typeface="Calibri" panose="020F0502020204030204" pitchFamily="34" charset="0"/>
                        </a:rPr>
                        <a:t>70,745</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dirty="0">
                          <a:latin typeface="Calibri" panose="020F0502020204030204" pitchFamily="34" charset="0"/>
                          <a:cs typeface="Calibri" panose="020F0502020204030204" pitchFamily="34" charset="0"/>
                        </a:rPr>
                        <a:t>86,220</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468081">
                <a:tc>
                  <a:txBody>
                    <a:bodyPr/>
                    <a:lstStyle/>
                    <a:p>
                      <a:pPr rtl="0" fontAlgn="b"/>
                      <a:r>
                        <a:rPr lang="en-US" sz="2000" b="1" dirty="0">
                          <a:solidFill>
                            <a:srgbClr val="272D41"/>
                          </a:solidFill>
                          <a:effectLst/>
                          <a:latin typeface="Calibri" panose="020F0502020204030204" pitchFamily="34" charset="0"/>
                          <a:cs typeface="Calibri" panose="020F0502020204030204" pitchFamily="34" charset="0"/>
                        </a:rPr>
                        <a:t>Tewksbury Public Schools</a:t>
                      </a:r>
                    </a:p>
                  </a:txBody>
                  <a:tcPr marL="21431" marR="21431" marT="14288" marB="14288" anchor="b">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000" dirty="0">
                          <a:solidFill>
                            <a:schemeClr val="tx1"/>
                          </a:solidFill>
                          <a:latin typeface="Calibri" panose="020F0502020204030204" pitchFamily="34" charset="0"/>
                          <a:ea typeface="Calibri"/>
                          <a:cs typeface="Calibri" panose="020F0502020204030204" pitchFamily="34" charset="0"/>
                        </a:rPr>
                        <a:t>54,793</a:t>
                      </a:r>
                    </a:p>
                  </a:txBody>
                  <a:tcPr marL="37493" marR="37493"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dirty="0">
                          <a:latin typeface="Calibri" panose="020F0502020204030204" pitchFamily="34" charset="0"/>
                          <a:cs typeface="Calibri" panose="020F0502020204030204" pitchFamily="34" charset="0"/>
                        </a:rPr>
                        <a:t>58,473</a:t>
                      </a:r>
                    </a:p>
                  </a:txBody>
                  <a:tcPr marL="37500" marR="375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dirty="0">
                          <a:latin typeface="Calibri" panose="020F0502020204030204" pitchFamily="34" charset="0"/>
                          <a:cs typeface="Calibri" panose="020F0502020204030204" pitchFamily="34" charset="0"/>
                        </a:rPr>
                        <a:t>61,773</a:t>
                      </a:r>
                    </a:p>
                  </a:txBody>
                  <a:tcPr marL="37500" marR="375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dirty="0">
                          <a:latin typeface="Calibri" panose="020F0502020204030204" pitchFamily="34" charset="0"/>
                          <a:cs typeface="Calibri" panose="020F0502020204030204" pitchFamily="34" charset="0"/>
                        </a:rPr>
                        <a:t>90,753</a:t>
                      </a:r>
                    </a:p>
                  </a:txBody>
                  <a:tcPr marL="37500" marR="375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951236144"/>
                  </a:ext>
                </a:extLst>
              </a:tr>
              <a:tr h="468081">
                <a:tc>
                  <a:txBody>
                    <a:bodyPr/>
                    <a:lstStyle/>
                    <a:p>
                      <a:pPr rtl="0" fontAlgn="b"/>
                      <a:r>
                        <a:rPr lang="en-US" sz="2000" b="1" dirty="0">
                          <a:solidFill>
                            <a:srgbClr val="272D41"/>
                          </a:solidFill>
                          <a:effectLst/>
                          <a:latin typeface="Calibri" panose="020F0502020204030204" pitchFamily="34" charset="0"/>
                          <a:cs typeface="Calibri" panose="020F0502020204030204" pitchFamily="34" charset="0"/>
                        </a:rPr>
                        <a:t>Westford Public Schools</a:t>
                      </a:r>
                    </a:p>
                  </a:txBody>
                  <a:tcPr marL="21431" marR="21431" marT="14288" marB="14288" anchor="b">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000" dirty="0">
                          <a:solidFill>
                            <a:schemeClr val="tx1"/>
                          </a:solidFill>
                          <a:latin typeface="Calibri" panose="020F0502020204030204" pitchFamily="34" charset="0"/>
                          <a:ea typeface="Calibri"/>
                          <a:cs typeface="Calibri" panose="020F0502020204030204" pitchFamily="34" charset="0"/>
                        </a:rPr>
                        <a:t>48,223</a:t>
                      </a:r>
                    </a:p>
                  </a:txBody>
                  <a:tcPr marL="37493" marR="37493"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dirty="0">
                          <a:latin typeface="Calibri" panose="020F0502020204030204" pitchFamily="34" charset="0"/>
                          <a:cs typeface="Calibri" panose="020F0502020204030204" pitchFamily="34" charset="0"/>
                        </a:rPr>
                        <a:t>57,625</a:t>
                      </a:r>
                    </a:p>
                  </a:txBody>
                  <a:tcPr marL="37500" marR="375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dirty="0">
                          <a:latin typeface="Calibri" panose="020F0502020204030204" pitchFamily="34" charset="0"/>
                          <a:cs typeface="Calibri" panose="020F0502020204030204" pitchFamily="34" charset="0"/>
                        </a:rPr>
                        <a:t>63,394</a:t>
                      </a:r>
                    </a:p>
                  </a:txBody>
                  <a:tcPr marL="37500" marR="375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dirty="0">
                          <a:latin typeface="Calibri" panose="020F0502020204030204" pitchFamily="34" charset="0"/>
                          <a:cs typeface="Calibri" panose="020F0502020204030204" pitchFamily="34" charset="0"/>
                        </a:rPr>
                        <a:t>90,733</a:t>
                      </a:r>
                    </a:p>
                  </a:txBody>
                  <a:tcPr marL="37500" marR="375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152308635"/>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6625275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TotalTime>
  <Words>256</Words>
  <Application>Microsoft Macintosh PowerPoint</Application>
  <PresentationFormat>On-screen Show (4:3)</PresentationFormat>
  <Paragraphs>47</Paragraphs>
  <Slides>2</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Calibri</vt:lpstr>
      <vt:lpstr>Calibri Light</vt:lpstr>
      <vt:lpstr>Tahoma</vt:lpstr>
      <vt:lpstr>Office Theme</vt:lpstr>
      <vt:lpstr>1_Office Theme</vt:lpstr>
      <vt:lpstr>Instructions</vt:lpstr>
      <vt:lpstr>Teacher Salaries 9-month contracts ($40k annualized → $53k, $56k annualized → $75k)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Wendy Adams</dc:creator>
  <cp:lastModifiedBy>Kaitlin Miller</cp:lastModifiedBy>
  <cp:revision>3</cp:revision>
  <dcterms:created xsi:type="dcterms:W3CDTF">2021-07-16T03:33:41Z</dcterms:created>
  <dcterms:modified xsi:type="dcterms:W3CDTF">2021-07-21T21:12:53Z</dcterms:modified>
</cp:coreProperties>
</file>