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5"/>
  </p:notesMasterIdLst>
  <p:sldIdLst>
    <p:sldId id="256" r:id="rId3"/>
    <p:sldId id="540" r:id="rId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72D41"/>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00" autoAdjust="0"/>
    <p:restoredTop sz="82704" autoAdjust="0"/>
  </p:normalViewPr>
  <p:slideViewPr>
    <p:cSldViewPr snapToGrid="0">
      <p:cViewPr varScale="1">
        <p:scale>
          <a:sx n="78" d="100"/>
          <a:sy n="78" d="100"/>
        </p:scale>
        <p:origin x="176" y="3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viewProps" Target="view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0653390D-AAFA-47F3-9473-0B6567F1EF02}" type="datetimeFigureOut">
              <a:rPr lang="en-US" smtClean="0"/>
              <a:t>7/29/21</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47E0338-313F-4126-A8A4-C23C84E22391}" type="slidenum">
              <a:rPr lang="en-US" smtClean="0"/>
              <a:t>‹#›</a:t>
            </a:fld>
            <a:endParaRPr lang="en-US"/>
          </a:p>
        </p:txBody>
      </p:sp>
    </p:spTree>
    <p:extLst>
      <p:ext uri="{BB962C8B-B14F-4D97-AF65-F5344CB8AC3E}">
        <p14:creationId xmlns:p14="http://schemas.microsoft.com/office/powerpoint/2010/main" val="6988872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0"/>
        <p:cNvGrpSpPr/>
        <p:nvPr/>
      </p:nvGrpSpPr>
      <p:grpSpPr>
        <a:xfrm>
          <a:off x="0" y="0"/>
          <a:ext cx="0" cy="0"/>
          <a:chOff x="0" y="0"/>
          <a:chExt cx="0" cy="0"/>
        </a:xfrm>
      </p:grpSpPr>
      <p:sp>
        <p:nvSpPr>
          <p:cNvPr id="271" name="Google Shape;271;p13:notes"/>
          <p:cNvSpPr>
            <a:spLocks noGrp="1" noRot="1" noChangeAspect="1"/>
          </p:cNvSpPr>
          <p:nvPr>
            <p:ph type="sldImg" idx="2"/>
          </p:nvPr>
        </p:nvSpPr>
        <p:spPr>
          <a:xfrm>
            <a:off x="1204913" y="704850"/>
            <a:ext cx="4692650" cy="3519488"/>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72" name="Google Shape;272;p13:notes"/>
          <p:cNvSpPr txBox="1">
            <a:spLocks noGrp="1"/>
          </p:cNvSpPr>
          <p:nvPr>
            <p:ph type="body" idx="1"/>
          </p:nvPr>
        </p:nvSpPr>
        <p:spPr>
          <a:xfrm>
            <a:off x="710248" y="4459526"/>
            <a:ext cx="5681980" cy="4224814"/>
          </a:xfrm>
          <a:prstGeom prst="rect">
            <a:avLst/>
          </a:prstGeom>
          <a:noFill/>
          <a:ln>
            <a:noFill/>
          </a:ln>
        </p:spPr>
        <p:txBody>
          <a:bodyPr spcFirstLastPara="1" wrap="square" lIns="94225" tIns="47100" rIns="94225" bIns="47100" anchor="t" anchorCtr="0">
            <a:normAutofit/>
          </a:bodyPr>
          <a:lstStyle/>
          <a:p>
            <a:pPr marL="0" lvl="0" indent="0" algn="l" rtl="0">
              <a:spcBef>
                <a:spcPts val="0"/>
              </a:spcBef>
              <a:spcAft>
                <a:spcPts val="0"/>
              </a:spcAft>
              <a:buClr>
                <a:schemeClr val="dk1"/>
              </a:buClr>
              <a:buSzPts val="1200"/>
              <a:buFont typeface="Calibri"/>
              <a:buNone/>
            </a:pPr>
            <a:r>
              <a:rPr lang="en-US" dirty="0"/>
              <a:t>Updated 10/1/20 w/ 2020/2021 salary schedules</a:t>
            </a:r>
          </a:p>
          <a:p>
            <a:pPr marL="0" lvl="0" indent="0" algn="l" rtl="0">
              <a:spcBef>
                <a:spcPts val="0"/>
              </a:spcBef>
              <a:spcAft>
                <a:spcPts val="0"/>
              </a:spcAft>
              <a:buClr>
                <a:schemeClr val="dk1"/>
              </a:buClr>
              <a:buSzPts val="1200"/>
              <a:buFont typeface="Calibri"/>
              <a:buNone/>
            </a:pPr>
            <a:endParaRPr lang="en-US" dirty="0"/>
          </a:p>
          <a:p>
            <a:pPr marL="0" lvl="0" indent="0" algn="l" rtl="0">
              <a:spcBef>
                <a:spcPts val="0"/>
              </a:spcBef>
              <a:spcAft>
                <a:spcPts val="0"/>
              </a:spcAft>
              <a:buClr>
                <a:schemeClr val="dk1"/>
              </a:buClr>
              <a:buSzPts val="1200"/>
              <a:buFont typeface="Calibri"/>
              <a:buNone/>
            </a:pPr>
            <a:r>
              <a:rPr lang="en-US" b="1" dirty="0"/>
              <a:t>Main Point:</a:t>
            </a:r>
            <a:endParaRPr b="1" dirty="0"/>
          </a:p>
          <a:p>
            <a:pPr marL="0" lvl="0" indent="0" algn="l" rtl="0">
              <a:spcBef>
                <a:spcPts val="0"/>
              </a:spcBef>
              <a:spcAft>
                <a:spcPts val="0"/>
              </a:spcAft>
              <a:buNone/>
            </a:pPr>
            <a:r>
              <a:rPr lang="en-US" dirty="0"/>
              <a:t>Mid-career (</a:t>
            </a:r>
            <a:r>
              <a:rPr lang="en-US" dirty="0" err="1"/>
              <a:t>yr</a:t>
            </a:r>
            <a:r>
              <a:rPr lang="en-US" dirty="0"/>
              <a:t> 15) salaries are typically higher than the median annual income in each local area.  And, these are only the base </a:t>
            </a:r>
            <a:r>
              <a:rPr lang="en-US" dirty="0" err="1"/>
              <a:t>salalry</a:t>
            </a:r>
            <a:r>
              <a:rPr lang="en-US" dirty="0"/>
              <a:t>.</a:t>
            </a:r>
            <a:endParaRPr dirty="0"/>
          </a:p>
          <a:p>
            <a:pPr marL="0" lvl="0" indent="0" algn="l" rtl="0">
              <a:spcBef>
                <a:spcPts val="0"/>
              </a:spcBef>
              <a:spcAft>
                <a:spcPts val="0"/>
              </a:spcAft>
              <a:buClr>
                <a:schemeClr val="dk1"/>
              </a:buClr>
              <a:buSzPts val="1200"/>
              <a:buFont typeface="Calibri"/>
              <a:buNone/>
            </a:pPr>
            <a:endParaRPr dirty="0"/>
          </a:p>
          <a:p>
            <a:pPr marL="0" marR="0" lvl="0" indent="0" algn="l" rtl="0">
              <a:lnSpc>
                <a:spcPct val="100000"/>
              </a:lnSpc>
              <a:spcBef>
                <a:spcPts val="0"/>
              </a:spcBef>
              <a:spcAft>
                <a:spcPts val="0"/>
              </a:spcAft>
              <a:buClr>
                <a:schemeClr val="dk1"/>
              </a:buClr>
              <a:buSzPts val="1200"/>
              <a:buFont typeface="Calibri"/>
              <a:buNone/>
            </a:pPr>
            <a:r>
              <a:rPr lang="en-US" dirty="0"/>
              <a:t>Suggested modifications: Update to match data from your local region. You can find it with an internet search for “teacher salary schedule” and the names of local districts where the students from your program are likely to teach.</a:t>
            </a:r>
            <a:endParaRPr dirty="0"/>
          </a:p>
          <a:p>
            <a:pPr marL="0" lvl="0" indent="0" algn="l" rtl="0">
              <a:spcBef>
                <a:spcPts val="0"/>
              </a:spcBef>
              <a:spcAft>
                <a:spcPts val="0"/>
              </a:spcAft>
              <a:buNone/>
            </a:pPr>
            <a:endParaRPr lang="en-US" dirty="0"/>
          </a:p>
          <a:p>
            <a:pPr marL="0" lvl="0" indent="0" algn="l" rtl="0">
              <a:spcBef>
                <a:spcPts val="0"/>
              </a:spcBef>
              <a:spcAft>
                <a:spcPts val="0"/>
              </a:spcAft>
              <a:buNone/>
            </a:pPr>
            <a:r>
              <a:rPr lang="en-US" dirty="0"/>
              <a:t>Denver notes: DPS includes BA 0 </a:t>
            </a:r>
            <a:r>
              <a:rPr lang="en-US" dirty="0" err="1"/>
              <a:t>cr</a:t>
            </a:r>
            <a:r>
              <a:rPr lang="en-US" dirty="0"/>
              <a:t> – BA+26 + $2K math + $2K Title I school.  I did not include it but there’s also $880 - $5500 for leadership role and $3K for high priority schools.</a:t>
            </a:r>
            <a:endParaRPr dirty="0"/>
          </a:p>
        </p:txBody>
      </p:sp>
      <p:sp>
        <p:nvSpPr>
          <p:cNvPr id="273" name="Google Shape;273;p13:notes"/>
          <p:cNvSpPr txBox="1">
            <a:spLocks noGrp="1"/>
          </p:cNvSpPr>
          <p:nvPr>
            <p:ph type="sldNum" idx="12"/>
          </p:nvPr>
        </p:nvSpPr>
        <p:spPr>
          <a:xfrm>
            <a:off x="4023093" y="8917422"/>
            <a:ext cx="3077739" cy="469424"/>
          </a:xfrm>
          <a:prstGeom prst="rect">
            <a:avLst/>
          </a:prstGeom>
          <a:noFill/>
          <a:ln>
            <a:noFill/>
          </a:ln>
        </p:spPr>
        <p:txBody>
          <a:bodyPr spcFirstLastPara="1" wrap="square" lIns="94225" tIns="47100" rIns="94225" bIns="47100" anchor="b" anchorCtr="0">
            <a:noAutofit/>
          </a:bodyPr>
          <a:lstStyle/>
          <a:p>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fld id="{00000000-1234-1234-1234-123412341234}" type="slidenum">
              <a:rPr kumimoji="0" lang="en-US" sz="1400" b="0" i="0" u="none" strike="noStrike" kern="0" cap="none" spc="0" normalizeH="0" baseline="0" noProof="0">
                <a:ln>
                  <a:noFill/>
                </a:ln>
                <a:solidFill>
                  <a:srgbClr val="000000"/>
                </a:solidFill>
                <a:effectLst/>
                <a:uLnTx/>
                <a:uFillTx/>
                <a:latin typeface="Arial"/>
                <a:ea typeface="+mn-ea"/>
                <a:cs typeface="Arial"/>
                <a:sym typeface="Arial"/>
              </a:rPr>
              <a:pPr marL="0" marR="0" lvl="0" indent="0" algn="r" defTabSz="914400" rtl="0" eaLnBrk="1" fontAlgn="auto" latinLnBrk="0" hangingPunct="1">
                <a:lnSpc>
                  <a:spcPct val="100000"/>
                </a:lnSpc>
                <a:spcBef>
                  <a:spcPts val="0"/>
                </a:spcBef>
                <a:spcAft>
                  <a:spcPts val="0"/>
                </a:spcAft>
                <a:buClr>
                  <a:srgbClr val="000000"/>
                </a:buClr>
                <a:buSzTx/>
                <a:buFont typeface="Arial"/>
                <a:buNone/>
                <a:tabLst/>
                <a:defRPr/>
              </a:pPr>
              <a:t>2</a:t>
            </a:fld>
            <a:endParaRPr kumimoji="0" sz="1400" b="0" i="0" u="none" strike="noStrike" kern="0" cap="none" spc="0" normalizeH="0" baseline="0" noProof="0">
              <a:ln>
                <a:noFill/>
              </a:ln>
              <a:solidFill>
                <a:srgbClr val="000000"/>
              </a:solidFill>
              <a:effectLst/>
              <a:uLnTx/>
              <a:uFillTx/>
              <a:latin typeface="Arial"/>
              <a:ea typeface="+mn-ea"/>
              <a:cs typeface="Arial"/>
              <a:sym typeface="Arial"/>
            </a:endParaRPr>
          </a:p>
        </p:txBody>
      </p:sp>
    </p:spTree>
    <p:extLst>
      <p:ext uri="{BB962C8B-B14F-4D97-AF65-F5344CB8AC3E}">
        <p14:creationId xmlns:p14="http://schemas.microsoft.com/office/powerpoint/2010/main" val="306936388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489008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66025731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026192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63150C59-D01F-4303-9971-EB52C9538060}" type="datetimeFigureOut">
              <a:rPr lang="en-US" smtClean="0"/>
              <a:pPr/>
              <a:t>7/29/21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266477896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1">
                <a:solidFill>
                  <a:srgbClr val="002060"/>
                </a:solidFill>
                <a:latin typeface="Tahoma" panose="020B0604030504040204" pitchFamily="34" charset="0"/>
                <a:ea typeface="Tahoma" panose="020B0604030504040204" pitchFamily="34" charset="0"/>
                <a:cs typeface="Tahoma" panose="020B0604030504040204" pitchFamily="34" charset="0"/>
              </a:defRPr>
            </a:lvl1pPr>
          </a:lstStyle>
          <a:p>
            <a:r>
              <a:rPr lang="en-US"/>
              <a:t>Click to edit Master title style</a:t>
            </a:r>
          </a:p>
        </p:txBody>
      </p:sp>
      <p:sp>
        <p:nvSpPr>
          <p:cNvPr id="3" name="Content Placeholder 2"/>
          <p:cNvSpPr>
            <a:spLocks noGrp="1"/>
          </p:cNvSpPr>
          <p:nvPr>
            <p:ph idx="1"/>
          </p:nvPr>
        </p:nvSpPr>
        <p:spPr/>
        <p:txBody>
          <a:bodyPr>
            <a:normAutofit/>
          </a:bodyPr>
          <a:lstStyle>
            <a:lvl1pPr>
              <a:defRPr sz="3200">
                <a:solidFill>
                  <a:srgbClr val="002060"/>
                </a:solidFill>
              </a:defRPr>
            </a:lvl1pPr>
            <a:lvl2pPr>
              <a:defRPr sz="3200">
                <a:solidFill>
                  <a:srgbClr val="002060"/>
                </a:solidFill>
              </a:defRPr>
            </a:lvl2pPr>
            <a:lvl3pPr>
              <a:defRPr sz="3200">
                <a:solidFill>
                  <a:srgbClr val="002060"/>
                </a:solidFill>
              </a:defRPr>
            </a:lvl3pPr>
            <a:lvl4pPr>
              <a:defRPr sz="3200">
                <a:solidFill>
                  <a:srgbClr val="002060"/>
                </a:solidFill>
              </a:defRPr>
            </a:lvl4pPr>
            <a:lvl5pPr>
              <a:defRPr sz="3200">
                <a:solidFill>
                  <a:srgbClr val="002060"/>
                </a:solidFill>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7/29/21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0592515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3150C59-D01F-4303-9971-EB52C9538060}" type="datetimeFigureOut">
              <a:rPr lang="en-US" smtClean="0"/>
              <a:pPr/>
              <a:t>7/29/21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631720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3150C59-D01F-4303-9971-EB52C9538060}" type="datetimeFigureOut">
              <a:rPr lang="en-US" smtClean="0"/>
              <a:pPr/>
              <a:t>7/29/21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3457018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63150C59-D01F-4303-9971-EB52C9538060}" type="datetimeFigureOut">
              <a:rPr lang="en-US" smtClean="0"/>
              <a:pPr/>
              <a:t>7/29/21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84251833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63150C59-D01F-4303-9971-EB52C9538060}" type="datetimeFigureOut">
              <a:rPr lang="en-US" smtClean="0"/>
              <a:pPr/>
              <a:t>7/29/21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9790050"/>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150C59-D01F-4303-9971-EB52C9538060}" type="datetimeFigureOut">
              <a:rPr lang="en-US" smtClean="0"/>
              <a:pPr/>
              <a:t>7/29/21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421128621"/>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7/29/21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11163676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AE6296C-74C4-4ED9-A503-1C16909B201C}" type="datetimeFigureOut">
              <a:rPr lang="en-US" smtClean="0"/>
              <a:t>7/29/21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873716371"/>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3150C59-D01F-4303-9971-EB52C9538060}" type="datetimeFigureOut">
              <a:rPr lang="en-US" smtClean="0"/>
              <a:pPr/>
              <a:t>7/29/21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64370168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7/29/21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407534969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3150C59-D01F-4303-9971-EB52C9538060}" type="datetimeFigureOut">
              <a:rPr lang="en-US" smtClean="0"/>
              <a:pPr/>
              <a:t>7/29/21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4FA161D-47DC-4206-908F-39ED51F30055}" type="slidenum">
              <a:rPr lang="en-US" smtClean="0"/>
              <a:pPr/>
              <a:t>‹#›</a:t>
            </a:fld>
            <a:endParaRPr lang="en-US"/>
          </a:p>
        </p:txBody>
      </p:sp>
    </p:spTree>
    <p:extLst>
      <p:ext uri="{BB962C8B-B14F-4D97-AF65-F5344CB8AC3E}">
        <p14:creationId xmlns:p14="http://schemas.microsoft.com/office/powerpoint/2010/main" val="311370852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AE6296C-74C4-4ED9-A503-1C16909B201C}" type="datetimeFigureOut">
              <a:rPr lang="en-US" smtClean="0"/>
              <a:t>7/29/21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42884053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AE6296C-74C4-4ED9-A503-1C16909B201C}" type="datetimeFigureOut">
              <a:rPr lang="en-US" smtClean="0"/>
              <a:t>7/29/21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13155112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AE6296C-74C4-4ED9-A503-1C16909B201C}" type="datetimeFigureOut">
              <a:rPr lang="en-US" smtClean="0"/>
              <a:t>7/29/21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35134566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E6296C-74C4-4ED9-A503-1C16909B201C}" type="datetimeFigureOut">
              <a:rPr lang="en-US" smtClean="0"/>
              <a:t>7/29/21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10544661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AE6296C-74C4-4ED9-A503-1C16909B201C}" type="datetimeFigureOut">
              <a:rPr lang="en-US" smtClean="0"/>
              <a:t>7/29/21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67805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7/29/21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84983307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AE6296C-74C4-4ED9-A503-1C16909B201C}" type="datetimeFigureOut">
              <a:rPr lang="en-US" smtClean="0"/>
              <a:t>7/29/21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A8797802-A2AC-4AB5-A5BD-02B48C84A275}" type="slidenum">
              <a:rPr lang="en-US" smtClean="0"/>
              <a:t>‹#›</a:t>
            </a:fld>
            <a:endParaRPr lang="en-US"/>
          </a:p>
        </p:txBody>
      </p:sp>
    </p:spTree>
    <p:extLst>
      <p:ext uri="{BB962C8B-B14F-4D97-AF65-F5344CB8AC3E}">
        <p14:creationId xmlns:p14="http://schemas.microsoft.com/office/powerpoint/2010/main" val="24279546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E6296C-74C4-4ED9-A503-1C16909B201C}" type="datetimeFigureOut">
              <a:rPr lang="en-US" smtClean="0"/>
              <a:t>7/29/21</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8797802-A2AC-4AB5-A5BD-02B48C84A275}" type="slidenum">
              <a:rPr lang="en-US" smtClean="0"/>
              <a:t>‹#›</a:t>
            </a:fld>
            <a:endParaRPr lang="en-US"/>
          </a:p>
        </p:txBody>
      </p:sp>
    </p:spTree>
    <p:extLst>
      <p:ext uri="{BB962C8B-B14F-4D97-AF65-F5344CB8AC3E}">
        <p14:creationId xmlns:p14="http://schemas.microsoft.com/office/powerpoint/2010/main" val="383299417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150C59-D01F-4303-9971-EB52C9538060}" type="datetimeFigureOut">
              <a:rPr lang="en-US" smtClean="0"/>
              <a:pPr/>
              <a:t>7/29/21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4FA161D-47DC-4206-908F-39ED51F30055}" type="slidenum">
              <a:rPr lang="en-US" smtClean="0"/>
              <a:pPr/>
              <a:t>‹#›</a:t>
            </a:fld>
            <a:endParaRPr lang="en-US"/>
          </a:p>
        </p:txBody>
      </p:sp>
    </p:spTree>
    <p:extLst>
      <p:ext uri="{BB962C8B-B14F-4D97-AF65-F5344CB8AC3E}">
        <p14:creationId xmlns:p14="http://schemas.microsoft.com/office/powerpoint/2010/main" val="37392758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4400" b="1" kern="1200">
          <a:solidFill>
            <a:srgbClr val="002060"/>
          </a:solidFill>
          <a:latin typeface="Tahoma" panose="020B0604030504040204" pitchFamily="34" charset="0"/>
          <a:ea typeface="Tahoma" panose="020B0604030504040204" pitchFamily="34" charset="0"/>
          <a:cs typeface="Tahoma" panose="020B0604030504040204" pitchFamily="34" charset="0"/>
        </a:defRPr>
      </a:lvl1pPr>
    </p:titleStyle>
    <p:bodyStyle>
      <a:lvl1pPr marL="342900" indent="-3429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1pPr>
      <a:lvl2pPr marL="742950" indent="-28575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2pPr>
      <a:lvl3pPr marL="11430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3pPr>
      <a:lvl4pPr marL="16002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4pPr>
      <a:lvl5pPr marL="2057400" indent="-228600" algn="l" defTabSz="914400" rtl="0" eaLnBrk="1" latinLnBrk="0" hangingPunct="1">
        <a:spcBef>
          <a:spcPct val="20000"/>
        </a:spcBef>
        <a:buFont typeface="Arial" pitchFamily="34" charset="0"/>
        <a:buChar char="»"/>
        <a:defRPr sz="3200" kern="1200">
          <a:solidFill>
            <a:srgbClr val="002060"/>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getthefactsout.org/presentation-faculty" TargetMode="External"/><Relationship Id="rId2" Type="http://schemas.openxmlformats.org/officeDocument/2006/relationships/hyperlink" Target="https://getthefactsout.org/presentation-students"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822EC4CB-DA82-4D1D-902C-518EE8DB7352}"/>
              </a:ext>
            </a:extLst>
          </p:cNvPr>
          <p:cNvSpPr>
            <a:spLocks noGrp="1"/>
          </p:cNvSpPr>
          <p:nvPr>
            <p:ph type="title"/>
          </p:nvPr>
        </p:nvSpPr>
        <p:spPr/>
        <p:txBody>
          <a:bodyPr/>
          <a:lstStyle/>
          <a:p>
            <a:r>
              <a:rPr lang="en-US" b="1" dirty="0">
                <a:latin typeface="Tahoma" panose="020B0604030504040204" pitchFamily="34" charset="0"/>
                <a:ea typeface="Tahoma" panose="020B0604030504040204" pitchFamily="34" charset="0"/>
                <a:cs typeface="Tahoma" panose="020B0604030504040204" pitchFamily="34" charset="0"/>
              </a:rPr>
              <a:t>Instructions</a:t>
            </a:r>
          </a:p>
        </p:txBody>
      </p:sp>
      <p:sp>
        <p:nvSpPr>
          <p:cNvPr id="5" name="Content Placeholder 4">
            <a:extLst>
              <a:ext uri="{FF2B5EF4-FFF2-40B4-BE49-F238E27FC236}">
                <a16:creationId xmlns:a16="http://schemas.microsoft.com/office/drawing/2014/main" id="{5AAACFC2-6796-4785-A8CE-7B7653F146A6}"/>
              </a:ext>
            </a:extLst>
          </p:cNvPr>
          <p:cNvSpPr>
            <a:spLocks noGrp="1"/>
          </p:cNvSpPr>
          <p:nvPr>
            <p:ph idx="1"/>
          </p:nvPr>
        </p:nvSpPr>
        <p:spPr/>
        <p:txBody>
          <a:bodyPr/>
          <a:lstStyle/>
          <a:p>
            <a:r>
              <a:rPr lang="en-US" dirty="0"/>
              <a:t>The next slide is designed to fit into either a </a:t>
            </a:r>
            <a:r>
              <a:rPr lang="en-US" dirty="0">
                <a:hlinkClick r:id="rId2"/>
              </a:rPr>
              <a:t>GFO student</a:t>
            </a:r>
            <a:r>
              <a:rPr lang="en-US" dirty="0"/>
              <a:t> or a </a:t>
            </a:r>
            <a:r>
              <a:rPr lang="en-US" dirty="0">
                <a:hlinkClick r:id="rId3"/>
              </a:rPr>
              <a:t>GFO faculty/staff </a:t>
            </a:r>
            <a:r>
              <a:rPr lang="en-US" dirty="0"/>
              <a:t>presentation.  It matches the teacher salary slide in the presentation slide decks. You can simply copy and paste this into the slide deck and be ready to present!</a:t>
            </a:r>
          </a:p>
        </p:txBody>
      </p:sp>
    </p:spTree>
    <p:extLst>
      <p:ext uri="{BB962C8B-B14F-4D97-AF65-F5344CB8AC3E}">
        <p14:creationId xmlns:p14="http://schemas.microsoft.com/office/powerpoint/2010/main" val="24603661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274"/>
        <p:cNvGrpSpPr/>
        <p:nvPr/>
      </p:nvGrpSpPr>
      <p:grpSpPr>
        <a:xfrm>
          <a:off x="0" y="0"/>
          <a:ext cx="0" cy="0"/>
          <a:chOff x="0" y="0"/>
          <a:chExt cx="0" cy="0"/>
        </a:xfrm>
      </p:grpSpPr>
      <p:pic>
        <p:nvPicPr>
          <p:cNvPr id="275" name="Google Shape;275;p13" descr="https://encrypted-tbn0.gstatic.com/images?q=tbn:ANd9GcRJLlqixcXpjFYO3TX2upkutqhN_12AsD7HJPkMDmbDqdlBeUjGmw"/>
          <p:cNvPicPr preferRelativeResize="0"/>
          <p:nvPr/>
        </p:nvPicPr>
        <p:blipFill rotWithShape="1">
          <a:blip r:embed="rId3">
            <a:alphaModFix/>
          </a:blip>
          <a:srcRect/>
          <a:stretch/>
        </p:blipFill>
        <p:spPr>
          <a:xfrm>
            <a:off x="11289" y="5410200"/>
            <a:ext cx="2274711" cy="1447800"/>
          </a:xfrm>
          <a:prstGeom prst="rect">
            <a:avLst/>
          </a:prstGeom>
          <a:noFill/>
          <a:ln>
            <a:noFill/>
          </a:ln>
        </p:spPr>
      </p:pic>
      <p:sp>
        <p:nvSpPr>
          <p:cNvPr id="279" name="Google Shape;279;p13"/>
          <p:cNvSpPr txBox="1">
            <a:spLocks noGrp="1"/>
          </p:cNvSpPr>
          <p:nvPr>
            <p:ph type="title"/>
          </p:nvPr>
        </p:nvSpPr>
        <p:spPr>
          <a:xfrm>
            <a:off x="-6430" y="152400"/>
            <a:ext cx="9150429" cy="1524000"/>
          </a:xfrm>
          <a:prstGeom prst="rect">
            <a:avLst/>
          </a:prstGeom>
          <a:noFill/>
          <a:ln>
            <a:noFill/>
          </a:ln>
        </p:spPr>
        <p:txBody>
          <a:bodyPr spcFirstLastPara="1" wrap="square" lIns="91425" tIns="45700" rIns="91425" bIns="45700" anchor="ctr" anchorCtr="0">
            <a:normAutofit fontScale="90000"/>
          </a:bodyPr>
          <a:lstStyle/>
          <a:p>
            <a:pPr marL="0" lvl="0" indent="0" algn="ctr" rtl="0">
              <a:spcBef>
                <a:spcPts val="0"/>
              </a:spcBef>
              <a:spcAft>
                <a:spcPts val="0"/>
              </a:spcAft>
              <a:buClr>
                <a:srgbClr val="002060"/>
              </a:buClr>
              <a:buSzPts val="4770"/>
              <a:buFont typeface="Tahoma"/>
              <a:buNone/>
            </a:pPr>
            <a:r>
              <a:rPr lang="en-US" sz="4770" b="1" dirty="0">
                <a:solidFill>
                  <a:srgbClr val="272D41"/>
                </a:solidFill>
              </a:rPr>
              <a:t>Teacher Salaries</a:t>
            </a:r>
            <a:br>
              <a:rPr lang="en-US" sz="3959" b="1" dirty="0">
                <a:latin typeface="Calibri"/>
                <a:ea typeface="Calibri"/>
                <a:cs typeface="Calibri"/>
                <a:sym typeface="Calibri"/>
              </a:rPr>
            </a:br>
            <a:r>
              <a:rPr lang="en-US" sz="3240" b="1" dirty="0">
                <a:solidFill>
                  <a:srgbClr val="272D41"/>
                </a:solidFill>
                <a:latin typeface="Calibri"/>
                <a:ea typeface="Calibri"/>
                <a:cs typeface="Calibri"/>
                <a:sym typeface="Calibri"/>
              </a:rPr>
              <a:t>9-month contracts</a:t>
            </a:r>
            <a:br>
              <a:rPr lang="en-US" sz="3240" b="1" dirty="0">
                <a:solidFill>
                  <a:srgbClr val="272D41"/>
                </a:solidFill>
                <a:latin typeface="Calibri"/>
                <a:ea typeface="Calibri"/>
                <a:cs typeface="Calibri"/>
                <a:sym typeface="Calibri"/>
              </a:rPr>
            </a:br>
            <a:r>
              <a:rPr lang="en-US" sz="2790" b="0" dirty="0">
                <a:solidFill>
                  <a:srgbClr val="272D41"/>
                </a:solidFill>
                <a:latin typeface="Calibri"/>
                <a:ea typeface="Calibri"/>
                <a:cs typeface="Calibri"/>
                <a:sym typeface="Calibri"/>
              </a:rPr>
              <a:t>($40k annualized → $53k,	$56k annualized → $75k)</a:t>
            </a:r>
            <a:endParaRPr dirty="0"/>
          </a:p>
        </p:txBody>
      </p:sp>
      <p:graphicFrame>
        <p:nvGraphicFramePr>
          <p:cNvPr id="5" name="Google Shape;278;p13">
            <a:extLst>
              <a:ext uri="{FF2B5EF4-FFF2-40B4-BE49-F238E27FC236}">
                <a16:creationId xmlns:a16="http://schemas.microsoft.com/office/drawing/2014/main" id="{13F70D58-16D2-4F1E-A389-5D606072419F}"/>
              </a:ext>
            </a:extLst>
          </p:cNvPr>
          <p:cNvGraphicFramePr/>
          <p:nvPr>
            <p:extLst>
              <p:ext uri="{D42A27DB-BD31-4B8C-83A1-F6EECF244321}">
                <p14:modId xmlns:p14="http://schemas.microsoft.com/office/powerpoint/2010/main" val="1536683942"/>
              </p:ext>
            </p:extLst>
          </p:nvPr>
        </p:nvGraphicFramePr>
        <p:xfrm>
          <a:off x="11289" y="2505165"/>
          <a:ext cx="9144000" cy="1847669"/>
        </p:xfrm>
        <a:graphic>
          <a:graphicData uri="http://schemas.openxmlformats.org/drawingml/2006/table">
            <a:tbl>
              <a:tblPr>
                <a:noFill/>
              </a:tblPr>
              <a:tblGrid>
                <a:gridCol w="3352800">
                  <a:extLst>
                    <a:ext uri="{9D8B030D-6E8A-4147-A177-3AD203B41FA5}">
                      <a16:colId xmlns:a16="http://schemas.microsoft.com/office/drawing/2014/main" val="20000"/>
                    </a:ext>
                  </a:extLst>
                </a:gridCol>
                <a:gridCol w="1371600">
                  <a:extLst>
                    <a:ext uri="{9D8B030D-6E8A-4147-A177-3AD203B41FA5}">
                      <a16:colId xmlns:a16="http://schemas.microsoft.com/office/drawing/2014/main" val="20001"/>
                    </a:ext>
                  </a:extLst>
                </a:gridCol>
                <a:gridCol w="1371600">
                  <a:extLst>
                    <a:ext uri="{9D8B030D-6E8A-4147-A177-3AD203B41FA5}">
                      <a16:colId xmlns:a16="http://schemas.microsoft.com/office/drawing/2014/main" val="20002"/>
                    </a:ext>
                  </a:extLst>
                </a:gridCol>
                <a:gridCol w="1295400">
                  <a:extLst>
                    <a:ext uri="{9D8B030D-6E8A-4147-A177-3AD203B41FA5}">
                      <a16:colId xmlns:a16="http://schemas.microsoft.com/office/drawing/2014/main" val="20003"/>
                    </a:ext>
                  </a:extLst>
                </a:gridCol>
                <a:gridCol w="1752600">
                  <a:extLst>
                    <a:ext uri="{9D8B030D-6E8A-4147-A177-3AD203B41FA5}">
                      <a16:colId xmlns:a16="http://schemas.microsoft.com/office/drawing/2014/main" val="20004"/>
                    </a:ext>
                  </a:extLst>
                </a:gridCol>
              </a:tblGrid>
              <a:tr h="356275">
                <a:tc>
                  <a:txBody>
                    <a:bodyPr/>
                    <a:lstStyle/>
                    <a:p>
                      <a:pPr marL="0" marR="0" lvl="0" indent="0" algn="l" rtl="0">
                        <a:lnSpc>
                          <a:spcPct val="115000"/>
                        </a:lnSpc>
                        <a:spcBef>
                          <a:spcPts val="0"/>
                        </a:spcBef>
                        <a:spcAft>
                          <a:spcPts val="0"/>
                        </a:spcAft>
                        <a:buNone/>
                      </a:pPr>
                      <a:endParaRPr lang="en-US" sz="2400" u="none" strike="noStrike" cap="none" dirty="0">
                        <a:solidFill>
                          <a:srgbClr val="31304D"/>
                        </a:solidFill>
                        <a:latin typeface="Calibri"/>
                        <a:ea typeface="Calibri"/>
                        <a:cs typeface="Calibri"/>
                        <a:sym typeface="Calibri"/>
                      </a:endParaRPr>
                    </a:p>
                  </a:txBody>
                  <a:tcPr marL="50000" marR="50000" marT="0" marB="0">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BA yr 1</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BA yr 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400" b="1" u="none" strike="noStrike" cap="none">
                          <a:solidFill>
                            <a:srgbClr val="272D41"/>
                          </a:solidFill>
                          <a:latin typeface="Calibri"/>
                          <a:ea typeface="Calibri"/>
                          <a:cs typeface="Calibri"/>
                          <a:sym typeface="Calibri"/>
                        </a:rPr>
                        <a:t>MA yr 15</a:t>
                      </a:r>
                      <a:endParaRPr lang="en-US" sz="2400" u="none" strike="noStrike" cap="none" dirty="0">
                        <a:solidFill>
                          <a:srgbClr val="272D41"/>
                        </a:solidFill>
                        <a:latin typeface="Calibri"/>
                        <a:ea typeface="Calibri"/>
                        <a:cs typeface="Calibri"/>
                        <a:sym typeface="Calibri"/>
                      </a:endParaRPr>
                    </a:p>
                  </a:txBody>
                  <a:tcPr marL="50000" marR="500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0"/>
                  </a:ext>
                </a:extLst>
              </a:tr>
              <a:tr h="69165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Atlanta Public Schools</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$49,048</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$54,285</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$59,714</a:t>
                      </a:r>
                    </a:p>
                  </a:txBody>
                  <a:tcPr marL="37500" marR="37500"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$71,026</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2"/>
                  </a:ext>
                </a:extLst>
              </a:tr>
              <a:tr h="691650">
                <a:tc>
                  <a:txBody>
                    <a:bodyPr/>
                    <a:lstStyle/>
                    <a:p>
                      <a:pPr rtl="0" fontAlgn="b"/>
                      <a:r>
                        <a:rPr lang="en-US" sz="2400" b="1" dirty="0">
                          <a:solidFill>
                            <a:srgbClr val="272D41"/>
                          </a:solidFill>
                          <a:effectLst/>
                          <a:latin typeface="Calibri" panose="020F0502020204030204" pitchFamily="34" charset="0"/>
                          <a:cs typeface="Calibri" panose="020F0502020204030204" pitchFamily="34" charset="0"/>
                        </a:rPr>
                        <a:t>Fulton County School District</a:t>
                      </a:r>
                    </a:p>
                  </a:txBody>
                  <a:tcPr marL="21431" marR="21431" marT="14288" marB="14288" anchor="ctr">
                    <a:lnL w="12700" cap="flat" cmpd="sng">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$48,850</a:t>
                      </a:r>
                    </a:p>
                  </a:txBody>
                  <a:tcPr marL="37493" marR="37493" marT="0" marB="0" anchor="ctr">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algn="ctr">
                        <a:lnSpc>
                          <a:spcPct val="115000"/>
                        </a:lnSpc>
                        <a:spcBef>
                          <a:spcPts val="0"/>
                        </a:spcBef>
                        <a:spcAft>
                          <a:spcPts val="0"/>
                        </a:spcAft>
                      </a:pPr>
                      <a:r>
                        <a:rPr lang="en-US" sz="2800" dirty="0">
                          <a:solidFill>
                            <a:schemeClr val="tx1"/>
                          </a:solidFill>
                          <a:latin typeface="Calibri" panose="020F0502020204030204" pitchFamily="34" charset="0"/>
                          <a:ea typeface="Calibri"/>
                          <a:cs typeface="Calibri" panose="020F0502020204030204" pitchFamily="34" charset="0"/>
                        </a:rPr>
                        <a:t>$50,600</a:t>
                      </a:r>
                    </a:p>
                  </a:txBody>
                  <a:tcPr marL="37493" marR="37493"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$55,827</a:t>
                      </a:r>
                    </a:p>
                  </a:txBody>
                  <a:tcPr marL="37500" marR="37500" marT="0" marB="0" anchor="ctr">
                    <a:lnL w="12700" cap="flat" cmpd="sng" algn="ctr">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tc>
                  <a:txBody>
                    <a:bodyPr/>
                    <a:lstStyle/>
                    <a:p>
                      <a:pPr marL="0" marR="0" lvl="0" indent="0" algn="ctr" rtl="0">
                        <a:lnSpc>
                          <a:spcPct val="115000"/>
                        </a:lnSpc>
                        <a:spcBef>
                          <a:spcPts val="0"/>
                        </a:spcBef>
                        <a:spcAft>
                          <a:spcPts val="0"/>
                        </a:spcAft>
                        <a:buNone/>
                      </a:pPr>
                      <a:r>
                        <a:rPr lang="en-US" sz="2800" dirty="0">
                          <a:latin typeface="Calibri" panose="020F0502020204030204" pitchFamily="34" charset="0"/>
                          <a:cs typeface="Calibri" panose="020F0502020204030204" pitchFamily="34" charset="0"/>
                        </a:rPr>
                        <a:t>$68,899</a:t>
                      </a:r>
                    </a:p>
                  </a:txBody>
                  <a:tcPr marL="37500" marR="37500" marT="0" marB="0" anchor="ctr">
                    <a:lnL w="12700" cap="flat" cmpd="sng">
                      <a:solidFill>
                        <a:srgbClr val="000000"/>
                      </a:solidFill>
                      <a:prstDash val="solid"/>
                      <a:round/>
                      <a:headEnd type="none" w="sm" len="sm"/>
                      <a:tailEnd type="none" w="sm" len="sm"/>
                    </a:lnL>
                    <a:lnR w="12700" cap="flat" cmpd="sng">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tcPr>
                </a:tc>
                <a:extLst>
                  <a:ext uri="{0D108BD9-81ED-4DB2-BD59-A6C34878D82A}">
                    <a16:rowId xmlns:a16="http://schemas.microsoft.com/office/drawing/2014/main" val="10003"/>
                  </a:ext>
                </a:extLst>
              </a:tr>
            </a:tbl>
          </a:graphicData>
        </a:graphic>
      </p:graphicFrame>
      <p:sp>
        <p:nvSpPr>
          <p:cNvPr id="6" name="TextBox 5">
            <a:extLst>
              <a:ext uri="{FF2B5EF4-FFF2-40B4-BE49-F238E27FC236}">
                <a16:creationId xmlns:a16="http://schemas.microsoft.com/office/drawing/2014/main" id="{1B8AEF65-2F82-4210-A455-FF5F5EF799AB}"/>
              </a:ext>
            </a:extLst>
          </p:cNvPr>
          <p:cNvSpPr txBox="1"/>
          <p:nvPr/>
        </p:nvSpPr>
        <p:spPr>
          <a:xfrm rot="10800000" flipH="1" flipV="1">
            <a:off x="4409151" y="6115960"/>
            <a:ext cx="3184111" cy="461665"/>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2400" b="0" i="0" u="none" strike="noStrike" kern="1200" cap="none" spc="0" normalizeH="0" baseline="0" noProof="0" dirty="0">
                <a:ln>
                  <a:noFill/>
                </a:ln>
                <a:solidFill>
                  <a:srgbClr val="7030A0"/>
                </a:solidFill>
                <a:effectLst/>
                <a:uLnTx/>
                <a:uFillTx/>
                <a:latin typeface="Arial" panose="020B0604020202020204"/>
                <a:ea typeface="+mn-ea"/>
                <a:cs typeface="+mn-cs"/>
              </a:rPr>
              <a:t>+ Extra Pay</a:t>
            </a:r>
          </a:p>
        </p:txBody>
      </p:sp>
    </p:spTree>
    <p:extLst>
      <p:ext uri="{BB962C8B-B14F-4D97-AF65-F5344CB8AC3E}">
        <p14:creationId xmlns:p14="http://schemas.microsoft.com/office/powerpoint/2010/main" val="662527530"/>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2007-2010">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22</TotalTime>
  <Words>237</Words>
  <Application>Microsoft Macintosh PowerPoint</Application>
  <PresentationFormat>On-screen Show (4:3)</PresentationFormat>
  <Paragraphs>27</Paragraphs>
  <Slides>2</Slides>
  <Notes>1</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vt:i4>
      </vt:variant>
    </vt:vector>
  </HeadingPairs>
  <TitlesOfParts>
    <vt:vector size="8" baseType="lpstr">
      <vt:lpstr>Arial</vt:lpstr>
      <vt:lpstr>Calibri</vt:lpstr>
      <vt:lpstr>Calibri Light</vt:lpstr>
      <vt:lpstr>Tahoma</vt:lpstr>
      <vt:lpstr>Office Theme</vt:lpstr>
      <vt:lpstr>1_Office Theme</vt:lpstr>
      <vt:lpstr>Instructions</vt:lpstr>
      <vt:lpstr>Teacher Salaries 9-month contracts ($40k annualized → $53k, $56k annualized → $75k)</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Instructions</dc:title>
  <dc:creator>Wendy Adams</dc:creator>
  <cp:lastModifiedBy>Kaitlin Miller</cp:lastModifiedBy>
  <cp:revision>6</cp:revision>
  <dcterms:created xsi:type="dcterms:W3CDTF">2021-07-16T03:33:41Z</dcterms:created>
  <dcterms:modified xsi:type="dcterms:W3CDTF">2021-07-29T18:29:10Z</dcterms:modified>
</cp:coreProperties>
</file>