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56" r:id="rId3"/>
    <p:sldId id="540" r:id="rId4"/>
    <p:sldId id="542" r:id="rId5"/>
    <p:sldId id="54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8" autoAdjust="0"/>
    <p:restoredTop sz="80190" autoAdjust="0"/>
  </p:normalViewPr>
  <p:slideViewPr>
    <p:cSldViewPr snapToGrid="0">
      <p:cViewPr varScale="1">
        <p:scale>
          <a:sx n="81" d="100"/>
          <a:sy n="81" d="100"/>
        </p:scale>
        <p:origin x="6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10/7/21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10/7/21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10000"/>
          </a:bodyPr>
          <a:lstStyle/>
          <a:p>
            <a:pPr marL="0" lvl="0" indent="0" algn="l" rtl="0">
              <a:spcBef>
                <a:spcPts val="0"/>
              </a:spcBef>
              <a:spcAft>
                <a:spcPts val="0"/>
              </a:spcAft>
              <a:buClr>
                <a:schemeClr val="dk1"/>
              </a:buClr>
              <a:buSzPts val="1200"/>
              <a:buFont typeface="Calibri"/>
              <a:buNone/>
            </a:pPr>
            <a:r>
              <a:rPr lang="en-US" dirty="0"/>
              <a:t>Updated 10/7/21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a:t>
            </a:r>
            <a:r>
              <a:rPr lang="en-US" b="1" dirty="0" err="1"/>
              <a:t>Upl</a:t>
            </a:r>
            <a:r>
              <a:rPr lang="en-US" b="1" dirty="0"/>
              <a:t>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usually find data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4103944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fontScale="85000" lnSpcReduction="20000"/>
          </a:bodyPr>
          <a:lstStyle/>
          <a:p>
            <a:pPr marL="0" lvl="0" indent="0" algn="l" rtl="0">
              <a:spcBef>
                <a:spcPts val="0"/>
              </a:spcBef>
              <a:spcAft>
                <a:spcPts val="0"/>
              </a:spcAft>
              <a:buClr>
                <a:schemeClr val="dk1"/>
              </a:buClr>
              <a:buSzPts val="1200"/>
              <a:buFont typeface="Calibri"/>
              <a:buNone/>
            </a:pPr>
            <a:r>
              <a:rPr lang="en-US" dirty="0"/>
              <a:t>Updated 10/7/21 w/ 2021/2022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These are only the base salary.</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Set Up: </a:t>
            </a:r>
            <a:r>
              <a:rPr lang="en-US" dirty="0"/>
              <a:t>I normally set up this slide to be either animated or I make three copies of it. Copy 1: Delete or cover the </a:t>
            </a:r>
            <a:r>
              <a:rPr lang="en-US" dirty="0" err="1"/>
              <a:t>Yr</a:t>
            </a:r>
            <a:r>
              <a:rPr lang="en-US" dirty="0"/>
              <a:t> 5 and </a:t>
            </a:r>
            <a:r>
              <a:rPr lang="en-US" dirty="0" err="1"/>
              <a:t>yr</a:t>
            </a:r>
            <a:r>
              <a:rPr lang="en-US" dirty="0"/>
              <a:t> 15 data. Copy 2: delete or cover </a:t>
            </a:r>
            <a:r>
              <a:rPr lang="en-US" dirty="0" err="1"/>
              <a:t>yr</a:t>
            </a:r>
            <a:r>
              <a:rPr lang="en-US" dirty="0"/>
              <a:t> 15 data only. Copy 3: show the entire slide as seen in this download.  For your convenience, we’ve created three slides that give the appearance of an animated slide as you present.</a:t>
            </a:r>
          </a:p>
          <a:p>
            <a:pPr marL="0" lvl="0" indent="0" algn="l" rtl="0">
              <a:spcBef>
                <a:spcPts val="0"/>
              </a:spcBef>
              <a:spcAft>
                <a:spcPts val="0"/>
              </a:spcAft>
              <a:buNone/>
            </a:pPr>
            <a:endParaRPr lang="en-US" dirty="0"/>
          </a:p>
          <a:p>
            <a:pPr marL="0" lvl="0" indent="0" algn="l" rtl="0">
              <a:spcBef>
                <a:spcPts val="0"/>
              </a:spcBef>
              <a:spcAft>
                <a:spcPts val="0"/>
              </a:spcAft>
              <a:buNone/>
            </a:pPr>
            <a:r>
              <a:rPr lang="en-US" b="1" dirty="0"/>
              <a:t>Talking Points:</a:t>
            </a:r>
          </a:p>
          <a:p>
            <a:pPr marL="0" lvl="0" indent="0" algn="l" rtl="0">
              <a:spcBef>
                <a:spcPts val="0"/>
              </a:spcBef>
              <a:spcAft>
                <a:spcPts val="0"/>
              </a:spcAft>
              <a:buNone/>
            </a:pPr>
            <a:r>
              <a:rPr lang="en-US" dirty="0"/>
              <a:t>Hint: I do not start with the annualized data in parentheses, it’s best to share this near the end of this slide (see point 4 below)</a:t>
            </a:r>
          </a:p>
          <a:p>
            <a:pPr marL="228600" lvl="0" indent="-228600" algn="l" rtl="0">
              <a:spcBef>
                <a:spcPts val="0"/>
              </a:spcBef>
              <a:spcAft>
                <a:spcPts val="0"/>
              </a:spcAft>
              <a:buAutoNum type="arabicPeriod"/>
            </a:pPr>
            <a:r>
              <a:rPr lang="en-US" dirty="0"/>
              <a:t>I start with BA </a:t>
            </a:r>
            <a:r>
              <a:rPr lang="en-US" dirty="0" err="1"/>
              <a:t>yr</a:t>
            </a:r>
            <a:r>
              <a:rPr lang="en-US" dirty="0"/>
              <a:t> 1 for each county</a:t>
            </a:r>
          </a:p>
          <a:p>
            <a:pPr marL="228600" lvl="0" indent="-228600" algn="l" rtl="0">
              <a:spcBef>
                <a:spcPts val="0"/>
              </a:spcBef>
              <a:spcAft>
                <a:spcPts val="0"/>
              </a:spcAft>
              <a:buAutoNum type="arabicPeriod"/>
            </a:pPr>
            <a:r>
              <a:rPr lang="en-US" dirty="0"/>
              <a:t>Then show </a:t>
            </a:r>
            <a:r>
              <a:rPr lang="en-US" dirty="0" err="1"/>
              <a:t>yr</a:t>
            </a:r>
            <a:r>
              <a:rPr lang="en-US" dirty="0"/>
              <a:t> 5 data both BA and MA.  Point 1: There are built in steps that are agreed upon when you’re hired so that you know what you’ll be making after 5 years. Point 2: Over half of teachers have earned a Master’s degree by the time they are 30.  There are master’s degree programs across the country designed for practicing full-time teachers. </a:t>
            </a:r>
          </a:p>
          <a:p>
            <a:pPr marL="228600" lvl="0" indent="-228600" algn="l" rtl="0">
              <a:spcBef>
                <a:spcPts val="0"/>
              </a:spcBef>
              <a:spcAft>
                <a:spcPts val="0"/>
              </a:spcAft>
              <a:buAutoNum type="arabicPeriod"/>
            </a:pPr>
            <a:r>
              <a:rPr lang="en-US" dirty="0"/>
              <a:t>Now show the entire chart. At mid-career teachers across the U.S. typically make between $60,000 - $100,000.  (25</a:t>
            </a:r>
            <a:r>
              <a:rPr lang="en-US" baseline="30000" dirty="0"/>
              <a:t>th</a:t>
            </a:r>
            <a:r>
              <a:rPr lang="en-US" dirty="0"/>
              <a:t> percentile – 75</a:t>
            </a:r>
            <a:r>
              <a:rPr lang="en-US" baseline="30000" dirty="0"/>
              <a:t>th</a:t>
            </a:r>
            <a:r>
              <a:rPr lang="en-US" dirty="0"/>
              <a:t> percentile plus extra duty pay)</a:t>
            </a:r>
          </a:p>
          <a:p>
            <a:pPr marL="228600" lvl="0" indent="-228600" algn="l" rtl="0">
              <a:spcBef>
                <a:spcPts val="0"/>
              </a:spcBef>
              <a:spcAft>
                <a:spcPts val="0"/>
              </a:spcAft>
              <a:buAutoNum type="arabicPeriod"/>
            </a:pPr>
            <a:r>
              <a:rPr lang="en-US" dirty="0"/>
              <a:t>Now you can mention that the salaries shown here are 9-month base salaries.  The note at the top shows what a 9-month salary would be for a full year, just to give you an idea.  (We do not put a big emphasis on the annualized salary, it just helps make the point that teacher contracts are 9-months.  We do not state that teachers can find 12-months of work at the same rate. )  </a:t>
            </a:r>
          </a:p>
          <a:p>
            <a:pPr marL="228600" lvl="0" indent="-228600" algn="l" rtl="0">
              <a:spcBef>
                <a:spcPts val="0"/>
              </a:spcBef>
              <a:spcAft>
                <a:spcPts val="0"/>
              </a:spcAft>
              <a:buAutoNum type="arabicPeriod"/>
            </a:pPr>
            <a:r>
              <a:rPr lang="en-US" dirty="0"/>
              <a:t>Often, about half of teachers, choose to engage in other opportunities at their school such as being a club sponsor or coach. All of these extra duties have negotiated extra pay. </a:t>
            </a:r>
          </a:p>
          <a:p>
            <a:pPr marL="0" lvl="0" indent="0" algn="l" rtl="0">
              <a:spcBef>
                <a:spcPts val="0"/>
              </a:spcBef>
              <a:spcAft>
                <a:spcPts val="0"/>
              </a:spcAft>
              <a:buClr>
                <a:schemeClr val="dk1"/>
              </a:buClr>
              <a:buSzPts val="1200"/>
              <a:buFont typeface="Calibri"/>
              <a:buNone/>
            </a:pPr>
            <a:endParaRPr lang="en-US" dirty="0"/>
          </a:p>
          <a:p>
            <a:pPr marL="0" marR="0" lvl="0" indent="0" algn="l" rtl="0">
              <a:lnSpc>
                <a:spcPct val="100000"/>
              </a:lnSpc>
              <a:spcBef>
                <a:spcPts val="0"/>
              </a:spcBef>
              <a:spcAft>
                <a:spcPts val="0"/>
              </a:spcAft>
              <a:buClr>
                <a:schemeClr val="dk1"/>
              </a:buClr>
              <a:buSzPts val="1200"/>
              <a:buFont typeface="Calibri"/>
              <a:buNone/>
            </a:pPr>
            <a:r>
              <a:rPr lang="en-US" b="1" dirty="0"/>
              <a:t>Updates: </a:t>
            </a:r>
            <a:r>
              <a:rPr lang="en-US" dirty="0"/>
              <a:t>If you would like to update this slide with any additional districts or the next year’s data, you can either put in a salary data mining request with GFO at getthefactsout.org or you can usually find data with an internet search for “teacher salary schedule” and the names of local districts where the students from your program are likely to teach.</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10/7/21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10/7/21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10/7/21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10/7/21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10/7/21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10/7/21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10/7/21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10/7/21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10/7/21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10/7/21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 presentation: Busting Myths About the Teaching Profession</a:t>
            </a:r>
            <a:r>
              <a:rPr lang="en-US" dirty="0"/>
              <a:t> or a </a:t>
            </a:r>
            <a:r>
              <a:rPr lang="en-US" dirty="0">
                <a:hlinkClick r:id="rId3"/>
              </a:rPr>
              <a:t>GFO faculty/staff presentation: Teaching: The Best Kept Secret!</a:t>
            </a:r>
            <a:r>
              <a:rPr lang="en-US" dirty="0"/>
              <a:t>.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($43k annualized → $57k,	$90k annualized → $120k)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4119445653"/>
              </p:ext>
            </p:extLst>
          </p:nvPr>
        </p:nvGraphicFramePr>
        <p:xfrm>
          <a:off x="193095" y="1913712"/>
          <a:ext cx="4438753"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Christina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rgbClr val="272D41"/>
                          </a:solidFill>
                          <a:effectLst/>
                          <a:latin typeface="Calibri" panose="020F0502020204030204" pitchFamily="34" charset="0"/>
                          <a:ea typeface="+mn-ea"/>
                          <a:cs typeface="Calibri" panose="020F0502020204030204" pitchFamily="34" charset="0"/>
                        </a:rPr>
                        <a:t>$42,268-$44,924  </a:t>
                      </a:r>
                      <a:endParaRPr lang="en-US" sz="240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Colonial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ea typeface="Calibri"/>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41,411-$43,991 </a:t>
                      </a:r>
                      <a:endParaRPr lang="en-US" sz="2400" b="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i="0" u="none" strike="noStrike" kern="1200" dirty="0">
                          <a:solidFill>
                            <a:srgbClr val="272D41"/>
                          </a:solidFill>
                          <a:effectLst/>
                          <a:latin typeface="Calibri" panose="020F0502020204030204" pitchFamily="34" charset="0"/>
                          <a:ea typeface="+mn-ea"/>
                          <a:cs typeface="Calibri" panose="020F0502020204030204" pitchFamily="34" charset="0"/>
                        </a:rPr>
                        <a:t>Red Clay Consolidated School District</a:t>
                      </a:r>
                      <a:endParaRPr lang="en-US" sz="2400" b="1" dirty="0">
                        <a:solidFill>
                          <a:srgbClr val="272D41"/>
                        </a:solidFill>
                        <a:effectLst/>
                        <a:latin typeface="Calibri" panose="020F0502020204030204" pitchFamily="34" charset="0"/>
                        <a:cs typeface="Calibri" panose="020F0502020204030204" pitchFamily="34" charset="0"/>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kern="1200" dirty="0">
                          <a:solidFill>
                            <a:srgbClr val="272D41"/>
                          </a:solidFill>
                          <a:effectLst/>
                          <a:latin typeface="Calibri" panose="020F0502020204030204" pitchFamily="34" charset="0"/>
                          <a:ea typeface="+mn-ea"/>
                          <a:cs typeface="Calibri" panose="020F0502020204030204" pitchFamily="34" charset="0"/>
                        </a:rPr>
                        <a:t>$42,854-$44,949 </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955637234"/>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lvl="0">
              <a:spcBef>
                <a:spcPts val="0"/>
              </a:spcBef>
              <a:buClr>
                <a:srgbClr val="002060"/>
              </a:buClr>
              <a:buSzPts val="4770"/>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($43k annualized → $57k,	$90k annualized → $120k)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635246886"/>
              </p:ext>
            </p:extLst>
          </p:nvPr>
        </p:nvGraphicFramePr>
        <p:xfrm>
          <a:off x="199748" y="1913712"/>
          <a:ext cx="5801458" cy="3259176"/>
        </p:xfrm>
        <a:graphic>
          <a:graphicData uri="http://schemas.openxmlformats.org/drawingml/2006/table">
            <a:tbl>
              <a:tblPr>
                <a:noFill/>
              </a:tblPr>
              <a:tblGrid>
                <a:gridCol w="3076048">
                  <a:extLst>
                    <a:ext uri="{9D8B030D-6E8A-4147-A177-3AD203B41FA5}">
                      <a16:colId xmlns:a16="http://schemas.microsoft.com/office/drawing/2014/main" val="20000"/>
                    </a:ext>
                  </a:extLst>
                </a:gridCol>
                <a:gridCol w="1362705">
                  <a:extLst>
                    <a:ext uri="{9D8B030D-6E8A-4147-A177-3AD203B41FA5}">
                      <a16:colId xmlns:a16="http://schemas.microsoft.com/office/drawing/2014/main" val="20001"/>
                    </a:ext>
                  </a:extLst>
                </a:gridCol>
                <a:gridCol w="1362705">
                  <a:extLst>
                    <a:ext uri="{9D8B030D-6E8A-4147-A177-3AD203B41FA5}">
                      <a16:colId xmlns:a16="http://schemas.microsoft.com/office/drawing/2014/main" val="20002"/>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Christina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rgbClr val="272D41"/>
                          </a:solidFill>
                          <a:effectLst/>
                          <a:latin typeface="Calibri" panose="020F0502020204030204" pitchFamily="34" charset="0"/>
                          <a:ea typeface="+mn-ea"/>
                          <a:cs typeface="Calibri" panose="020F0502020204030204" pitchFamily="34" charset="0"/>
                        </a:rPr>
                        <a:t>$42,268-$44,924  </a:t>
                      </a:r>
                      <a:endParaRPr lang="en-US" sz="240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rgbClr val="272D41"/>
                          </a:solidFill>
                          <a:effectLst/>
                          <a:latin typeface="Calibri" panose="020F0502020204030204" pitchFamily="34" charset="0"/>
                          <a:ea typeface="+mn-ea"/>
                          <a:cs typeface="Calibri" panose="020F0502020204030204" pitchFamily="34" charset="0"/>
                        </a:rPr>
                        <a:t>$49,921-$54,446</a:t>
                      </a:r>
                      <a:endParaRPr lang="en-US" sz="240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Colonial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ea typeface="Calibri"/>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41,411-$43,991 </a:t>
                      </a:r>
                      <a:endParaRPr lang="en-US" sz="2400" b="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ea typeface="Calibri"/>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48,770-$53,929 </a:t>
                      </a:r>
                      <a:endParaRPr lang="en-US" sz="2400" b="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i="0" u="none" strike="noStrike" kern="1200" dirty="0">
                          <a:solidFill>
                            <a:srgbClr val="272D41"/>
                          </a:solidFill>
                          <a:effectLst/>
                          <a:latin typeface="Calibri" panose="020F0502020204030204" pitchFamily="34" charset="0"/>
                          <a:ea typeface="+mn-ea"/>
                          <a:cs typeface="Calibri" panose="020F0502020204030204" pitchFamily="34" charset="0"/>
                        </a:rPr>
                        <a:t>Red Clay Consolidated School District</a:t>
                      </a:r>
                      <a:endParaRPr lang="en-US" sz="2400" b="1" dirty="0">
                        <a:solidFill>
                          <a:srgbClr val="272D41"/>
                        </a:solidFill>
                        <a:effectLst/>
                        <a:latin typeface="Calibri" panose="020F0502020204030204" pitchFamily="34" charset="0"/>
                        <a:cs typeface="Calibri" panose="020F0502020204030204" pitchFamily="34" charset="0"/>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kern="1200" dirty="0">
                          <a:solidFill>
                            <a:srgbClr val="272D41"/>
                          </a:solidFill>
                          <a:effectLst/>
                          <a:latin typeface="Calibri" panose="020F0502020204030204" pitchFamily="34" charset="0"/>
                          <a:ea typeface="+mn-ea"/>
                          <a:cs typeface="Calibri" panose="020F0502020204030204" pitchFamily="34" charset="0"/>
                        </a:rPr>
                        <a:t>$42,854-$44,949 </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50,134 </a:t>
                      </a:r>
                      <a:endParaRPr lang="en-US" sz="2400" b="0" dirty="0">
                        <a:solidFill>
                          <a:srgbClr val="272D41"/>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53,931</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22962205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83443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($43k annualized → $57k,	$90k annualized → $120k)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761177249"/>
              </p:ext>
            </p:extLst>
          </p:nvPr>
        </p:nvGraphicFramePr>
        <p:xfrm>
          <a:off x="112642" y="2140644"/>
          <a:ext cx="8829693" cy="3259176"/>
        </p:xfrm>
        <a:graphic>
          <a:graphicData uri="http://schemas.openxmlformats.org/drawingml/2006/table">
            <a:tbl>
              <a:tblPr>
                <a:noFill/>
              </a:tblPr>
              <a:tblGrid>
                <a:gridCol w="2993165">
                  <a:extLst>
                    <a:ext uri="{9D8B030D-6E8A-4147-A177-3AD203B41FA5}">
                      <a16:colId xmlns:a16="http://schemas.microsoft.com/office/drawing/2014/main" val="20000"/>
                    </a:ext>
                  </a:extLst>
                </a:gridCol>
                <a:gridCol w="1315716">
                  <a:extLst>
                    <a:ext uri="{9D8B030D-6E8A-4147-A177-3AD203B41FA5}">
                      <a16:colId xmlns:a16="http://schemas.microsoft.com/office/drawing/2014/main" val="20001"/>
                    </a:ext>
                  </a:extLst>
                </a:gridCol>
                <a:gridCol w="1492577">
                  <a:extLst>
                    <a:ext uri="{9D8B030D-6E8A-4147-A177-3AD203B41FA5}">
                      <a16:colId xmlns:a16="http://schemas.microsoft.com/office/drawing/2014/main" val="20002"/>
                    </a:ext>
                  </a:extLst>
                </a:gridCol>
                <a:gridCol w="1496283">
                  <a:extLst>
                    <a:ext uri="{9D8B030D-6E8A-4147-A177-3AD203B41FA5}">
                      <a16:colId xmlns:a16="http://schemas.microsoft.com/office/drawing/2014/main" val="20003"/>
                    </a:ext>
                  </a:extLst>
                </a:gridCol>
                <a:gridCol w="1531952">
                  <a:extLst>
                    <a:ext uri="{9D8B030D-6E8A-4147-A177-3AD203B41FA5}">
                      <a16:colId xmlns:a16="http://schemas.microsoft.com/office/drawing/2014/main" val="20004"/>
                    </a:ext>
                  </a:extLst>
                </a:gridCol>
              </a:tblGrid>
              <a:tr h="522237">
                <a:tc>
                  <a:txBody>
                    <a:bodyPr/>
                    <a:lstStyle/>
                    <a:p>
                      <a:pPr marL="0" marR="0" lvl="0" indent="0" algn="l" rtl="0">
                        <a:lnSpc>
                          <a:spcPct val="115000"/>
                        </a:lnSpc>
                        <a:spcBef>
                          <a:spcPts val="0"/>
                        </a:spcBef>
                        <a:spcAft>
                          <a:spcPts val="0"/>
                        </a:spcAft>
                        <a:buNone/>
                      </a:pPr>
                      <a:endParaRPr lang="en-US"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BA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yr5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MA </a:t>
                      </a:r>
                      <a:r>
                        <a:rPr lang="en-US" sz="2400" b="1" u="none" strike="noStrike" cap="none" dirty="0" err="1">
                          <a:solidFill>
                            <a:srgbClr val="272D41"/>
                          </a:solidFill>
                          <a:latin typeface="Calibri" panose="020F0502020204030204" pitchFamily="34" charset="0"/>
                          <a:ea typeface="Calibri"/>
                          <a:cs typeface="Calibri" panose="020F0502020204030204" pitchFamily="34" charset="0"/>
                          <a:sym typeface="Calibri"/>
                        </a:rPr>
                        <a:t>yr</a:t>
                      </a:r>
                      <a:r>
                        <a:rPr lang="en-US" sz="2400" b="1" u="none" strike="noStrike" cap="none" dirty="0">
                          <a:solidFill>
                            <a:srgbClr val="272D41"/>
                          </a:solidFill>
                          <a:latin typeface="Calibri" panose="020F0502020204030204" pitchFamily="34" charset="0"/>
                          <a:ea typeface="Calibri"/>
                          <a:cs typeface="Calibri" panose="020F0502020204030204" pitchFamily="34" charset="0"/>
                          <a:sym typeface="Calibri"/>
                        </a:rPr>
                        <a:t> 15</a:t>
                      </a:r>
                      <a:endParaRPr sz="2400" u="none" strike="noStrike" cap="none" dirty="0">
                        <a:solidFill>
                          <a:srgbClr val="272D41"/>
                        </a:solidFill>
                        <a:latin typeface="Calibri" panose="020F0502020204030204" pitchFamily="34" charset="0"/>
                        <a:ea typeface="Calibri"/>
                        <a:cs typeface="Calibri" panose="020F0502020204030204" pitchFamily="34" charset="0"/>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912313">
                <a:tc>
                  <a:txBody>
                    <a:bodyPr/>
                    <a:lstStyle/>
                    <a:p>
                      <a:pPr algn="l" rtl="0" fontAlgn="b"/>
                      <a:r>
                        <a:rPr lang="en-US" sz="2400" b="1" dirty="0">
                          <a:solidFill>
                            <a:srgbClr val="272D41"/>
                          </a:solidFill>
                          <a:effectLst/>
                          <a:latin typeface="Calibri" panose="020F0502020204030204" pitchFamily="34" charset="0"/>
                          <a:cs typeface="Calibri" panose="020F0502020204030204" pitchFamily="34" charset="0"/>
                        </a:rPr>
                        <a:t>Christina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rgbClr val="272D41"/>
                          </a:solidFill>
                          <a:effectLst/>
                          <a:latin typeface="Calibri" panose="020F0502020204030204" pitchFamily="34" charset="0"/>
                          <a:ea typeface="+mn-ea"/>
                          <a:cs typeface="Calibri" panose="020F0502020204030204" pitchFamily="34" charset="0"/>
                        </a:rPr>
                        <a:t>$42,268-$44,924  </a:t>
                      </a:r>
                      <a:endParaRPr lang="en-US" sz="240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rgbClr val="272D41"/>
                          </a:solidFill>
                          <a:effectLst/>
                          <a:latin typeface="Calibri" panose="020F0502020204030204" pitchFamily="34" charset="0"/>
                          <a:ea typeface="+mn-ea"/>
                          <a:cs typeface="Calibri" panose="020F0502020204030204" pitchFamily="34" charset="0"/>
                        </a:rPr>
                        <a:t>$49,921-$54,446</a:t>
                      </a:r>
                      <a:endParaRPr lang="en-US" sz="240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kern="1200" dirty="0">
                          <a:solidFill>
                            <a:srgbClr val="272D41"/>
                          </a:solidFill>
                          <a:effectLst/>
                          <a:latin typeface="Calibri" panose="020F0502020204030204" pitchFamily="34" charset="0"/>
                          <a:ea typeface="+mn-ea"/>
                          <a:cs typeface="Calibri" panose="020F0502020204030204" pitchFamily="34" charset="0"/>
                        </a:rPr>
                        <a:t>$55,573-$60,099 </a:t>
                      </a:r>
                      <a:endParaRPr lang="en-US" sz="2400" dirty="0">
                        <a:solidFill>
                          <a:srgbClr val="272D41"/>
                        </a:solidFill>
                        <a:latin typeface="Calibri" panose="020F0502020204030204" pitchFamily="34" charset="0"/>
                        <a:cs typeface="Calibri" panose="020F0502020204030204" pitchFamily="34" charset="0"/>
                      </a:endParaRP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dirty="0">
                          <a:solidFill>
                            <a:srgbClr val="272D41"/>
                          </a:solidFill>
                          <a:latin typeface="Calibri" panose="020F0502020204030204" pitchFamily="34" charset="0"/>
                          <a:cs typeface="Calibri" panose="020F0502020204030204" pitchFamily="34" charset="0"/>
                        </a:rPr>
                        <a:t>$</a:t>
                      </a:r>
                      <a:r>
                        <a:rPr lang="en-US" sz="2400" kern="1200" dirty="0">
                          <a:solidFill>
                            <a:srgbClr val="272D41"/>
                          </a:solidFill>
                          <a:effectLst/>
                          <a:latin typeface="Calibri" panose="020F0502020204030204" pitchFamily="34" charset="0"/>
                          <a:ea typeface="+mn-ea"/>
                          <a:cs typeface="Calibri" panose="020F0502020204030204" pitchFamily="34" charset="0"/>
                        </a:rPr>
                        <a:t>87,442-$91,245  </a:t>
                      </a:r>
                      <a:endParaRPr lang="en-US" sz="2400" dirty="0">
                        <a:solidFill>
                          <a:srgbClr val="272D41"/>
                        </a:solidFill>
                        <a:latin typeface="Calibri" panose="020F0502020204030204" pitchFamily="34" charset="0"/>
                        <a:cs typeface="Calibri" panose="020F0502020204030204" pitchFamily="34" charset="0"/>
                      </a:endParaRP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912313">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1" dirty="0">
                          <a:solidFill>
                            <a:srgbClr val="272D41"/>
                          </a:solidFill>
                          <a:effectLst/>
                          <a:latin typeface="Calibri" panose="020F0502020204030204" pitchFamily="34" charset="0"/>
                          <a:cs typeface="Calibri" panose="020F0502020204030204" pitchFamily="34" charset="0"/>
                        </a:rPr>
                        <a:t>Colonial School District</a:t>
                      </a:r>
                    </a:p>
                  </a:txBody>
                  <a:tcPr marL="28575" marR="28575" marT="19050" marB="1905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ea typeface="Calibri"/>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41,411-$43,991 </a:t>
                      </a:r>
                      <a:endParaRPr lang="en-US" sz="2400" b="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ea typeface="Calibri"/>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48,770-$53,929 </a:t>
                      </a:r>
                      <a:endParaRPr lang="en-US" sz="2400" b="0" dirty="0">
                        <a:solidFill>
                          <a:srgbClr val="272D41"/>
                        </a:solidFill>
                        <a:latin typeface="Calibri" panose="020F0502020204030204" pitchFamily="34" charset="0"/>
                        <a:cs typeface="Calibri" panose="020F0502020204030204" pitchFamily="34" charset="0"/>
                      </a:endParaRP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54,213-$59,368</a:t>
                      </a:r>
                      <a:endParaRPr lang="en-US" sz="2400" b="0" dirty="0">
                        <a:solidFill>
                          <a:srgbClr val="272D41"/>
                        </a:solidFill>
                        <a:latin typeface="Calibri" panose="020F0502020204030204" pitchFamily="34" charset="0"/>
                        <a:cs typeface="Calibri" panose="020F0502020204030204" pitchFamily="34" charset="0"/>
                      </a:endParaRP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85,930-$90,967 </a:t>
                      </a:r>
                      <a:endParaRPr lang="en-US" sz="2400" b="0" dirty="0">
                        <a:solidFill>
                          <a:srgbClr val="272D41"/>
                        </a:solidFill>
                        <a:latin typeface="Calibri" panose="020F0502020204030204" pitchFamily="34" charset="0"/>
                        <a:cs typeface="Calibri" panose="020F0502020204030204" pitchFamily="34" charset="0"/>
                      </a:endParaRP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91231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2400" b="1" i="0" u="none" strike="noStrike" kern="1200" dirty="0">
                          <a:solidFill>
                            <a:srgbClr val="272D41"/>
                          </a:solidFill>
                          <a:effectLst/>
                          <a:latin typeface="Calibri" panose="020F0502020204030204" pitchFamily="34" charset="0"/>
                          <a:ea typeface="+mn-ea"/>
                          <a:cs typeface="Calibri" panose="020F0502020204030204" pitchFamily="34" charset="0"/>
                        </a:rPr>
                        <a:t>Red Clay Consolidated School District</a:t>
                      </a:r>
                      <a:endParaRPr lang="en-US" sz="2400" b="1" dirty="0">
                        <a:solidFill>
                          <a:srgbClr val="272D41"/>
                        </a:solidFill>
                        <a:effectLst/>
                        <a:latin typeface="Calibri" panose="020F0502020204030204" pitchFamily="34" charset="0"/>
                        <a:cs typeface="Calibri" panose="020F0502020204030204" pitchFamily="34" charset="0"/>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kern="1200" dirty="0">
                          <a:solidFill>
                            <a:srgbClr val="272D41"/>
                          </a:solidFill>
                          <a:effectLst/>
                          <a:latin typeface="Calibri" panose="020F0502020204030204" pitchFamily="34" charset="0"/>
                          <a:ea typeface="+mn-ea"/>
                          <a:cs typeface="Calibri" panose="020F0502020204030204" pitchFamily="34" charset="0"/>
                        </a:rPr>
                        <a:t>$42,854-$44,949 </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50,134 </a:t>
                      </a:r>
                      <a:endParaRPr lang="en-US" sz="2400" b="0" dirty="0">
                        <a:solidFill>
                          <a:srgbClr val="272D41"/>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53,931</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53,680-$58,642 </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87,920 </a:t>
                      </a:r>
                      <a:endParaRPr lang="en-US" sz="2400" b="0" dirty="0">
                        <a:solidFill>
                          <a:srgbClr val="272D41"/>
                        </a:solidFill>
                        <a:latin typeface="Calibri" panose="020F0502020204030204" pitchFamily="34" charset="0"/>
                        <a:cs typeface="Calibri" panose="020F0502020204030204" pitchFamily="34" charset="0"/>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US" sz="2400" b="0" dirty="0">
                          <a:solidFill>
                            <a:srgbClr val="272D41"/>
                          </a:solidFill>
                          <a:latin typeface="Calibri" panose="020F0502020204030204" pitchFamily="34" charset="0"/>
                          <a:cs typeface="Calibri" panose="020F0502020204030204" pitchFamily="34" charset="0"/>
                        </a:rPr>
                        <a:t>$</a:t>
                      </a:r>
                      <a:r>
                        <a:rPr lang="en-US" sz="2400" b="0" kern="1200" dirty="0">
                          <a:solidFill>
                            <a:srgbClr val="272D41"/>
                          </a:solidFill>
                          <a:effectLst/>
                          <a:latin typeface="Calibri" panose="020F0502020204030204" pitchFamily="34" charset="0"/>
                          <a:ea typeface="+mn-ea"/>
                          <a:cs typeface="Calibri" panose="020F0502020204030204" pitchFamily="34" charset="0"/>
                        </a:rPr>
                        <a:t>90,985</a:t>
                      </a:r>
                      <a:endParaRPr lang="en-US" sz="2400" b="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alary Slide Template" id="{E4496E5E-3DF4-4F4C-BDEA-022367E8193D}" vid="{F68B36CF-99BF-564B-9FC9-D47D2C152EB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alary Slide Template" id="{E4496E5E-3DF4-4F4C-BDEA-022367E8193D}" vid="{A5C08AFB-347E-DC4B-97D0-F6DD9C2D3F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1539</Words>
  <Application>Microsoft Macintosh PowerPoint</Application>
  <PresentationFormat>On-screen Show (4:3)</PresentationFormat>
  <Paragraphs>99</Paragraphs>
  <Slides>4</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Arial</vt:lpstr>
      <vt:lpstr>Calibri</vt:lpstr>
      <vt:lpstr>Calibri Light</vt:lpstr>
      <vt:lpstr>Tahoma</vt:lpstr>
      <vt:lpstr>Office Theme</vt:lpstr>
      <vt:lpstr>1_Office Theme</vt:lpstr>
      <vt:lpstr>Instructions</vt:lpstr>
      <vt:lpstr>Teacher Salaries 9-month contracts ($43k annualized → $57k, $90k annualized → $120k)</vt:lpstr>
      <vt:lpstr>Teacher Salaries 9-month contracts ($43k annualized → $57k, $90k annualized → $120k)</vt:lpstr>
      <vt:lpstr>Teacher Salaries 9-month contracts ($43k annualized → $57k, $90k annualized → $120k)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Kaitlin Miller</dc:creator>
  <cp:lastModifiedBy>Kaitlin Miller</cp:lastModifiedBy>
  <cp:revision>15</cp:revision>
  <dcterms:created xsi:type="dcterms:W3CDTF">2021-09-30T23:08:26Z</dcterms:created>
  <dcterms:modified xsi:type="dcterms:W3CDTF">2021-10-07T23:08:28Z</dcterms:modified>
</cp:coreProperties>
</file>