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4"/>
  </p:notesMasterIdLst>
  <p:sldIdLst>
    <p:sldId id="270" r:id="rId2"/>
    <p:sldId id="268" r:id="rId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TR/T@M flyer V1" id="{8F2403DE-9E33-46DD-8C8A-B9045DF27CA8}">
          <p14:sldIdLst/>
        </p14:section>
        <p14:section name="BTR/T@M flyer V2" id="{08EDF667-0C2B-424E-AA72-417651C5A2E3}">
          <p14:sldIdLst>
            <p14:sldId id="270"/>
            <p14:sldId id="268"/>
          </p14:sldIdLst>
        </p14:section>
        <p14:section name="BTR/T@M flyer V3" id="{0621DC9A-5ECD-4CCB-8477-2CF25F931EED}">
          <p14:sldIdLst/>
        </p14:section>
        <p14:section name="Landscape" id="{3CC309B1-62E6-40CF-9284-60DBC080D35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D0F"/>
    <a:srgbClr val="92A2BD"/>
    <a:srgbClr val="012D5A"/>
    <a:srgbClr val="D2492A"/>
    <a:srgbClr val="21314D"/>
    <a:srgbClr val="ABB8CD"/>
    <a:srgbClr val="000000"/>
    <a:srgbClr val="5A7094"/>
    <a:srgbClr val="7A8EAE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2" autoAdjust="0"/>
    <p:restoredTop sz="93979" autoAdjust="0"/>
  </p:normalViewPr>
  <p:slideViewPr>
    <p:cSldViewPr>
      <p:cViewPr varScale="1">
        <p:scale>
          <a:sx n="113" d="100"/>
          <a:sy n="113" d="100"/>
        </p:scale>
        <p:origin x="336" y="80"/>
      </p:cViewPr>
      <p:guideLst>
        <p:guide orient="horz" pos="460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327424-AF44-43D1-BED8-30E69CF769A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0" y="696913"/>
            <a:ext cx="26924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557209-5BE0-44F8-A7BD-6DE7F63739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57209-5BE0-44F8-A7BD-6DE7F63739F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6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33322-CC99-4AF2-BDB7-E7529C110625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B076B-AD43-46B2-A62E-A782B8A0E9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https://i2.wp.com/www.pebc.org/wp-content/uploads/2014/08/btr.png?fit=1108%2C490&amp;ssl=1">
            <a:extLst>
              <a:ext uri="{FF2B5EF4-FFF2-40B4-BE49-F238E27FC236}">
                <a16:creationId xmlns:a16="http://schemas.microsoft.com/office/drawing/2014/main" id="{66540F99-1AF3-49C2-9C6B-9F5583A9D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6313"/>
            <a:ext cx="1143000" cy="50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7F9F03-8FED-4BB4-BB38-B1E8438AF35D}"/>
              </a:ext>
            </a:extLst>
          </p:cNvPr>
          <p:cNvSpPr txBox="1"/>
          <p:nvPr/>
        </p:nvSpPr>
        <p:spPr>
          <a:xfrm>
            <a:off x="103711" y="138637"/>
            <a:ext cx="76503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spc="-50" dirty="0">
                <a:solidFill>
                  <a:srgbClr val="FF4D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Blow minds! Teach science </a:t>
            </a:r>
            <a:r>
              <a:rPr lang="en-US" sz="3300" b="1" spc="-50">
                <a:solidFill>
                  <a:srgbClr val="FF4D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math.</a:t>
            </a:r>
            <a:endParaRPr lang="en-US" sz="3300" b="1" spc="-50" dirty="0">
              <a:solidFill>
                <a:srgbClr val="FF4D0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F50D4D-F1B0-46C8-BCE3-D0E0E101C709}"/>
              </a:ext>
            </a:extLst>
          </p:cNvPr>
          <p:cNvSpPr/>
          <p:nvPr/>
        </p:nvSpPr>
        <p:spPr>
          <a:xfrm>
            <a:off x="152399" y="9245080"/>
            <a:ext cx="3817849" cy="600164"/>
          </a:xfrm>
          <a:prstGeom prst="rect">
            <a:avLst/>
          </a:prstGeom>
          <a:solidFill>
            <a:srgbClr val="FF4D0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Teach@Mines Director: Wendy Adams (wkadams@mines.edu)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Physics: Vince Kuo  (hkuo@mines.edu)     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Chemistry: Renee Falconer (rfalcone@mines.edu)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CCA51C-8E35-4BDC-92E8-48F72091A51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1129" y="2555968"/>
            <a:ext cx="3840367" cy="6582995"/>
            <a:chOff x="108789253" y="107700231"/>
            <a:chExt cx="2775618" cy="4966231"/>
          </a:xfrm>
        </p:grpSpPr>
        <p:sp>
          <p:nvSpPr>
            <p:cNvPr id="4" name="Rectangle 3" hidden="1">
              <a:extLst>
                <a:ext uri="{FF2B5EF4-FFF2-40B4-BE49-F238E27FC236}">
                  <a16:creationId xmlns:a16="http://schemas.microsoft.com/office/drawing/2014/main" id="{FA581E50-F758-4D14-918D-1F70000F6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05528" y="107703937"/>
              <a:ext cx="2759343" cy="496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6BA488-CFEE-4CB3-89B8-C253C4DF0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789253" y="107700231"/>
              <a:ext cx="2768480" cy="4962524"/>
              <a:chOff x="108789253" y="107700231"/>
              <a:chExt cx="2768480" cy="496252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4B422EA-91EF-4867-B9AD-BEE300B31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89253" y="107700231"/>
                <a:ext cx="2759343" cy="4962524"/>
              </a:xfrm>
              <a:prstGeom prst="rect">
                <a:avLst/>
              </a:prstGeom>
              <a:solidFill>
                <a:srgbClr val="1A273D"/>
              </a:solidFill>
              <a:ln w="76200" algn="in">
                <a:solidFill>
                  <a:srgbClr val="92A2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54EB91CC-C9A7-44DC-B333-D6AA928798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29789" y="110408182"/>
                <a:ext cx="2727944" cy="2011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219456" tIns="36576" rIns="219456" bIns="36576" numCol="1" anchor="t" anchorCtr="0" compatLnSpc="1">
                <a:prstTxWarp prst="textNoShape">
                  <a:avLst/>
                </a:prstTxWarp>
              </a:bodyPr>
              <a:lstStyle/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PREREQUISITES: </a:t>
                </a:r>
                <a:r>
                  <a:rPr lang="en-US" alt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Field experience, BS degree, passing PRAXIS score, successful interview with PEBC, US Citizenship, &amp; apply for and obtain a job in a PEBC partner district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STRUCTURE: </a:t>
                </a:r>
                <a:r>
                  <a:rPr lang="en-US" alt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 days/week of classroom instruction as teacher of record in your own classroom with a mentor in the building and 8 </a:t>
                </a:r>
                <a:r>
                  <a:rPr lang="en-US" altLang="en-US" sz="1400" dirty="0" err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hrs</a:t>
                </a:r>
                <a:r>
                  <a:rPr lang="en-US" alt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/week of coursework with PEBC.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COMPENSATION</a:t>
                </a:r>
                <a:r>
                  <a:rPr lang="en-US" alt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Standard teacher salary</a:t>
                </a: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120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4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FEES: </a:t>
                </a:r>
                <a:r>
                  <a:rPr lang="en-US" altLang="en-US" sz="14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$9,000 split over 9 months</a:t>
                </a:r>
                <a:endParaRPr lang="en-US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1031" name="Picture 7" descr="4783-StudentsReadInstructions">
                <a:extLst>
                  <a:ext uri="{FF2B5EF4-FFF2-40B4-BE49-F238E27FC236}">
                    <a16:creationId xmlns:a16="http://schemas.microsoft.com/office/drawing/2014/main" id="{CE15F5D4-BF1C-4784-BA34-A3FADE8D20FF}"/>
                  </a:ext>
                </a:extLst>
              </p:cNvPr>
              <p:cNvPicPr preferRelativeResize="0"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0" r="16530" b="11114"/>
              <a:stretch/>
            </p:blipFill>
            <p:spPr bwMode="auto">
              <a:xfrm>
                <a:off x="108906143" y="107856370"/>
                <a:ext cx="2507782" cy="2188551"/>
              </a:xfrm>
              <a:prstGeom prst="rect">
                <a:avLst/>
              </a:prstGeom>
              <a:noFill/>
              <a:ln w="6350" algn="in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 Box 8">
                <a:extLst>
                  <a:ext uri="{FF2B5EF4-FFF2-40B4-BE49-F238E27FC236}">
                    <a16:creationId xmlns:a16="http://schemas.microsoft.com/office/drawing/2014/main" id="{CE2EF10B-0CAD-42EF-B402-DDCE74BC00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999259" y="110049590"/>
                <a:ext cx="2228850" cy="3630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</a:rPr>
                  <a:t>TEACHER 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  <a:cs typeface="Gotham Book" pitchFamily="50" charset="0"/>
                  </a:rPr>
                  <a:t>of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+mj-lt"/>
                  </a:rPr>
                  <a:t> RECORD</a:t>
                </a:r>
                <a:endPara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</p:grpSp>
      <p:sp>
        <p:nvSpPr>
          <p:cNvPr id="19" name="Rectangle 10" hidden="1">
            <a:extLst>
              <a:ext uri="{FF2B5EF4-FFF2-40B4-BE49-F238E27FC236}">
                <a16:creationId xmlns:a16="http://schemas.microsoft.com/office/drawing/2014/main" id="{AA1492C6-5806-4881-AD5A-E8F50388A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61" y="2561005"/>
            <a:ext cx="3764167" cy="67665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08BB527-48A8-40C7-A73D-E5606FF92398}"/>
              </a:ext>
            </a:extLst>
          </p:cNvPr>
          <p:cNvGrpSpPr/>
          <p:nvPr/>
        </p:nvGrpSpPr>
        <p:grpSpPr>
          <a:xfrm>
            <a:off x="220780" y="2561005"/>
            <a:ext cx="3454012" cy="6582995"/>
            <a:chOff x="118951" y="2561005"/>
            <a:chExt cx="3764167" cy="6766560"/>
          </a:xfrm>
        </p:grpSpPr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20E7137E-CA49-4609-A2D1-3FECE6B24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951" y="2561005"/>
              <a:ext cx="3764167" cy="6766560"/>
            </a:xfrm>
            <a:prstGeom prst="rect">
              <a:avLst/>
            </a:prstGeom>
            <a:solidFill>
              <a:srgbClr val="1A273D"/>
            </a:solidFill>
            <a:ln w="76200" algn="in">
              <a:solidFill>
                <a:srgbClr val="92A2B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D017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Text Box 13">
              <a:extLst>
                <a:ext uri="{FF2B5EF4-FFF2-40B4-BE49-F238E27FC236}">
                  <a16:creationId xmlns:a16="http://schemas.microsoft.com/office/drawing/2014/main" id="{26029596-7CBA-4865-8D6C-1A35310161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55" y="6236226"/>
              <a:ext cx="3574858" cy="2738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D017D"/>
                    </a:outerShdw>
                  </a:effectLst>
                </a14:hiddenEffects>
              </a:ext>
            </a:extLst>
          </p:spPr>
          <p:txBody>
            <a:bodyPr vert="horz" wrap="square" lIns="219456" tIns="36576" rIns="219456" bIns="36576" numCol="1" anchor="t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PREREQUISITES</a:t>
              </a:r>
              <a:r>
                <a:rPr lang="en-US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BS degree, passing PRAXIS score, successful interview with PEBC, US Citizenship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STRUCTURE</a:t>
              </a:r>
              <a:r>
                <a:rPr lang="en-US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4 days/week in a classroom with a mentor teacher and approximately 8 </a:t>
              </a:r>
              <a:r>
                <a:rPr lang="en-US" altLang="en-US" sz="1400" dirty="0" err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hrs</a:t>
              </a:r>
              <a:r>
                <a:rPr lang="en-US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/week engaging in coursework with PEBC.</a:t>
              </a:r>
            </a:p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COMPENSATION</a:t>
              </a:r>
              <a:r>
                <a:rPr lang="en-US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$5,000 fellowship</a:t>
              </a: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FEES: </a:t>
              </a:r>
              <a:r>
                <a:rPr lang="en-US" altLang="en-US" sz="1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$500 deposit + $3,500</a:t>
              </a:r>
              <a:endParaRPr lang="en-US" alt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5E8CF82C-E908-480A-A575-6BF3C16D1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783" y="5785783"/>
              <a:ext cx="3040493" cy="495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7D017D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RESIDENT TEACHER</a:t>
              </a:r>
              <a:endPara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056272C4-EB56-4557-93F0-7FF564F7D113}"/>
              </a:ext>
            </a:extLst>
          </p:cNvPr>
          <p:cNvSpPr/>
          <p:nvPr/>
        </p:nvSpPr>
        <p:spPr>
          <a:xfrm>
            <a:off x="1143001" y="2052616"/>
            <a:ext cx="5410200" cy="407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spc="100" dirty="0">
                <a:latin typeface="Gotham Bold" pitchFamily="50" charset="0"/>
                <a:ea typeface="Calibri" panose="020F0502020204030204" pitchFamily="34" charset="0"/>
                <a:cs typeface="Gotham Bold" pitchFamily="50" charset="0"/>
              </a:rPr>
              <a:t> </a:t>
            </a:r>
            <a:r>
              <a:rPr lang="en-US" sz="2000" spc="100" dirty="0">
                <a:ea typeface="Calibri" panose="020F0502020204030204" pitchFamily="34" charset="0"/>
                <a:cs typeface="Gotham Bold" pitchFamily="50" charset="0"/>
              </a:rPr>
              <a:t>TWO PATHWAY OPTIONS </a:t>
            </a:r>
            <a:r>
              <a:rPr lang="en-US" sz="2000" spc="100" dirty="0">
                <a:ea typeface="Calibri" panose="020F0502020204030204" pitchFamily="34" charset="0"/>
                <a:cs typeface="Gotham Book" pitchFamily="50" charset="0"/>
              </a:rPr>
              <a:t>for </a:t>
            </a:r>
            <a:r>
              <a:rPr lang="en-US" sz="2000" spc="100" dirty="0">
                <a:ea typeface="Calibri" panose="020F0502020204030204" pitchFamily="34" charset="0"/>
                <a:cs typeface="Gotham Bold" pitchFamily="50" charset="0"/>
              </a:rPr>
              <a:t>LICENSURE</a:t>
            </a:r>
            <a:endParaRPr lang="en-US" sz="2000" dirty="0">
              <a:effectLst/>
              <a:ea typeface="Calibri" panose="020F0502020204030204" pitchFamily="34" charset="0"/>
              <a:cs typeface="Gotham Book" pitchFamily="50" charset="0"/>
            </a:endParaRP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BD8BA89B-C86B-47B1-B8CA-6D2ED068FC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2653"/>
            <a:ext cx="914400" cy="1076301"/>
          </a:xfrm>
          <a:prstGeom prst="rect">
            <a:avLst/>
          </a:prstGeom>
        </p:spPr>
      </p:pic>
      <p:grpSp>
        <p:nvGrpSpPr>
          <p:cNvPr id="27" name="Group 9">
            <a:extLst>
              <a:ext uri="{FF2B5EF4-FFF2-40B4-BE49-F238E27FC236}">
                <a16:creationId xmlns:a16="http://schemas.microsoft.com/office/drawing/2014/main" id="{AAC866EF-6A6A-4533-9E4B-34B8F9572A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71098" y="752565"/>
            <a:ext cx="2057901" cy="1166388"/>
            <a:chOff x="108804856" y="107703937"/>
            <a:chExt cx="2760015" cy="4962525"/>
          </a:xfrm>
        </p:grpSpPr>
        <p:sp>
          <p:nvSpPr>
            <p:cNvPr id="28" name="Rectangle 10" hidden="1">
              <a:extLst>
                <a:ext uri="{FF2B5EF4-FFF2-40B4-BE49-F238E27FC236}">
                  <a16:creationId xmlns:a16="http://schemas.microsoft.com/office/drawing/2014/main" id="{10957A0F-7175-4511-AAFD-A62180967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05528" y="107703937"/>
              <a:ext cx="2759343" cy="49625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B9513914-194B-4FDC-8014-2DCBE95D78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04856" y="107703937"/>
              <a:ext cx="2760015" cy="4962525"/>
              <a:chOff x="108804856" y="107703937"/>
              <a:chExt cx="2760015" cy="4962525"/>
            </a:xfrm>
          </p:grpSpPr>
          <p:sp>
            <p:nvSpPr>
              <p:cNvPr id="30" name="Rectangle 12">
                <a:extLst>
                  <a:ext uri="{FF2B5EF4-FFF2-40B4-BE49-F238E27FC236}">
                    <a16:creationId xmlns:a16="http://schemas.microsoft.com/office/drawing/2014/main" id="{2A09F1A7-90CE-4423-9341-A537D2B66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05528" y="107703937"/>
                <a:ext cx="2759343" cy="4962525"/>
              </a:xfrm>
              <a:prstGeom prst="rect">
                <a:avLst/>
              </a:prstGeom>
              <a:solidFill>
                <a:srgbClr val="1A273D"/>
              </a:solidFill>
              <a:ln w="57150" algn="in">
                <a:solidFill>
                  <a:srgbClr val="92A2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 Box 13">
                <a:extLst>
                  <a:ext uri="{FF2B5EF4-FFF2-40B4-BE49-F238E27FC236}">
                    <a16:creationId xmlns:a16="http://schemas.microsoft.com/office/drawing/2014/main" id="{C00B4B73-B340-4198-B46B-D98BAD3C46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04856" y="109825936"/>
                <a:ext cx="2759343" cy="25034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219456" tIns="36576" rIns="219456" bIns="36576" numCol="1" anchor="b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 a part of a real classroom at a local school </a:t>
                </a:r>
                <a:endPara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Text Box 15">
                <a:extLst>
                  <a:ext uri="{FF2B5EF4-FFF2-40B4-BE49-F238E27FC236}">
                    <a16:creationId xmlns:a16="http://schemas.microsoft.com/office/drawing/2014/main" id="{5B4D0EFA-F069-4385-87D7-DC306305DB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70775" y="108018284"/>
                <a:ext cx="2228849" cy="20305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6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EARLY FIELD EXPERIENCE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37" name="Group 9">
            <a:extLst>
              <a:ext uri="{FF2B5EF4-FFF2-40B4-BE49-F238E27FC236}">
                <a16:creationId xmlns:a16="http://schemas.microsoft.com/office/drawing/2014/main" id="{09428DC5-90C9-4F82-AC0A-1051901F9F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481539" y="752565"/>
            <a:ext cx="2057902" cy="1166388"/>
            <a:chOff x="108804855" y="107703937"/>
            <a:chExt cx="2760016" cy="4962525"/>
          </a:xfrm>
        </p:grpSpPr>
        <p:sp>
          <p:nvSpPr>
            <p:cNvPr id="38" name="Rectangle 10" hidden="1">
              <a:extLst>
                <a:ext uri="{FF2B5EF4-FFF2-40B4-BE49-F238E27FC236}">
                  <a16:creationId xmlns:a16="http://schemas.microsoft.com/office/drawing/2014/main" id="{578C2FBC-0E0F-406B-94BE-D479A184B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05528" y="107703937"/>
              <a:ext cx="2759343" cy="496252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9" name="Group 11">
              <a:extLst>
                <a:ext uri="{FF2B5EF4-FFF2-40B4-BE49-F238E27FC236}">
                  <a16:creationId xmlns:a16="http://schemas.microsoft.com/office/drawing/2014/main" id="{18A3A6D9-DBEE-4001-B4D8-B972E5C8C0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04855" y="107703937"/>
              <a:ext cx="2760016" cy="4962525"/>
              <a:chOff x="108804855" y="107703937"/>
              <a:chExt cx="2760016" cy="4962525"/>
            </a:xfrm>
          </p:grpSpPr>
          <p:sp>
            <p:nvSpPr>
              <p:cNvPr id="40" name="Rectangle 12">
                <a:extLst>
                  <a:ext uri="{FF2B5EF4-FFF2-40B4-BE49-F238E27FC236}">
                    <a16:creationId xmlns:a16="http://schemas.microsoft.com/office/drawing/2014/main" id="{C06512DD-6251-44B9-B1EE-73D0BC98E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05528" y="107703937"/>
                <a:ext cx="2759343" cy="4962525"/>
              </a:xfrm>
              <a:prstGeom prst="rect">
                <a:avLst/>
              </a:prstGeom>
              <a:solidFill>
                <a:srgbClr val="1A273D"/>
              </a:solidFill>
              <a:ln w="57150" algn="in">
                <a:solidFill>
                  <a:srgbClr val="92A2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Text Box 13">
                <a:extLst>
                  <a:ext uri="{FF2B5EF4-FFF2-40B4-BE49-F238E27FC236}">
                    <a16:creationId xmlns:a16="http://schemas.microsoft.com/office/drawing/2014/main" id="{8D262981-9D08-46D6-9366-284F5EE3C6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04855" y="109825932"/>
                <a:ext cx="2759343" cy="2503429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219456" tIns="36576" rIns="219456" bIns="36576" numCol="1" anchor="b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Learn cognitive science, how to spark curiosity, &amp; how the brain works</a:t>
                </a:r>
                <a:endPara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Text Box 15">
                <a:extLst>
                  <a:ext uri="{FF2B5EF4-FFF2-40B4-BE49-F238E27FC236}">
                    <a16:creationId xmlns:a16="http://schemas.microsoft.com/office/drawing/2014/main" id="{6A0998ED-5F5B-4D98-A1D6-E3BEC4734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4040" y="108037638"/>
                <a:ext cx="2228849" cy="1788294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6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OTHER TEACHER PREP COURSES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3" name="Group 9">
            <a:extLst>
              <a:ext uri="{FF2B5EF4-FFF2-40B4-BE49-F238E27FC236}">
                <a16:creationId xmlns:a16="http://schemas.microsoft.com/office/drawing/2014/main" id="{28FF3172-6301-4EDC-B2E8-C457C3078C7E}"/>
              </a:ext>
            </a:extLst>
          </p:cNvPr>
          <p:cNvGrpSpPr>
            <a:grpSpLocks/>
          </p:cNvGrpSpPr>
          <p:nvPr/>
        </p:nvGrpSpPr>
        <p:grpSpPr bwMode="auto">
          <a:xfrm>
            <a:off x="5591492" y="752564"/>
            <a:ext cx="1960128" cy="1166389"/>
            <a:chOff x="108804206" y="107703937"/>
            <a:chExt cx="2760665" cy="4962525"/>
          </a:xfrm>
        </p:grpSpPr>
        <p:sp>
          <p:nvSpPr>
            <p:cNvPr id="44" name="Rectangle 10" hidden="1">
              <a:extLst>
                <a:ext uri="{FF2B5EF4-FFF2-40B4-BE49-F238E27FC236}">
                  <a16:creationId xmlns:a16="http://schemas.microsoft.com/office/drawing/2014/main" id="{E25E4B6E-E9E8-4417-9553-DBBA86C8D3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05528" y="107703937"/>
              <a:ext cx="2759343" cy="4962525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" name="Group 11">
              <a:extLst>
                <a:ext uri="{FF2B5EF4-FFF2-40B4-BE49-F238E27FC236}">
                  <a16:creationId xmlns:a16="http://schemas.microsoft.com/office/drawing/2014/main" id="{67DE02BF-890B-4326-B2C3-F6FA31F5DD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804206" y="107703937"/>
              <a:ext cx="2760665" cy="4962525"/>
              <a:chOff x="108804206" y="107703937"/>
              <a:chExt cx="2760665" cy="4962525"/>
            </a:xfrm>
          </p:grpSpPr>
          <p:sp>
            <p:nvSpPr>
              <p:cNvPr id="46" name="Rectangle 12">
                <a:extLst>
                  <a:ext uri="{FF2B5EF4-FFF2-40B4-BE49-F238E27FC236}">
                    <a16:creationId xmlns:a16="http://schemas.microsoft.com/office/drawing/2014/main" id="{0A507195-EE9A-4D51-90BA-486F09C50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05528" y="107703937"/>
                <a:ext cx="2759343" cy="4962525"/>
              </a:xfrm>
              <a:prstGeom prst="rect">
                <a:avLst/>
              </a:prstGeom>
              <a:solidFill>
                <a:srgbClr val="1A273D"/>
              </a:solidFill>
              <a:ln w="57150" algn="in">
                <a:solidFill>
                  <a:srgbClr val="92A2BD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 Box 13">
                <a:extLst>
                  <a:ext uri="{FF2B5EF4-FFF2-40B4-BE49-F238E27FC236}">
                    <a16:creationId xmlns:a16="http://schemas.microsoft.com/office/drawing/2014/main" id="{C9B6F27C-213D-4D94-A618-14CFDC3A57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04206" y="109040887"/>
                <a:ext cx="2748546" cy="3222825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219456" tIns="36576" rIns="219456" bIns="36576" numCol="1" anchor="b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Join the teaching club (TEA), develop science lesson for kids (PSI</a:t>
                </a:r>
                <a:r>
                  <a:rPr lang="en-US" altLang="en-US" sz="1000" b="1" baseline="300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altLang="en-US" sz="10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), &amp; more!</a:t>
                </a:r>
                <a:endParaRPr lang="en-US" altLang="en-US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Text Box 15">
                <a:extLst>
                  <a:ext uri="{FF2B5EF4-FFF2-40B4-BE49-F238E27FC236}">
                    <a16:creationId xmlns:a16="http://schemas.microsoft.com/office/drawing/2014/main" id="{63A014D5-6CBA-4E6E-845B-38AA4E7FE1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70775" y="108028959"/>
                <a:ext cx="2228849" cy="1503074"/>
              </a:xfrm>
              <a:prstGeom prst="rect">
                <a:avLst/>
              </a:prstGeom>
              <a:noFill/>
              <a:ln w="9525" algn="in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7D017D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16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ACTIVITIES</a:t>
                </a:r>
                <a:endParaRPr kumimoji="0" lang="en-US" altLang="en-US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9" name="Picture 2" descr="04-15-16 CSM-STEM Program 0012.JPG">
            <a:extLst>
              <a:ext uri="{FF2B5EF4-FFF2-40B4-BE49-F238E27FC236}">
                <a16:creationId xmlns:a16="http://schemas.microsoft.com/office/drawing/2014/main" id="{A50000FF-14E7-4DF5-9C7A-A3890807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07" t="1" r="16431" b="12259"/>
          <a:stretch/>
        </p:blipFill>
        <p:spPr bwMode="auto">
          <a:xfrm>
            <a:off x="287547" y="2753711"/>
            <a:ext cx="3217653" cy="288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C12430DA-C17B-4DCB-9FB4-015518115FC5}"/>
              </a:ext>
            </a:extLst>
          </p:cNvPr>
          <p:cNvSpPr/>
          <p:nvPr/>
        </p:nvSpPr>
        <p:spPr>
          <a:xfrm>
            <a:off x="3878121" y="9245080"/>
            <a:ext cx="3673499" cy="600164"/>
          </a:xfrm>
          <a:prstGeom prst="rect">
            <a:avLst/>
          </a:prstGeom>
          <a:solidFill>
            <a:srgbClr val="FF4D0F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Teach@Mines Advisor: Savannah Logan (sllogan@mines.edu)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Gotham Book" pitchFamily="50" charset="0"/>
                <a:cs typeface="Gotham Book" pitchFamily="50" charset="0"/>
              </a:rPr>
              <a:t>Math: Gus Greivel (ggreivel@mines.edu) </a:t>
            </a:r>
          </a:p>
          <a:p>
            <a:pPr algn="ctr"/>
            <a:endParaRPr lang="en-US" sz="1100" dirty="0">
              <a:solidFill>
                <a:schemeClr val="bg1"/>
              </a:solidFill>
              <a:latin typeface="Gotham Book" pitchFamily="50" charset="0"/>
              <a:cs typeface="Gotham Book" pitchFamily="50" charset="0"/>
            </a:endParaRPr>
          </a:p>
        </p:txBody>
      </p:sp>
      <p:pic>
        <p:nvPicPr>
          <p:cNvPr id="1026" name="Picture 2" descr="Logo">
            <a:extLst>
              <a:ext uri="{FF2B5EF4-FFF2-40B4-BE49-F238E27FC236}">
                <a16:creationId xmlns:a16="http://schemas.microsoft.com/office/drawing/2014/main" id="{BFCE5A52-33E5-48D8-9429-9F122855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18953"/>
            <a:ext cx="981941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86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2B7779C-9B9A-4F3F-AE56-89742199C1E8}"/>
              </a:ext>
            </a:extLst>
          </p:cNvPr>
          <p:cNvSpPr txBox="1"/>
          <p:nvPr/>
        </p:nvSpPr>
        <p:spPr>
          <a:xfrm>
            <a:off x="174686" y="313243"/>
            <a:ext cx="739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lang="en-US" altLang="en-US" sz="3200" b="1" spc="300" dirty="0">
                <a:solidFill>
                  <a:srgbClr val="2131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Pathways into Education</a:t>
            </a:r>
            <a:endParaRPr lang="en-US" altLang="en-US" sz="3200" b="1" spc="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lang="en-US" altLang="en-US" sz="2800" dirty="0">
                <a:solidFill>
                  <a:srgbClr val="21314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Many ways to engage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85825" algn="l"/>
              </a:tabLst>
            </a:pPr>
            <a:r>
              <a:rPr lang="en-US" altLang="en-US" dirty="0">
                <a:solidFill>
                  <a:srgbClr val="21314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mines.edu/teacherprep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DC86E4-3BB2-4B3A-BE9B-8DA9A8DD7DD0}"/>
              </a:ext>
            </a:extLst>
          </p:cNvPr>
          <p:cNvSpPr/>
          <p:nvPr/>
        </p:nvSpPr>
        <p:spPr>
          <a:xfrm>
            <a:off x="365186" y="3810000"/>
            <a:ext cx="7010400" cy="5724644"/>
          </a:xfrm>
          <a:prstGeom prst="roundRect">
            <a:avLst>
              <a:gd name="adj" fmla="val 1474"/>
            </a:avLst>
          </a:prstGeom>
          <a:ln w="28575">
            <a:solidFill>
              <a:srgbClr val="012D5A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Gotham Medium" pitchFamily="50" charset="0"/>
                <a:cs typeface="Gotham Medium" pitchFamily="50" charset="0"/>
              </a:rPr>
              <a:t>Did you know….</a:t>
            </a:r>
          </a:p>
          <a:p>
            <a:endParaRPr lang="en-US" dirty="0">
              <a:solidFill>
                <a:srgbClr val="000000"/>
              </a:solidFill>
              <a:latin typeface="Gotham Medium" pitchFamily="50" charset="0"/>
              <a:cs typeface="Gotham Medium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Gotham Book" pitchFamily="50" charset="0"/>
              </a:rPr>
              <a:t>There are student loan forgiveness programs and scholarships for math and science teachers?</a:t>
            </a:r>
          </a:p>
          <a:p>
            <a:pPr lvl="0"/>
            <a:endParaRPr lang="en-US" sz="1600" dirty="0">
              <a:solidFill>
                <a:srgbClr val="000000"/>
              </a:solidFill>
              <a:cs typeface="Gotham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Gotham Book" pitchFamily="50" charset="0"/>
              </a:rPr>
              <a:t>Most teaching jobs have better retirement benefits than private industry?</a:t>
            </a:r>
          </a:p>
          <a:p>
            <a:pPr lvl="0"/>
            <a:endParaRPr lang="en-US" sz="1600" dirty="0">
              <a:solidFill>
                <a:srgbClr val="000000"/>
              </a:solidFill>
              <a:cs typeface="Gotham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Gotham Book" pitchFamily="50" charset="0"/>
              </a:rPr>
              <a:t>You can get a job almost anywhere in the U.S. or abroad as a science or math teacher?</a:t>
            </a:r>
          </a:p>
          <a:p>
            <a:pPr lvl="0"/>
            <a:endParaRPr lang="en-US" sz="1600" dirty="0">
              <a:solidFill>
                <a:srgbClr val="000000"/>
              </a:solidFill>
              <a:cs typeface="Gotham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Mid-career teacher salaries typically range between $60,000 and $130,000?</a:t>
            </a:r>
          </a:p>
          <a:p>
            <a:pPr lvl="0"/>
            <a:endParaRPr lang="en-US" sz="1600" dirty="0">
              <a:solidFill>
                <a:srgbClr val="000000"/>
              </a:solidFill>
              <a:cs typeface="Gotham Book" pitchFamily="50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cs typeface="Gotham Book" pitchFamily="50" charset="0"/>
              </a:rPr>
              <a:t>Behind every advance in medicine or technology is a teacher who left a lasting impression.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cs typeface="Gotham Book" pitchFamily="50" charset="0"/>
            </a:endParaRPr>
          </a:p>
          <a:p>
            <a:pPr marL="0" lvl="1" algn="just"/>
            <a:r>
              <a:rPr lang="en-US" i="1" dirty="0"/>
              <a:t>“I really like the ability to still explore higher level physics while being a teacher, whether it is through college level teaching (evening labs or online classes) or summer opportunities like the </a:t>
            </a:r>
            <a:r>
              <a:rPr lang="en-US" i="1" dirty="0" err="1"/>
              <a:t>Quarknet</a:t>
            </a:r>
            <a:r>
              <a:rPr lang="en-US" i="1" dirty="0"/>
              <a:t> group. Having summers off allows for time to go explore and still be involved with industry level physics”</a:t>
            </a:r>
          </a:p>
          <a:p>
            <a:pPr lvl="1" algn="just"/>
            <a:endParaRPr lang="en-US" sz="800" i="1" dirty="0">
              <a:solidFill>
                <a:srgbClr val="000000"/>
              </a:solidFill>
              <a:latin typeface="Gotham Book" pitchFamily="50" charset="0"/>
              <a:cs typeface="Gotham Book" pitchFamily="50" charset="0"/>
            </a:endParaRPr>
          </a:p>
          <a:p>
            <a:pPr marL="628650" lvl="1" indent="-171450" algn="r">
              <a:buFontTx/>
              <a:buChar char="-"/>
            </a:pPr>
            <a:r>
              <a:rPr lang="en-US" sz="1200" i="1" dirty="0">
                <a:solidFill>
                  <a:srgbClr val="000000"/>
                </a:solidFill>
                <a:cs typeface="Gotham Book" pitchFamily="50" charset="0"/>
              </a:rPr>
              <a:t>T. </a:t>
            </a:r>
            <a:r>
              <a:rPr lang="en-US" sz="1200" i="1" dirty="0" err="1">
                <a:solidFill>
                  <a:srgbClr val="000000"/>
                </a:solidFill>
                <a:cs typeface="Gotham Book" pitchFamily="50" charset="0"/>
              </a:rPr>
              <a:t>Plantt</a:t>
            </a:r>
            <a:r>
              <a:rPr lang="en-US" sz="1200" i="1" dirty="0">
                <a:solidFill>
                  <a:srgbClr val="000000"/>
                </a:solidFill>
                <a:cs typeface="Gotham Book" pitchFamily="50" charset="0"/>
              </a:rPr>
              <a:t>, High school physics teacher</a:t>
            </a:r>
          </a:p>
          <a:p>
            <a:pPr marL="628650" lvl="1" indent="-171450" algn="r">
              <a:buFontTx/>
              <a:buChar char="-"/>
            </a:pPr>
            <a:endParaRPr lang="en-US" sz="1200" dirty="0">
              <a:solidFill>
                <a:srgbClr val="000000"/>
              </a:solidFill>
              <a:cs typeface="Gotham Book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BA4A2E-9058-4AFE-B37C-28B2AF1DE4F5}"/>
              </a:ext>
            </a:extLst>
          </p:cNvPr>
          <p:cNvSpPr/>
          <p:nvPr/>
        </p:nvSpPr>
        <p:spPr>
          <a:xfrm>
            <a:off x="381000" y="2933845"/>
            <a:ext cx="17907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spc="300" dirty="0">
                <a:solidFill>
                  <a:schemeClr val="bg1"/>
                </a:solidFill>
                <a:latin typeface="+mj-lt"/>
                <a:cs typeface="Gotham Black" pitchFamily="50" charset="0"/>
              </a:rPr>
              <a:t>Did you </a:t>
            </a:r>
          </a:p>
          <a:p>
            <a:pPr algn="ctr"/>
            <a:r>
              <a:rPr lang="en-US" b="1" spc="300" dirty="0">
                <a:solidFill>
                  <a:schemeClr val="bg1"/>
                </a:solidFill>
                <a:latin typeface="+mj-lt"/>
                <a:cs typeface="Gotham Black" pitchFamily="50" charset="0"/>
              </a:rPr>
              <a:t>know? </a:t>
            </a:r>
            <a:endParaRPr lang="en-US" b="1" i="1" dirty="0">
              <a:solidFill>
                <a:schemeClr val="bg1"/>
              </a:solidFill>
              <a:latin typeface="+mj-lt"/>
              <a:cs typeface="Gotham Medium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EEE56-578F-4A1A-99B9-722AD2CBAF8C}"/>
              </a:ext>
            </a:extLst>
          </p:cNvPr>
          <p:cNvGrpSpPr/>
          <p:nvPr/>
        </p:nvGrpSpPr>
        <p:grpSpPr>
          <a:xfrm>
            <a:off x="381000" y="1624596"/>
            <a:ext cx="7042030" cy="1477328"/>
            <a:chOff x="419100" y="1146422"/>
            <a:chExt cx="7162800" cy="14773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00273F5-DDDD-46FF-B974-9947CE6769D1}"/>
                </a:ext>
              </a:extLst>
            </p:cNvPr>
            <p:cNvSpPr txBox="1"/>
            <p:nvPr/>
          </p:nvSpPr>
          <p:spPr>
            <a:xfrm>
              <a:off x="419100" y="1146422"/>
              <a:ext cx="35814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885825" algn="l"/>
                </a:tabLst>
              </a:pPr>
              <a:r>
                <a:rPr lang="en-US" altLang="en-US" dirty="0">
                  <a:solidFill>
                    <a:srgbClr val="FF4D0F"/>
                  </a:solidFill>
                  <a:ea typeface="Calibri" panose="020F0502020204030204" pitchFamily="34" charset="0"/>
                  <a:cs typeface="Gotham Book" pitchFamily="50" charset="0"/>
                </a:rPr>
                <a:t>Middle School or High School teaching</a:t>
              </a:r>
              <a:endParaRPr lang="en-US" altLang="en-US" dirty="0">
                <a:solidFill>
                  <a:srgbClr val="FF4D0F"/>
                </a:solidFill>
                <a:cs typeface="Gotham Book" pitchFamily="50" charset="0"/>
              </a:endParaRP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885825" algn="l"/>
                </a:tabLst>
              </a:pPr>
              <a:r>
                <a:rPr lang="en-US" altLang="en-US" dirty="0">
                  <a:solidFill>
                    <a:srgbClr val="FF4D0F"/>
                  </a:solidFill>
                  <a:ea typeface="Calibri" panose="020F0502020204030204" pitchFamily="34" charset="0"/>
                  <a:cs typeface="Gotham Book" pitchFamily="50" charset="0"/>
                </a:rPr>
                <a:t>Informal outreach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885825" algn="l"/>
                </a:tabLst>
              </a:pPr>
              <a:r>
                <a:rPr lang="en-US" altLang="en-US" dirty="0">
                  <a:solidFill>
                    <a:srgbClr val="FF4D0F"/>
                  </a:solidFill>
                  <a:ea typeface="Calibri" panose="020F0502020204030204" pitchFamily="34" charset="0"/>
                  <a:cs typeface="Gotham Book" pitchFamily="50" charset="0"/>
                </a:rPr>
                <a:t>College teaching   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FF4D0F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12D7C15-8165-4826-B36E-35548AC5B8ED}"/>
                </a:ext>
              </a:extLst>
            </p:cNvPr>
            <p:cNvSpPr txBox="1"/>
            <p:nvPr/>
          </p:nvSpPr>
          <p:spPr>
            <a:xfrm>
              <a:off x="4000500" y="1146422"/>
              <a:ext cx="3581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885825" algn="l"/>
                </a:tabLst>
              </a:pPr>
              <a:r>
                <a:rPr lang="en-US" altLang="en-US" dirty="0">
                  <a:solidFill>
                    <a:srgbClr val="FF4D0F"/>
                  </a:solidFill>
                  <a:ea typeface="Calibri" panose="020F0502020204030204" pitchFamily="34" charset="0"/>
                  <a:cs typeface="Gotham Book" pitchFamily="50" charset="0"/>
                </a:rPr>
                <a:t>Classroom volunteer	 </a:t>
              </a: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885825" algn="l"/>
                </a:tabLst>
              </a:pPr>
              <a:r>
                <a:rPr lang="en-US" altLang="en-US" dirty="0">
                  <a:solidFill>
                    <a:srgbClr val="FF4D0F"/>
                  </a:solidFill>
                  <a:ea typeface="Calibri" panose="020F0502020204030204" pitchFamily="34" charset="0"/>
                  <a:cs typeface="Gotham Book" pitchFamily="50" charset="0"/>
                </a:rPr>
                <a:t>Educational policy</a:t>
              </a:r>
              <a:endParaRPr lang="en-US" altLang="en-US" dirty="0">
                <a:solidFill>
                  <a:srgbClr val="FF4D0F"/>
                </a:solidFill>
                <a:cs typeface="Gotham Book" pitchFamily="50" charset="0"/>
              </a:endParaRPr>
            </a:p>
            <a:p>
              <a:pPr marL="285750" lvl="0" indent="-28575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tabLst>
                  <a:tab pos="885825" algn="l"/>
                </a:tabLst>
              </a:pPr>
              <a:r>
                <a:rPr lang="en-US" altLang="en-US" dirty="0">
                  <a:solidFill>
                    <a:srgbClr val="FF4D0F"/>
                  </a:solidFill>
                  <a:ea typeface="Calibri" panose="020F0502020204030204" pitchFamily="34" charset="0"/>
                  <a:cs typeface="Gotham Book" pitchFamily="50" charset="0"/>
                </a:rPr>
                <a:t>Museums</a:t>
              </a:r>
              <a:endParaRPr lang="en-US" altLang="en-US" dirty="0">
                <a:solidFill>
                  <a:srgbClr val="FF4D0F"/>
                </a:solidFill>
                <a:cs typeface="Gotham Book" pitchFamily="50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dirty="0">
                <a:solidFill>
                  <a:srgbClr val="FF4D0F"/>
                </a:solidFill>
                <a:latin typeface="Gotham Book" pitchFamily="50" charset="0"/>
                <a:cs typeface="Gotham Book" pitchFamily="50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F5C2F5D-BDB0-4433-8FEA-767CDD1EE12A}"/>
              </a:ext>
            </a:extLst>
          </p:cNvPr>
          <p:cNvSpPr/>
          <p:nvPr/>
        </p:nvSpPr>
        <p:spPr>
          <a:xfrm>
            <a:off x="2171700" y="2935069"/>
            <a:ext cx="52197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Teachers rate their lives better than all other occupation groups, trailing only physicians.</a:t>
            </a:r>
            <a:endParaRPr lang="en-US" sz="2400" i="1" dirty="0">
              <a:solidFill>
                <a:schemeClr val="bg1"/>
              </a:solidFill>
              <a:latin typeface="+mj-lt"/>
              <a:cs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7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SchoolOfMines">
      <a:dk1>
        <a:srgbClr val="000000"/>
      </a:dk1>
      <a:lt1>
        <a:srgbClr val="FFFFFF"/>
      </a:lt1>
      <a:dk2>
        <a:srgbClr val="B523B4"/>
      </a:dk2>
      <a:lt2>
        <a:srgbClr val="F7F7F7"/>
      </a:lt2>
      <a:accent1>
        <a:srgbClr val="21314D"/>
      </a:accent1>
      <a:accent2>
        <a:srgbClr val="92A2BD"/>
      </a:accent2>
      <a:accent3>
        <a:srgbClr val="FFCC00"/>
      </a:accent3>
      <a:accent4>
        <a:srgbClr val="EB6615"/>
      </a:accent4>
      <a:accent5>
        <a:srgbClr val="D2492A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5682</TotalTime>
  <Words>451</Words>
  <Application>Microsoft Office PowerPoint</Application>
  <PresentationFormat>Custom</PresentationFormat>
  <Paragraphs>57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Gotham Bold</vt:lpstr>
      <vt:lpstr>Gotham Book</vt:lpstr>
      <vt:lpstr>Gotham Medium</vt:lpstr>
      <vt:lpstr>Tahoma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</dc:title>
  <dc:creator>Wendy</dc:creator>
  <cp:lastModifiedBy>Wendy</cp:lastModifiedBy>
  <cp:revision>124</cp:revision>
  <cp:lastPrinted>2019-08-14T15:28:36Z</cp:lastPrinted>
  <dcterms:created xsi:type="dcterms:W3CDTF">2016-07-27T17:58:43Z</dcterms:created>
  <dcterms:modified xsi:type="dcterms:W3CDTF">2019-09-25T21:08:52Z</dcterms:modified>
</cp:coreProperties>
</file>