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9" r:id="rId2"/>
    <p:sldId id="272" r:id="rId3"/>
    <p:sldId id="286" r:id="rId4"/>
  </p:sldIdLst>
  <p:sldSz cx="7772400" cy="10058400"/>
  <p:notesSz cx="6858000" cy="9144000"/>
  <p:defaultTextStyle>
    <a:defPPr>
      <a:defRPr lang="en-US"/>
    </a:defPPr>
    <a:lvl1pPr marL="0" algn="l" defTabSz="401925" rtl="0" eaLnBrk="1" latinLnBrk="0" hangingPunct="1">
      <a:defRPr sz="1582" kern="1200">
        <a:solidFill>
          <a:schemeClr val="tx1"/>
        </a:solidFill>
        <a:latin typeface="+mn-lt"/>
        <a:ea typeface="+mn-ea"/>
        <a:cs typeface="+mn-cs"/>
      </a:defRPr>
    </a:lvl1pPr>
    <a:lvl2pPr marL="401925" algn="l" defTabSz="401925" rtl="0" eaLnBrk="1" latinLnBrk="0" hangingPunct="1">
      <a:defRPr sz="1582" kern="1200">
        <a:solidFill>
          <a:schemeClr val="tx1"/>
        </a:solidFill>
        <a:latin typeface="+mn-lt"/>
        <a:ea typeface="+mn-ea"/>
        <a:cs typeface="+mn-cs"/>
      </a:defRPr>
    </a:lvl2pPr>
    <a:lvl3pPr marL="803849" algn="l" defTabSz="401925" rtl="0" eaLnBrk="1" latinLnBrk="0" hangingPunct="1">
      <a:defRPr sz="1582" kern="1200">
        <a:solidFill>
          <a:schemeClr val="tx1"/>
        </a:solidFill>
        <a:latin typeface="+mn-lt"/>
        <a:ea typeface="+mn-ea"/>
        <a:cs typeface="+mn-cs"/>
      </a:defRPr>
    </a:lvl3pPr>
    <a:lvl4pPr marL="1205774" algn="l" defTabSz="401925" rtl="0" eaLnBrk="1" latinLnBrk="0" hangingPunct="1">
      <a:defRPr sz="1582" kern="1200">
        <a:solidFill>
          <a:schemeClr val="tx1"/>
        </a:solidFill>
        <a:latin typeface="+mn-lt"/>
        <a:ea typeface="+mn-ea"/>
        <a:cs typeface="+mn-cs"/>
      </a:defRPr>
    </a:lvl4pPr>
    <a:lvl5pPr marL="1607698" algn="l" defTabSz="401925" rtl="0" eaLnBrk="1" latinLnBrk="0" hangingPunct="1">
      <a:defRPr sz="1582" kern="1200">
        <a:solidFill>
          <a:schemeClr val="tx1"/>
        </a:solidFill>
        <a:latin typeface="+mn-lt"/>
        <a:ea typeface="+mn-ea"/>
        <a:cs typeface="+mn-cs"/>
      </a:defRPr>
    </a:lvl5pPr>
    <a:lvl6pPr marL="2009623" algn="l" defTabSz="401925" rtl="0" eaLnBrk="1" latinLnBrk="0" hangingPunct="1">
      <a:defRPr sz="1582" kern="1200">
        <a:solidFill>
          <a:schemeClr val="tx1"/>
        </a:solidFill>
        <a:latin typeface="+mn-lt"/>
        <a:ea typeface="+mn-ea"/>
        <a:cs typeface="+mn-cs"/>
      </a:defRPr>
    </a:lvl6pPr>
    <a:lvl7pPr marL="2411547" algn="l" defTabSz="401925" rtl="0" eaLnBrk="1" latinLnBrk="0" hangingPunct="1">
      <a:defRPr sz="1582" kern="1200">
        <a:solidFill>
          <a:schemeClr val="tx1"/>
        </a:solidFill>
        <a:latin typeface="+mn-lt"/>
        <a:ea typeface="+mn-ea"/>
        <a:cs typeface="+mn-cs"/>
      </a:defRPr>
    </a:lvl7pPr>
    <a:lvl8pPr marL="2813472" algn="l" defTabSz="401925" rtl="0" eaLnBrk="1" latinLnBrk="0" hangingPunct="1">
      <a:defRPr sz="1582" kern="1200">
        <a:solidFill>
          <a:schemeClr val="tx1"/>
        </a:solidFill>
        <a:latin typeface="+mn-lt"/>
        <a:ea typeface="+mn-ea"/>
        <a:cs typeface="+mn-cs"/>
      </a:defRPr>
    </a:lvl8pPr>
    <a:lvl9pPr marL="3215396" algn="l" defTabSz="401925" rtl="0" eaLnBrk="1" latinLnBrk="0" hangingPunct="1">
      <a:defRPr sz="15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892"/>
    <a:srgbClr val="E7E9F0"/>
    <a:srgbClr val="B283C3"/>
    <a:srgbClr val="259B7C"/>
    <a:srgbClr val="30CAA2"/>
    <a:srgbClr val="2AB08D"/>
    <a:srgbClr val="0095C4"/>
    <a:srgbClr val="0086B0"/>
    <a:srgbClr val="006F91"/>
    <a:srgbClr val="2EA3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62"/>
  </p:normalViewPr>
  <p:slideViewPr>
    <p:cSldViewPr snapToGrid="0" snapToObjects="1">
      <p:cViewPr varScale="1">
        <p:scale>
          <a:sx n="71" d="100"/>
          <a:sy n="71" d="100"/>
        </p:scale>
        <p:origin x="1648" y="168"/>
      </p:cViewPr>
      <p:guideLst>
        <p:guide orient="horz" pos="3168"/>
        <p:guide pos="244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CBE5-3E03-4ECC-9E89-686F839E6E27}" type="datetimeFigureOut">
              <a:rPr lang="en-US" smtClean="0"/>
              <a:t>2/9/22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D827-2B01-46E8-811A-946508E37AB8}" type="slidenum">
              <a:rPr lang="en-US" smtClean="0"/>
              <a:t>‹#›</a:t>
            </a:fld>
            <a:endParaRPr lang="en-US"/>
          </a:p>
        </p:txBody>
      </p:sp>
    </p:spTree>
    <p:extLst>
      <p:ext uri="{BB962C8B-B14F-4D97-AF65-F5344CB8AC3E}">
        <p14:creationId xmlns:p14="http://schemas.microsoft.com/office/powerpoint/2010/main" val="34138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2</a:t>
            </a:fld>
            <a:endParaRPr lang="en-US"/>
          </a:p>
        </p:txBody>
      </p:sp>
    </p:spTree>
    <p:extLst>
      <p:ext uri="{BB962C8B-B14F-4D97-AF65-F5344CB8AC3E}">
        <p14:creationId xmlns:p14="http://schemas.microsoft.com/office/powerpoint/2010/main" val="33648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pPr marL="0" marR="0" lvl="0" indent="0" algn="r" defTabSz="401925" rtl="0" eaLnBrk="1" fontAlgn="auto" latinLnBrk="0" hangingPunct="1">
              <a:lnSpc>
                <a:spcPct val="100000"/>
              </a:lnSpc>
              <a:spcBef>
                <a:spcPts val="0"/>
              </a:spcBef>
              <a:spcAft>
                <a:spcPts val="0"/>
              </a:spcAft>
              <a:buClrTx/>
              <a:buSzTx/>
              <a:buFontTx/>
              <a:buNone/>
              <a:tabLst/>
              <a:defRPr/>
            </a:pPr>
            <a:fld id="{D4C1D827-2B01-46E8-811A-946508E37A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0192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6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8726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85614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7364" y="721784"/>
            <a:ext cx="1531540" cy="153553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0043" y="721784"/>
            <a:ext cx="4467781" cy="153553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7897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1720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5"/>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094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00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92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22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3"/>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8"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ACAA-2AC9-4543-B7F4-C981915FE7EC}"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44429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ACAA-2AC9-4543-B7F4-C981915FE7EC}"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0190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ACAA-2AC9-4543-B7F4-C981915FE7EC}"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6451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736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12632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3"/>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A6ACAA-2AC9-4543-B7F4-C981915FE7EC}" type="datetimeFigureOut">
              <a:rPr lang="en-US" smtClean="0"/>
              <a:t>2/9/22</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3DD-42E6-FF47-95E0-D39002E614C3}" type="slidenum">
              <a:rPr lang="en-US" smtClean="0"/>
              <a:t>‹#›</a:t>
            </a:fld>
            <a:endParaRPr lang="en-US"/>
          </a:p>
        </p:txBody>
      </p:sp>
    </p:spTree>
    <p:extLst>
      <p:ext uri="{BB962C8B-B14F-4D97-AF65-F5344CB8AC3E}">
        <p14:creationId xmlns:p14="http://schemas.microsoft.com/office/powerpoint/2010/main" val="1735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gi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gi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5.jpeg"/><Relationship Id="rId12" Type="http://schemas.openxmlformats.org/officeDocument/2006/relationships/image" Target="../media/image10.gif"/><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8224-AAC8-40BB-B79B-8EFA3B4DB894}"/>
              </a:ext>
            </a:extLst>
          </p:cNvPr>
          <p:cNvSpPr>
            <a:spLocks noGrp="1"/>
          </p:cNvSpPr>
          <p:nvPr>
            <p:ph type="title"/>
          </p:nvPr>
        </p:nvSpPr>
        <p:spPr/>
        <p:txBody>
          <a:bodyPr/>
          <a:lstStyle/>
          <a:p>
            <a:r>
              <a:rPr lang="en-US" b="1" dirty="0"/>
              <a:t>Instructions</a:t>
            </a:r>
          </a:p>
        </p:txBody>
      </p:sp>
      <p:sp>
        <p:nvSpPr>
          <p:cNvPr id="3" name="Content Placeholder 2">
            <a:extLst>
              <a:ext uri="{FF2B5EF4-FFF2-40B4-BE49-F238E27FC236}">
                <a16:creationId xmlns:a16="http://schemas.microsoft.com/office/drawing/2014/main" id="{384BD6CA-5452-42F0-930B-814D4787B6FA}"/>
              </a:ext>
            </a:extLst>
          </p:cNvPr>
          <p:cNvSpPr>
            <a:spLocks noGrp="1"/>
          </p:cNvSpPr>
          <p:nvPr>
            <p:ph idx="1"/>
          </p:nvPr>
        </p:nvSpPr>
        <p:spPr>
          <a:xfrm>
            <a:off x="388620" y="2024743"/>
            <a:ext cx="6995160" cy="7424057"/>
          </a:xfrm>
        </p:spPr>
        <p:txBody>
          <a:bodyPr>
            <a:normAutofit fontScale="92500" lnSpcReduction="10000"/>
          </a:bodyPr>
          <a:lstStyle/>
          <a:p>
            <a:pPr marL="0" indent="0">
              <a:buNone/>
            </a:pPr>
            <a:r>
              <a:rPr lang="en-US" sz="2400" dirty="0"/>
              <a:t>These are fully editable Power Point versions of the GFO Physics posters. There are two options here, each with a picture that has tested positively with both faculty and student audiences.</a:t>
            </a:r>
          </a:p>
          <a:p>
            <a:r>
              <a:rPr lang="en-US" sz="2400" dirty="0"/>
              <a:t>Please feel free to modify as you see fit for your program. Some ideas include:</a:t>
            </a:r>
          </a:p>
          <a:p>
            <a:pPr lvl="1"/>
            <a:r>
              <a:rPr lang="en-US" sz="2000" dirty="0"/>
              <a:t>Reduce the size of the Get the Facts Out logo and URL ( GettheFactsOut.org) to make space for your program’s logo and </a:t>
            </a:r>
            <a:r>
              <a:rPr lang="en-US" sz="2000" dirty="0" err="1"/>
              <a:t>url</a:t>
            </a:r>
            <a:r>
              <a:rPr lang="en-US" sz="2000" dirty="0"/>
              <a:t>.</a:t>
            </a:r>
          </a:p>
          <a:p>
            <a:pPr lvl="1"/>
            <a:r>
              <a:rPr lang="en-US" sz="2000" dirty="0"/>
              <a:t>Replace the photo with one of your local students and teachers. However, it’s best to do some user testing before you do this.  We find that about 1/10 of the photos that all of our group decides they like actually test well with students.  We ask if this photo increases, decreases, or has no impact on your view of grade 7-12 teaching.</a:t>
            </a:r>
          </a:p>
          <a:p>
            <a:pPr lvl="1"/>
            <a:r>
              <a:rPr lang="en-US" sz="2000" dirty="0"/>
              <a:t>Please do not reword the facts or the tagline “inspire young minds”. In our experience it is safe to add/replace other tested GFO messaging, taglines, or data (such as local salaries). These also have been tested with students and faculty and the response is highly sensitive to wording changes.</a:t>
            </a:r>
          </a:p>
          <a:p>
            <a:pPr lvl="1"/>
            <a:r>
              <a:rPr lang="en-US" sz="2000" dirty="0"/>
              <a:t>Please do not remove the sponsoring organization’s logos or the NSF disclaimer.</a:t>
            </a:r>
          </a:p>
          <a:p>
            <a:pPr lvl="1"/>
            <a:r>
              <a:rPr lang="en-US" sz="2000" dirty="0"/>
              <a:t>Feel free to reach out to the research team with any questions. wkadams@mines.edu</a:t>
            </a:r>
          </a:p>
        </p:txBody>
      </p:sp>
    </p:spTree>
    <p:extLst>
      <p:ext uri="{BB962C8B-B14F-4D97-AF65-F5344CB8AC3E}">
        <p14:creationId xmlns:p14="http://schemas.microsoft.com/office/powerpoint/2010/main" val="20969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person&#10;&#10;Description automatically generated">
            <a:extLst>
              <a:ext uri="{FF2B5EF4-FFF2-40B4-BE49-F238E27FC236}">
                <a16:creationId xmlns:a16="http://schemas.microsoft.com/office/drawing/2014/main" id="{72A049EA-A194-459A-A6BA-3386D9F074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824" y="214063"/>
            <a:ext cx="7735824" cy="4812462"/>
          </a:xfrm>
          <a:prstGeom prst="rect">
            <a:avLst/>
          </a:prstGeom>
        </p:spPr>
      </p:pic>
      <p:pic>
        <p:nvPicPr>
          <p:cNvPr id="46" name="Picture 45" descr="A person standing next to a person&#10;&#10;Description automatically generated">
            <a:extLst>
              <a:ext uri="{FF2B5EF4-FFF2-40B4-BE49-F238E27FC236}">
                <a16:creationId xmlns:a16="http://schemas.microsoft.com/office/drawing/2014/main" id="{9F427B7D-E2A9-4BC9-91A4-F3EAD93B2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22" y="3854503"/>
            <a:ext cx="416583" cy="1279129"/>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86321"/>
            <a:ext cx="7772400" cy="3579700"/>
          </a:xfrm>
          <a:prstGeom prst="rect">
            <a:avLst/>
          </a:prstGeom>
          <a:gradFill flip="none" rotWithShape="1">
            <a:gsLst>
              <a:gs pos="2000">
                <a:srgbClr val="EF643E">
                  <a:alpha val="72941"/>
                </a:srgbClr>
              </a:gs>
              <a:gs pos="99000">
                <a:srgbClr val="F48C70"/>
              </a:gs>
              <a:gs pos="57000">
                <a:srgbClr val="F27C5C"/>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r>
              <a:rPr lang="en-US" sz="2000" b="1" dirty="0">
                <a:solidFill>
                  <a:schemeClr val="bg1"/>
                </a:solidFill>
                <a:effectLst>
                  <a:innerShdw blurRad="63500" dist="50800" dir="13500000">
                    <a:prstClr val="black">
                      <a:alpha val="50000"/>
                    </a:prstClr>
                  </a:innerShdw>
                </a:effectLst>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r>
              <a:rPr lang="en-US" sz="2800" b="1" dirty="0">
                <a:solidFill>
                  <a:srgbClr val="874B9A"/>
                </a:solidFill>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7754" y="2553470"/>
            <a:ext cx="4274954" cy="738664"/>
          </a:xfrm>
          <a:prstGeom prst="rect">
            <a:avLst/>
          </a:prstGeom>
          <a:solidFill>
            <a:schemeClr val="bg1">
              <a:alpha val="90000"/>
            </a:schemeClr>
          </a:solidFill>
          <a:effectLst/>
        </p:spPr>
        <p:txBody>
          <a:bodyPr wrap="square" tIns="0" bIns="0" rtlCol="0">
            <a:spAutoFit/>
          </a:bodyPr>
          <a:lstStyle/>
          <a:p>
            <a:r>
              <a:rPr lang="en-US" sz="4800" b="1" dirty="0">
                <a:solidFill>
                  <a:srgbClr val="EF643E"/>
                </a:solidFill>
                <a:ea typeface="Tahoma" panose="020B0604030504040204" pitchFamily="34" charset="0"/>
                <a:cs typeface="Sanskrit Text" panose="020B0502040204020203" pitchFamily="18" charset="0"/>
              </a:rPr>
              <a:t>TEACH PHYSICS!</a:t>
            </a:r>
          </a:p>
        </p:txBody>
      </p:sp>
      <p:sp>
        <p:nvSpPr>
          <p:cNvPr id="33" name="TextBox 32">
            <a:extLst>
              <a:ext uri="{FF2B5EF4-FFF2-40B4-BE49-F238E27FC236}">
                <a16:creationId xmlns:a16="http://schemas.microsoft.com/office/drawing/2014/main" id="{7CE5C83A-61EE-4522-BD63-9E292B44F33E}"/>
              </a:ext>
            </a:extLst>
          </p:cNvPr>
          <p:cNvSpPr txBox="1"/>
          <p:nvPr/>
        </p:nvSpPr>
        <p:spPr>
          <a:xfrm>
            <a:off x="9214" y="3412314"/>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effectLst>
                  <a:innerShdw blurRad="63500" dist="50800" dir="13500000">
                    <a:prstClr val="black">
                      <a:alpha val="50000"/>
                    </a:prstClr>
                  </a:innerShdw>
                </a:effectLst>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 picture containing computer, sitting, computer, table&#10;&#10;Description automatically generated">
            <a:extLst>
              <a:ext uri="{FF2B5EF4-FFF2-40B4-BE49-F238E27FC236}">
                <a16:creationId xmlns:a16="http://schemas.microsoft.com/office/drawing/2014/main" id="{B711605C-DDB7-4C9F-A0E8-6F439EF66F15}"/>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758425" y="5407333"/>
            <a:ext cx="670016" cy="670016"/>
          </a:xfrm>
          <a:prstGeom prst="rect">
            <a:avLst/>
          </a:prstGeom>
        </p:spPr>
      </p:pic>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7"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8"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2" name="Group 1">
            <a:extLst>
              <a:ext uri="{FF2B5EF4-FFF2-40B4-BE49-F238E27FC236}">
                <a16:creationId xmlns:a16="http://schemas.microsoft.com/office/drawing/2014/main" id="{A9D39287-3D2B-484B-8044-7023E6535C14}"/>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05F2DB42-BB47-43D4-A7D5-35954138EC04}"/>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Wave 34">
              <a:extLst>
                <a:ext uri="{FF2B5EF4-FFF2-40B4-BE49-F238E27FC236}">
                  <a16:creationId xmlns:a16="http://schemas.microsoft.com/office/drawing/2014/main" id="{57C05DF4-1B78-450C-9470-9029B5555DAF}"/>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41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E58EA6D-A4CE-469D-8842-CB85AFD0319B}"/>
              </a:ext>
            </a:extLst>
          </p:cNvPr>
          <p:cNvSpPr/>
          <p:nvPr/>
        </p:nvSpPr>
        <p:spPr>
          <a:xfrm rot="5400000">
            <a:off x="3507619" y="-3500377"/>
            <a:ext cx="738661" cy="7783780"/>
          </a:xfrm>
          <a:prstGeom prst="roundRect">
            <a:avLst/>
          </a:prstGeom>
          <a:solidFill>
            <a:srgbClr val="E7E9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34" descr="A picture containing indoor, person, standing, holding&#10;&#10;Description automatically generated">
            <a:extLst>
              <a:ext uri="{FF2B5EF4-FFF2-40B4-BE49-F238E27FC236}">
                <a16:creationId xmlns:a16="http://schemas.microsoft.com/office/drawing/2014/main" id="{98DBC6B3-E833-4754-9FE8-22F10931469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76000"/>
                    </a14:imgEffect>
                  </a14:imgLayer>
                </a14:imgProps>
              </a:ext>
              <a:ext uri="{28A0092B-C50C-407E-A947-70E740481C1C}">
                <a14:useLocalDpi xmlns:a14="http://schemas.microsoft.com/office/drawing/2010/main"/>
              </a:ext>
            </a:extLst>
          </a:blip>
          <a:srcRect/>
          <a:stretch/>
        </p:blipFill>
        <p:spPr>
          <a:xfrm>
            <a:off x="-6186" y="212290"/>
            <a:ext cx="7771041" cy="6158652"/>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86321"/>
            <a:ext cx="7772400" cy="3579700"/>
          </a:xfrm>
          <a:prstGeom prst="rect">
            <a:avLst/>
          </a:prstGeom>
          <a:gradFill flip="none" rotWithShape="1">
            <a:gsLst>
              <a:gs pos="2000">
                <a:srgbClr val="EF643E">
                  <a:alpha val="72941"/>
                </a:srgbClr>
              </a:gs>
              <a:gs pos="99000">
                <a:srgbClr val="F48C70"/>
              </a:gs>
              <a:gs pos="57000">
                <a:srgbClr val="F27C5C"/>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a:ea typeface="+mn-ea"/>
                <a:cs typeface="+mn-cs"/>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Most teaching jobs have better </a:t>
            </a:r>
            <a:r>
              <a:rPr kumimoji="0" lang="en-US" sz="1400" b="1" i="0" u="none" strike="noStrike" kern="1200" cap="none" spc="0" normalizeH="0" baseline="0" noProof="0" dirty="0">
                <a:ln>
                  <a:noFill/>
                </a:ln>
                <a:solidFill>
                  <a:prstClr val="white"/>
                </a:solidFill>
                <a:effectLst/>
                <a:uLnTx/>
                <a:uFillTx/>
                <a:latin typeface="Calibri"/>
                <a:ea typeface="+mn-ea"/>
                <a:cs typeface="+mn-cs"/>
              </a:rPr>
              <a:t>retirement benefits</a:t>
            </a:r>
            <a:r>
              <a:rPr kumimoji="0" lang="en-US" sz="1400" b="0" i="0" u="none" strike="noStrike" kern="1200" cap="none" spc="0" normalizeH="0" baseline="0" noProof="0" dirty="0">
                <a:ln>
                  <a:noFill/>
                </a:ln>
                <a:solidFill>
                  <a:prstClr val="white"/>
                </a:solidFill>
                <a:effectLst/>
                <a:uLnTx/>
                <a:uFillTx/>
                <a:latin typeface="Calibri"/>
                <a:ea typeface="+mn-ea"/>
                <a:cs typeface="+mn-cs"/>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There are student </a:t>
            </a:r>
            <a:r>
              <a:rPr kumimoji="0" lang="en-US" sz="1400" b="1" i="0" u="none" strike="noStrike" kern="1200" cap="none" spc="0" normalizeH="0" baseline="0" noProof="0" dirty="0">
                <a:ln>
                  <a:noFill/>
                </a:ln>
                <a:solidFill>
                  <a:prstClr val="white"/>
                </a:solidFill>
                <a:effectLst/>
                <a:uLnTx/>
                <a:uFillTx/>
                <a:latin typeface="Calibri"/>
                <a:ea typeface="+mn-ea"/>
                <a:cs typeface="+mn-cs"/>
              </a:rPr>
              <a:t>loan forgiveness </a:t>
            </a:r>
            <a:r>
              <a:rPr kumimoji="0" lang="en-US" sz="1400" b="0" i="0" u="none" strike="noStrike" kern="1200" cap="none" spc="0" normalizeH="0" baseline="0" noProof="0" dirty="0">
                <a:ln>
                  <a:noFill/>
                </a:ln>
                <a:solidFill>
                  <a:prstClr val="white"/>
                </a:solidFill>
                <a:effectLst/>
                <a:uLnTx/>
                <a:uFillTx/>
                <a:latin typeface="Calibri"/>
                <a:ea typeface="+mn-ea"/>
                <a:cs typeface="+mn-cs"/>
              </a:rPr>
              <a:t>programs and </a:t>
            </a:r>
            <a:r>
              <a:rPr kumimoji="0" lang="en-US" sz="1400" b="1" i="0" u="none" strike="noStrike" kern="1200" cap="none" spc="0" normalizeH="0" baseline="0" noProof="0" dirty="0">
                <a:ln>
                  <a:noFill/>
                </a:ln>
                <a:solidFill>
                  <a:prstClr val="white"/>
                </a:solidFill>
                <a:effectLst/>
                <a:uLnTx/>
                <a:uFillTx/>
                <a:latin typeface="Calibri"/>
                <a:ea typeface="+mn-ea"/>
                <a:cs typeface="+mn-cs"/>
              </a:rPr>
              <a:t>scholarships</a:t>
            </a:r>
            <a:r>
              <a:rPr kumimoji="0" lang="en-US" sz="1400" b="0" i="0" u="none" strike="noStrike" kern="1200" cap="none" spc="0" normalizeH="0" baseline="0" noProof="0" dirty="0">
                <a:ln>
                  <a:noFill/>
                </a:ln>
                <a:solidFill>
                  <a:srgbClr val="EF643E"/>
                </a:solidFill>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You can get a job </a:t>
            </a:r>
            <a:r>
              <a:rPr kumimoji="0" lang="en-US" sz="1400" b="1" i="0" u="none" strike="noStrike" kern="1200" cap="none" spc="0" normalizeH="0" baseline="0" noProof="0" dirty="0">
                <a:ln>
                  <a:noFill/>
                </a:ln>
                <a:solidFill>
                  <a:prstClr val="white"/>
                </a:solidFill>
                <a:effectLst/>
                <a:uLnTx/>
                <a:uFillTx/>
                <a:latin typeface="Calibri"/>
                <a:ea typeface="+mn-ea"/>
                <a:cs typeface="+mn-cs"/>
              </a:rPr>
              <a:t>almost anywhere </a:t>
            </a:r>
            <a:r>
              <a:rPr kumimoji="0" lang="en-US" sz="1400" b="0" i="0" u="none" strike="noStrike" kern="1200" cap="none" spc="0" normalizeH="0" baseline="0" noProof="0" dirty="0">
                <a:ln>
                  <a:noFill/>
                </a:ln>
                <a:solidFill>
                  <a:prstClr val="white"/>
                </a:solidFill>
                <a:effectLst/>
                <a:uLnTx/>
                <a:uFillTx/>
                <a:latin typeface="Calibri"/>
                <a:ea typeface="+mn-ea"/>
                <a:cs typeface="+mn-cs"/>
              </a:rPr>
              <a:t>in the</a:t>
            </a:r>
            <a:r>
              <a:rPr kumimoji="0" lang="en-US" sz="1400" b="1" i="0" u="none" strike="noStrike" kern="1200" cap="none" spc="0" normalizeH="0" baseline="0" noProof="0" dirty="0">
                <a:ln>
                  <a:noFill/>
                </a:ln>
                <a:solidFill>
                  <a:prstClr val="white"/>
                </a:solidFill>
                <a:effectLst/>
                <a:uLnTx/>
                <a:uFillTx/>
                <a:latin typeface="Calibri"/>
                <a:ea typeface="+mn-ea"/>
                <a:cs typeface="+mn-cs"/>
              </a:rPr>
              <a:t> U.S. </a:t>
            </a:r>
            <a:r>
              <a:rPr kumimoji="0" lang="en-US" sz="1400" b="0" i="0" u="none" strike="noStrike" kern="1200" cap="none" spc="0" normalizeH="0" baseline="0" noProof="0" dirty="0">
                <a:ln>
                  <a:noFill/>
                </a:ln>
                <a:solidFill>
                  <a:prstClr val="white"/>
                </a:solidFill>
                <a:effectLst/>
                <a:uLnTx/>
                <a:uFillTx/>
                <a:latin typeface="Calibri"/>
                <a:ea typeface="+mn-ea"/>
                <a:cs typeface="+mn-cs"/>
              </a:rPr>
              <a:t>or </a:t>
            </a:r>
            <a:r>
              <a:rPr kumimoji="0" lang="en-US" sz="1400" b="1" i="0" u="none" strike="noStrike" kern="1200" cap="none" spc="0" normalizeH="0" baseline="0" noProof="0" dirty="0">
                <a:ln>
                  <a:noFill/>
                </a:ln>
                <a:solidFill>
                  <a:prstClr val="white"/>
                </a:solidFill>
                <a:effectLst/>
                <a:uLnTx/>
                <a:uFillTx/>
                <a:latin typeface="Calibri"/>
                <a:ea typeface="+mn-ea"/>
                <a:cs typeface="+mn-cs"/>
              </a:rPr>
              <a:t>abroad </a:t>
            </a:r>
            <a:r>
              <a:rPr kumimoji="0" lang="en-US" sz="1400" b="0" i="0" u="none" strike="noStrike" kern="1200" cap="none" spc="0" normalizeH="0" baseline="0" noProof="0" dirty="0">
                <a:ln>
                  <a:noFill/>
                </a:ln>
                <a:solidFill>
                  <a:prstClr val="white"/>
                </a:solidFill>
                <a:effectLst/>
                <a:uLnTx/>
                <a:uFillTx/>
                <a:latin typeface="Calibri"/>
                <a:ea typeface="+mn-ea"/>
                <a:cs typeface="+mn-cs"/>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74B9A"/>
                </a:solidFill>
                <a:effectLst/>
                <a:uLnTx/>
                <a:uFillTx/>
                <a:latin typeface="Calibri"/>
                <a:ea typeface="+mn-ea"/>
                <a:cs typeface="+mn-cs"/>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Any opinions, findings, and conclusions or recommendations expressed in this material are those of the author(s) </a:t>
            </a:r>
          </a:p>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and do not necessarily reflect the views of the National Science Foundation. NSF DUE #1821710 &amp; 1821462. </a:t>
            </a:r>
            <a:endParaRPr kumimoji="0" sz="1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3488631" y="503365"/>
            <a:ext cx="4274954" cy="738664"/>
          </a:xfrm>
          <a:prstGeom prst="rect">
            <a:avLst/>
          </a:prstGeom>
          <a:solidFill>
            <a:schemeClr val="bg1">
              <a:alpha val="94000"/>
            </a:schemeClr>
          </a:solidFill>
          <a:effectLst/>
        </p:spPr>
        <p:txBody>
          <a:bodyPr wrap="square" tIns="0" bIns="0"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F643E"/>
                </a:solidFill>
                <a:effectLst/>
                <a:uLnTx/>
                <a:uFillTx/>
                <a:latin typeface="Calibri"/>
                <a:ea typeface="Tahoma" panose="020B0604030504040204" pitchFamily="34" charset="0"/>
                <a:cs typeface="Sanskrit Text" panose="020B0502040204020203" pitchFamily="18" charset="0"/>
              </a:rPr>
              <a:t>TEACH PHYSICS!</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65535" y="1343519"/>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a:ea typeface="+mn-ea"/>
                <a:cs typeface="+mn-cs"/>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descr="A picture containing computer, sitting, computer, table&#10;&#10;Description automatically generated">
            <a:extLst>
              <a:ext uri="{FF2B5EF4-FFF2-40B4-BE49-F238E27FC236}">
                <a16:creationId xmlns:a16="http://schemas.microsoft.com/office/drawing/2014/main" id="{B711605C-DDB7-4C9F-A0E8-6F439EF66F15}"/>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758425" y="5407333"/>
            <a:ext cx="670016" cy="670016"/>
          </a:xfrm>
          <a:prstGeom prst="rect">
            <a:avLst/>
          </a:prstGeom>
        </p:spPr>
      </p:pic>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7"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8"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2" name="Group 1">
            <a:extLst>
              <a:ext uri="{FF2B5EF4-FFF2-40B4-BE49-F238E27FC236}">
                <a16:creationId xmlns:a16="http://schemas.microsoft.com/office/drawing/2014/main" id="{2143FDC5-BCD4-4E6A-8FC0-F3C2AD60A716}"/>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D98DD063-D75A-4616-AFAC-9ABDD6E1F079}"/>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33">
              <a:extLst>
                <a:ext uri="{FF2B5EF4-FFF2-40B4-BE49-F238E27FC236}">
                  <a16:creationId xmlns:a16="http://schemas.microsoft.com/office/drawing/2014/main" id="{9CBA4A32-9CDE-4C66-B5C1-2F5D2123CFB4}"/>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02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49884</TotalTime>
  <Words>547</Words>
  <Application>Microsoft Macintosh PowerPoint</Application>
  <PresentationFormat>Custom</PresentationFormat>
  <Paragraphs>32</Paragraphs>
  <Slides>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Instructions</vt:lpstr>
      <vt:lpstr>PowerPoint Presentation</vt:lpstr>
      <vt:lpstr>PowerPoint Presentation</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Savannah Logan</dc:creator>
  <cp:lastModifiedBy>David May</cp:lastModifiedBy>
  <cp:revision>83</cp:revision>
  <cp:lastPrinted>2020-11-07T00:17:25Z</cp:lastPrinted>
  <dcterms:created xsi:type="dcterms:W3CDTF">2019-08-22T19:57:51Z</dcterms:created>
  <dcterms:modified xsi:type="dcterms:W3CDTF">2022-02-09T15:54:14Z</dcterms:modified>
</cp:coreProperties>
</file>