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91" r:id="rId2"/>
    <p:sldId id="283" r:id="rId3"/>
    <p:sldId id="290" r:id="rId4"/>
    <p:sldId id="289" r:id="rId5"/>
  </p:sldIdLst>
  <p:sldSz cx="7772400" cy="10058400"/>
  <p:notesSz cx="6858000" cy="9144000"/>
  <p:defaultTextStyle>
    <a:defPPr>
      <a:defRPr lang="en-US"/>
    </a:defPPr>
    <a:lvl1pPr marL="0" algn="l" defTabSz="401925" rtl="0" eaLnBrk="1" latinLnBrk="0" hangingPunct="1">
      <a:defRPr sz="1582" kern="1200">
        <a:solidFill>
          <a:schemeClr val="tx1"/>
        </a:solidFill>
        <a:latin typeface="+mn-lt"/>
        <a:ea typeface="+mn-ea"/>
        <a:cs typeface="+mn-cs"/>
      </a:defRPr>
    </a:lvl1pPr>
    <a:lvl2pPr marL="401925" algn="l" defTabSz="401925" rtl="0" eaLnBrk="1" latinLnBrk="0" hangingPunct="1">
      <a:defRPr sz="1582" kern="1200">
        <a:solidFill>
          <a:schemeClr val="tx1"/>
        </a:solidFill>
        <a:latin typeface="+mn-lt"/>
        <a:ea typeface="+mn-ea"/>
        <a:cs typeface="+mn-cs"/>
      </a:defRPr>
    </a:lvl2pPr>
    <a:lvl3pPr marL="803849" algn="l" defTabSz="401925" rtl="0" eaLnBrk="1" latinLnBrk="0" hangingPunct="1">
      <a:defRPr sz="1582" kern="1200">
        <a:solidFill>
          <a:schemeClr val="tx1"/>
        </a:solidFill>
        <a:latin typeface="+mn-lt"/>
        <a:ea typeface="+mn-ea"/>
        <a:cs typeface="+mn-cs"/>
      </a:defRPr>
    </a:lvl3pPr>
    <a:lvl4pPr marL="1205774" algn="l" defTabSz="401925" rtl="0" eaLnBrk="1" latinLnBrk="0" hangingPunct="1">
      <a:defRPr sz="1582" kern="1200">
        <a:solidFill>
          <a:schemeClr val="tx1"/>
        </a:solidFill>
        <a:latin typeface="+mn-lt"/>
        <a:ea typeface="+mn-ea"/>
        <a:cs typeface="+mn-cs"/>
      </a:defRPr>
    </a:lvl4pPr>
    <a:lvl5pPr marL="1607698" algn="l" defTabSz="401925" rtl="0" eaLnBrk="1" latinLnBrk="0" hangingPunct="1">
      <a:defRPr sz="1582" kern="1200">
        <a:solidFill>
          <a:schemeClr val="tx1"/>
        </a:solidFill>
        <a:latin typeface="+mn-lt"/>
        <a:ea typeface="+mn-ea"/>
        <a:cs typeface="+mn-cs"/>
      </a:defRPr>
    </a:lvl5pPr>
    <a:lvl6pPr marL="2009623" algn="l" defTabSz="401925" rtl="0" eaLnBrk="1" latinLnBrk="0" hangingPunct="1">
      <a:defRPr sz="1582" kern="1200">
        <a:solidFill>
          <a:schemeClr val="tx1"/>
        </a:solidFill>
        <a:latin typeface="+mn-lt"/>
        <a:ea typeface="+mn-ea"/>
        <a:cs typeface="+mn-cs"/>
      </a:defRPr>
    </a:lvl6pPr>
    <a:lvl7pPr marL="2411547" algn="l" defTabSz="401925" rtl="0" eaLnBrk="1" latinLnBrk="0" hangingPunct="1">
      <a:defRPr sz="1582" kern="1200">
        <a:solidFill>
          <a:schemeClr val="tx1"/>
        </a:solidFill>
        <a:latin typeface="+mn-lt"/>
        <a:ea typeface="+mn-ea"/>
        <a:cs typeface="+mn-cs"/>
      </a:defRPr>
    </a:lvl7pPr>
    <a:lvl8pPr marL="2813472" algn="l" defTabSz="401925" rtl="0" eaLnBrk="1" latinLnBrk="0" hangingPunct="1">
      <a:defRPr sz="1582" kern="1200">
        <a:solidFill>
          <a:schemeClr val="tx1"/>
        </a:solidFill>
        <a:latin typeface="+mn-lt"/>
        <a:ea typeface="+mn-ea"/>
        <a:cs typeface="+mn-cs"/>
      </a:defRPr>
    </a:lvl8pPr>
    <a:lvl9pPr marL="3215396" algn="l" defTabSz="401925" rtl="0" eaLnBrk="1" latinLnBrk="0" hangingPunct="1">
      <a:defRPr sz="15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4892"/>
    <a:srgbClr val="E7E9F0"/>
    <a:srgbClr val="B283C3"/>
    <a:srgbClr val="259B7C"/>
    <a:srgbClr val="30CAA2"/>
    <a:srgbClr val="2AB08D"/>
    <a:srgbClr val="0095C4"/>
    <a:srgbClr val="0086B0"/>
    <a:srgbClr val="006F91"/>
    <a:srgbClr val="2EA3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662"/>
  </p:normalViewPr>
  <p:slideViewPr>
    <p:cSldViewPr snapToGrid="0" snapToObjects="1">
      <p:cViewPr varScale="1">
        <p:scale>
          <a:sx n="71" d="100"/>
          <a:sy n="71" d="100"/>
        </p:scale>
        <p:origin x="1648" y="168"/>
      </p:cViewPr>
      <p:guideLst>
        <p:guide orient="horz" pos="3168"/>
        <p:guide pos="2448"/>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BCBE5-3E03-4ECC-9E89-686F839E6E27}" type="datetimeFigureOut">
              <a:rPr lang="en-US" smtClean="0"/>
              <a:t>2/9/22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1D827-2B01-46E8-811A-946508E37AB8}" type="slidenum">
              <a:rPr lang="en-US" smtClean="0"/>
              <a:t>‹#›</a:t>
            </a:fld>
            <a:endParaRPr lang="en-US"/>
          </a:p>
        </p:txBody>
      </p:sp>
    </p:spTree>
    <p:extLst>
      <p:ext uri="{BB962C8B-B14F-4D97-AF65-F5344CB8AC3E}">
        <p14:creationId xmlns:p14="http://schemas.microsoft.com/office/powerpoint/2010/main" val="341382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="https://icon-library.net/icon/piggy-bank-icon-7.html"&gt;Piggy Bank Icon #56304&lt;/a&gt;</a:t>
            </a:r>
          </a:p>
        </p:txBody>
      </p:sp>
      <p:sp>
        <p:nvSpPr>
          <p:cNvPr id="4" name="Slide Number Placeholder 3"/>
          <p:cNvSpPr>
            <a:spLocks noGrp="1"/>
          </p:cNvSpPr>
          <p:nvPr>
            <p:ph type="sldNum" sz="quarter" idx="5"/>
          </p:nvPr>
        </p:nvSpPr>
        <p:spPr/>
        <p:txBody>
          <a:bodyPr/>
          <a:lstStyle/>
          <a:p>
            <a:fld id="{D4C1D827-2B01-46E8-811A-946508E37AB8}" type="slidenum">
              <a:rPr lang="en-US" smtClean="0"/>
              <a:t>2</a:t>
            </a:fld>
            <a:endParaRPr lang="en-US"/>
          </a:p>
        </p:txBody>
      </p:sp>
    </p:spTree>
    <p:extLst>
      <p:ext uri="{BB962C8B-B14F-4D97-AF65-F5344CB8AC3E}">
        <p14:creationId xmlns:p14="http://schemas.microsoft.com/office/powerpoint/2010/main" val="106394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="https://icon-library.net/icon/piggy-bank-icon-7.html"&gt;Piggy Bank Icon #56304&lt;/a&gt;</a:t>
            </a:r>
          </a:p>
        </p:txBody>
      </p:sp>
      <p:sp>
        <p:nvSpPr>
          <p:cNvPr id="4" name="Slide Number Placeholder 3"/>
          <p:cNvSpPr>
            <a:spLocks noGrp="1"/>
          </p:cNvSpPr>
          <p:nvPr>
            <p:ph type="sldNum" sz="quarter" idx="5"/>
          </p:nvPr>
        </p:nvSpPr>
        <p:spPr/>
        <p:txBody>
          <a:bodyPr/>
          <a:lstStyle/>
          <a:p>
            <a:fld id="{D4C1D827-2B01-46E8-811A-946508E37AB8}" type="slidenum">
              <a:rPr lang="en-US" smtClean="0"/>
              <a:t>3</a:t>
            </a:fld>
            <a:endParaRPr lang="en-US"/>
          </a:p>
        </p:txBody>
      </p:sp>
    </p:spTree>
    <p:extLst>
      <p:ext uri="{BB962C8B-B14F-4D97-AF65-F5344CB8AC3E}">
        <p14:creationId xmlns:p14="http://schemas.microsoft.com/office/powerpoint/2010/main" val="98904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="https://icon-library.net/icon/piggy-bank-icon-7.html"&gt;Piggy Bank Icon #56304&lt;/a&gt;</a:t>
            </a:r>
          </a:p>
        </p:txBody>
      </p:sp>
      <p:sp>
        <p:nvSpPr>
          <p:cNvPr id="4" name="Slide Number Placeholder 3"/>
          <p:cNvSpPr>
            <a:spLocks noGrp="1"/>
          </p:cNvSpPr>
          <p:nvPr>
            <p:ph type="sldNum" sz="quarter" idx="5"/>
          </p:nvPr>
        </p:nvSpPr>
        <p:spPr/>
        <p:txBody>
          <a:bodyPr/>
          <a:lstStyle/>
          <a:p>
            <a:fld id="{D4C1D827-2B01-46E8-811A-946508E37AB8}" type="slidenum">
              <a:rPr lang="en-US" smtClean="0"/>
              <a:t>4</a:t>
            </a:fld>
            <a:endParaRPr lang="en-US"/>
          </a:p>
        </p:txBody>
      </p:sp>
    </p:spTree>
    <p:extLst>
      <p:ext uri="{BB962C8B-B14F-4D97-AF65-F5344CB8AC3E}">
        <p14:creationId xmlns:p14="http://schemas.microsoft.com/office/powerpoint/2010/main" val="313236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A6ACAA-2AC9-4543-B7F4-C981915FE7EC}"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87269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85614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37364" y="721784"/>
            <a:ext cx="1531540" cy="153553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0043" y="721784"/>
            <a:ext cx="4467781" cy="153553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7897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17208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5"/>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A6ACAA-2AC9-4543-B7F4-C981915FE7EC}"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00949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0043" y="4200314"/>
            <a:ext cx="2999661" cy="1187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69243" y="4200314"/>
            <a:ext cx="2999661" cy="1187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A6ACAA-2AC9-4543-B7F4-C981915FE7EC}"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0220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3"/>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6"/>
            <a:ext cx="3434160" cy="57952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9"/>
            <a:ext cx="3435508" cy="9383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6"/>
            <a:ext cx="3435508" cy="57952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A6ACAA-2AC9-4543-B7F4-C981915FE7EC}" type="datetimeFigureOut">
              <a:rPr lang="en-US" smtClean="0"/>
              <a:t>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44429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A6ACAA-2AC9-4543-B7F4-C981915FE7EC}" type="datetimeFigureOut">
              <a:rPr lang="en-US" smtClean="0"/>
              <a:t>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01905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6ACAA-2AC9-4543-B7F4-C981915FE7EC}" type="datetimeFigureOut">
              <a:rPr lang="en-US" smtClean="0"/>
              <a:t>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64516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4"/>
            <a:ext cx="2557067"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7"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6ACAA-2AC9-4543-B7F4-C981915FE7EC}"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73606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6ACAA-2AC9-4543-B7F4-C981915FE7EC}"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126327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3"/>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0A6ACAA-2AC9-4543-B7F4-C981915FE7EC}" type="datetimeFigureOut">
              <a:rPr lang="en-US" smtClean="0"/>
              <a:t>2/9/22</a:t>
            </a:fld>
            <a:endParaRPr lang="en-US"/>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F94BE3DD-42E6-FF47-95E0-D39002E614C3}" type="slidenum">
              <a:rPr lang="en-US" smtClean="0"/>
              <a:t>‹#›</a:t>
            </a:fld>
            <a:endParaRPr lang="en-US"/>
          </a:p>
        </p:txBody>
      </p:sp>
    </p:spTree>
    <p:extLst>
      <p:ext uri="{BB962C8B-B14F-4D97-AF65-F5344CB8AC3E}">
        <p14:creationId xmlns:p14="http://schemas.microsoft.com/office/powerpoint/2010/main" val="173518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3" Type="http://schemas.openxmlformats.org/officeDocument/2006/relationships/image" Target="../media/image15.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3" Type="http://schemas.openxmlformats.org/officeDocument/2006/relationships/image" Target="../media/image16.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3.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8224-AAC8-40BB-B79B-8EFA3B4DB894}"/>
              </a:ext>
            </a:extLst>
          </p:cNvPr>
          <p:cNvSpPr>
            <a:spLocks noGrp="1"/>
          </p:cNvSpPr>
          <p:nvPr>
            <p:ph type="title"/>
          </p:nvPr>
        </p:nvSpPr>
        <p:spPr/>
        <p:txBody>
          <a:bodyPr/>
          <a:lstStyle/>
          <a:p>
            <a:r>
              <a:rPr lang="en-US" b="1" dirty="0"/>
              <a:t>Instructions</a:t>
            </a:r>
          </a:p>
        </p:txBody>
      </p:sp>
      <p:sp>
        <p:nvSpPr>
          <p:cNvPr id="3" name="Content Placeholder 2">
            <a:extLst>
              <a:ext uri="{FF2B5EF4-FFF2-40B4-BE49-F238E27FC236}">
                <a16:creationId xmlns:a16="http://schemas.microsoft.com/office/drawing/2014/main" id="{384BD6CA-5452-42F0-930B-814D4787B6FA}"/>
              </a:ext>
            </a:extLst>
          </p:cNvPr>
          <p:cNvSpPr>
            <a:spLocks noGrp="1"/>
          </p:cNvSpPr>
          <p:nvPr>
            <p:ph idx="1"/>
          </p:nvPr>
        </p:nvSpPr>
        <p:spPr>
          <a:xfrm>
            <a:off x="388620" y="2024743"/>
            <a:ext cx="6995160" cy="7424057"/>
          </a:xfrm>
        </p:spPr>
        <p:txBody>
          <a:bodyPr>
            <a:normAutofit fontScale="92500" lnSpcReduction="10000"/>
          </a:bodyPr>
          <a:lstStyle/>
          <a:p>
            <a:pPr marL="0" indent="0">
              <a:buNone/>
            </a:pPr>
            <a:r>
              <a:rPr lang="en-US" sz="2400" dirty="0"/>
              <a:t>These are fully editable Power Point versions of the GFO Math posters. There are three options here, each with a picture that has tested positively with both faculty and student audiences.</a:t>
            </a:r>
          </a:p>
          <a:p>
            <a:r>
              <a:rPr lang="en-US" sz="2400" dirty="0"/>
              <a:t>Please feel free to modify as you see fit for your program. Some ideas include:</a:t>
            </a:r>
          </a:p>
          <a:p>
            <a:pPr lvl="1"/>
            <a:r>
              <a:rPr lang="en-US" sz="2000" dirty="0"/>
              <a:t>Reduce the size of the Get the Facts Out logo and URL ( GettheFactsOut.org) to make space for your program’s logo and </a:t>
            </a:r>
            <a:r>
              <a:rPr lang="en-US" sz="2000" dirty="0" err="1"/>
              <a:t>url</a:t>
            </a:r>
            <a:r>
              <a:rPr lang="en-US" sz="2000" dirty="0"/>
              <a:t>.</a:t>
            </a:r>
          </a:p>
          <a:p>
            <a:pPr lvl="1"/>
            <a:r>
              <a:rPr lang="en-US" sz="2000" dirty="0"/>
              <a:t>Replace the photo with one of your local students and teachers. However, it’s best to do some user testing before you do this.  We find that about 1/10 of the photos that all of our group decides they like actually test well with students.  We ask if this photo increases, decreases, or has no impact on your view of grade 7-12 teaching.</a:t>
            </a:r>
          </a:p>
          <a:p>
            <a:pPr lvl="1"/>
            <a:r>
              <a:rPr lang="en-US" sz="2000" dirty="0"/>
              <a:t>Please do not reword the facts or the tagline “inspire young minds”. In our experience it is safe to add/replace other tested GFO messaging, taglines, or data (such as local salaries). These also have been tested with students and faculty and the response is highly sensitive to wording changes.</a:t>
            </a:r>
          </a:p>
          <a:p>
            <a:pPr lvl="1"/>
            <a:r>
              <a:rPr lang="en-US" sz="2000" dirty="0"/>
              <a:t>Please do not remove the sponsoring organization’s logos or the NSF disclaimer.</a:t>
            </a:r>
          </a:p>
          <a:p>
            <a:pPr lvl="1"/>
            <a:r>
              <a:rPr lang="en-US" sz="2000" dirty="0"/>
              <a:t>Feel free to reach out to the research team with any questions. wkadams@mines.edu</a:t>
            </a:r>
          </a:p>
        </p:txBody>
      </p:sp>
    </p:spTree>
    <p:extLst>
      <p:ext uri="{BB962C8B-B14F-4D97-AF65-F5344CB8AC3E}">
        <p14:creationId xmlns:p14="http://schemas.microsoft.com/office/powerpoint/2010/main" val="209698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in a room&#10;&#10;Description automatically generated">
            <a:extLst>
              <a:ext uri="{FF2B5EF4-FFF2-40B4-BE49-F238E27FC236}">
                <a16:creationId xmlns:a16="http://schemas.microsoft.com/office/drawing/2014/main" id="{C1E5F365-1A2A-4472-A6FD-16E0269DF5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8" y="199716"/>
            <a:ext cx="7772400" cy="4371975"/>
          </a:xfrm>
          <a:prstGeom prst="rect">
            <a:avLst/>
          </a:prstGeom>
        </p:spPr>
      </p:pic>
      <p:pic>
        <p:nvPicPr>
          <p:cNvPr id="3" name="Picture 2">
            <a:extLst>
              <a:ext uri="{FF2B5EF4-FFF2-40B4-BE49-F238E27FC236}">
                <a16:creationId xmlns:a16="http://schemas.microsoft.com/office/drawing/2014/main" id="{161A982F-AE5F-4F8C-AECE-B9EC4B3765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25" y="4580656"/>
            <a:ext cx="7768775" cy="3579700"/>
          </a:xfrm>
          <a:prstGeom prst="rect">
            <a:avLst/>
          </a:prstGeom>
        </p:spPr>
      </p:pic>
      <p:sp>
        <p:nvSpPr>
          <p:cNvPr id="7" name="Rectangle 6">
            <a:extLst>
              <a:ext uri="{FF2B5EF4-FFF2-40B4-BE49-F238E27FC236}">
                <a16:creationId xmlns:a16="http://schemas.microsoft.com/office/drawing/2014/main" id="{967769E6-EBE0-48F5-B059-D32ED3532E27}"/>
              </a:ext>
            </a:extLst>
          </p:cNvPr>
          <p:cNvSpPr/>
          <p:nvPr/>
        </p:nvSpPr>
        <p:spPr>
          <a:xfrm>
            <a:off x="3625" y="4571691"/>
            <a:ext cx="7772400" cy="3579700"/>
          </a:xfrm>
          <a:prstGeom prst="rect">
            <a:avLst/>
          </a:prstGeom>
          <a:gradFill flip="none" rotWithShape="1">
            <a:gsLst>
              <a:gs pos="2000">
                <a:srgbClr val="006F91">
                  <a:alpha val="71765"/>
                </a:srgbClr>
              </a:gs>
              <a:gs pos="99000">
                <a:srgbClr val="0095C4"/>
              </a:gs>
              <a:gs pos="57000">
                <a:srgbClr val="0086B0"/>
              </a:gs>
            </a:gsLst>
            <a:lin ang="18900000" scaled="1"/>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ABFEB79-671F-477A-981C-826921AB99E4}"/>
              </a:ext>
            </a:extLst>
          </p:cNvPr>
          <p:cNvSpPr txBox="1"/>
          <p:nvPr/>
        </p:nvSpPr>
        <p:spPr>
          <a:xfrm>
            <a:off x="1381009" y="4982310"/>
            <a:ext cx="5795340" cy="707886"/>
          </a:xfrm>
          <a:prstGeom prst="rect">
            <a:avLst/>
          </a:prstGeom>
          <a:noFill/>
        </p:spPr>
        <p:txBody>
          <a:bodyPr wrap="square" rtlCol="0">
            <a:spAutoFit/>
          </a:bodyPr>
          <a:lstStyle/>
          <a:p>
            <a:r>
              <a:rPr lang="en-US" sz="2000" b="1" dirty="0">
                <a:solidFill>
                  <a:schemeClr val="bg1"/>
                </a:solidFill>
                <a:effectLst>
                  <a:innerShdw blurRad="63500" dist="50800" dir="13500000">
                    <a:prstClr val="black">
                      <a:alpha val="50000"/>
                    </a:prstClr>
                  </a:innerShdw>
                </a:effectLst>
              </a:rPr>
              <a:t>Teachers in the U.S. rate their lives better than all other occupation groups, trailing only physicians.</a:t>
            </a:r>
          </a:p>
        </p:txBody>
      </p:sp>
      <p:sp>
        <p:nvSpPr>
          <p:cNvPr id="12" name="TextBox 11">
            <a:extLst>
              <a:ext uri="{FF2B5EF4-FFF2-40B4-BE49-F238E27FC236}">
                <a16:creationId xmlns:a16="http://schemas.microsoft.com/office/drawing/2014/main" id="{0EE06E92-6D34-4851-878B-8FFF5047B76C}"/>
              </a:ext>
            </a:extLst>
          </p:cNvPr>
          <p:cNvSpPr txBox="1"/>
          <p:nvPr/>
        </p:nvSpPr>
        <p:spPr>
          <a:xfrm>
            <a:off x="287026" y="6947006"/>
            <a:ext cx="2423846" cy="954107"/>
          </a:xfrm>
          <a:prstGeom prst="rect">
            <a:avLst/>
          </a:prstGeom>
          <a:noFill/>
        </p:spPr>
        <p:txBody>
          <a:bodyPr wrap="square" rtlCol="0">
            <a:spAutoFit/>
          </a:bodyPr>
          <a:lstStyle/>
          <a:p>
            <a:r>
              <a:rPr lang="en-US" sz="1400" dirty="0">
                <a:solidFill>
                  <a:schemeClr val="bg1"/>
                </a:solidFill>
              </a:rPr>
              <a:t>Most teaching jobs have better </a:t>
            </a:r>
            <a:r>
              <a:rPr lang="en-US" sz="1400" b="1" dirty="0">
                <a:solidFill>
                  <a:schemeClr val="bg1"/>
                </a:solidFill>
              </a:rPr>
              <a:t>retirement benefits</a:t>
            </a:r>
            <a:r>
              <a:rPr lang="en-US" sz="1400" dirty="0">
                <a:solidFill>
                  <a:schemeClr val="bg1"/>
                </a:solidFill>
              </a:rPr>
              <a:t> than other jobs you can get with the same degree.</a:t>
            </a:r>
          </a:p>
        </p:txBody>
      </p:sp>
      <p:sp>
        <p:nvSpPr>
          <p:cNvPr id="13" name="TextBox 12">
            <a:extLst>
              <a:ext uri="{FF2B5EF4-FFF2-40B4-BE49-F238E27FC236}">
                <a16:creationId xmlns:a16="http://schemas.microsoft.com/office/drawing/2014/main" id="{609EAC05-C62A-40D2-9637-F5F3D7B9EABD}"/>
              </a:ext>
            </a:extLst>
          </p:cNvPr>
          <p:cNvSpPr txBox="1"/>
          <p:nvPr/>
        </p:nvSpPr>
        <p:spPr>
          <a:xfrm>
            <a:off x="2787905" y="6955845"/>
            <a:ext cx="2219786" cy="954107"/>
          </a:xfrm>
          <a:prstGeom prst="rect">
            <a:avLst/>
          </a:prstGeom>
          <a:noFill/>
        </p:spPr>
        <p:txBody>
          <a:bodyPr wrap="square" rtlCol="0">
            <a:spAutoFit/>
          </a:bodyPr>
          <a:lstStyle/>
          <a:p>
            <a:r>
              <a:rPr lang="en-US" sz="1400" dirty="0">
                <a:solidFill>
                  <a:schemeClr val="bg1"/>
                </a:solidFill>
              </a:rPr>
              <a:t>There are student </a:t>
            </a:r>
            <a:r>
              <a:rPr lang="en-US" sz="1400" b="1" dirty="0">
                <a:solidFill>
                  <a:schemeClr val="bg1"/>
                </a:solidFill>
              </a:rPr>
              <a:t>loan forgiveness </a:t>
            </a:r>
            <a:r>
              <a:rPr lang="en-US" sz="1400" dirty="0">
                <a:solidFill>
                  <a:schemeClr val="bg1"/>
                </a:solidFill>
              </a:rPr>
              <a:t>programs and </a:t>
            </a:r>
            <a:r>
              <a:rPr lang="en-US" sz="1400" b="1" dirty="0">
                <a:solidFill>
                  <a:schemeClr val="bg1"/>
                </a:solidFill>
              </a:rPr>
              <a:t>scholarships</a:t>
            </a:r>
            <a:r>
              <a:rPr lang="en-US" sz="1400" dirty="0">
                <a:solidFill>
                  <a:srgbClr val="EF643E"/>
                </a:solidFill>
              </a:rPr>
              <a:t> </a:t>
            </a:r>
            <a:r>
              <a:rPr lang="en-US" sz="1400" dirty="0">
                <a:solidFill>
                  <a:schemeClr val="bg1"/>
                </a:solidFill>
              </a:rPr>
              <a:t>for math and science teachers</a:t>
            </a:r>
          </a:p>
        </p:txBody>
      </p:sp>
      <p:sp>
        <p:nvSpPr>
          <p:cNvPr id="14" name="TextBox 13">
            <a:extLst>
              <a:ext uri="{FF2B5EF4-FFF2-40B4-BE49-F238E27FC236}">
                <a16:creationId xmlns:a16="http://schemas.microsoft.com/office/drawing/2014/main" id="{CB679542-A63E-4BAC-8DAB-D086A925A49A}"/>
              </a:ext>
            </a:extLst>
          </p:cNvPr>
          <p:cNvSpPr txBox="1"/>
          <p:nvPr/>
        </p:nvSpPr>
        <p:spPr>
          <a:xfrm>
            <a:off x="5326759" y="6951864"/>
            <a:ext cx="2208489" cy="954107"/>
          </a:xfrm>
          <a:prstGeom prst="rect">
            <a:avLst/>
          </a:prstGeom>
          <a:noFill/>
        </p:spPr>
        <p:txBody>
          <a:bodyPr wrap="square" rtlCol="0">
            <a:spAutoFit/>
          </a:bodyPr>
          <a:lstStyle/>
          <a:p>
            <a:r>
              <a:rPr lang="en-US" sz="1400" dirty="0">
                <a:solidFill>
                  <a:schemeClr val="bg1"/>
                </a:solidFill>
              </a:rPr>
              <a:t>You can get a job </a:t>
            </a:r>
            <a:r>
              <a:rPr lang="en-US" sz="1400" b="1" dirty="0">
                <a:solidFill>
                  <a:schemeClr val="bg1"/>
                </a:solidFill>
              </a:rPr>
              <a:t>almost anywhere </a:t>
            </a:r>
            <a:r>
              <a:rPr lang="en-US" sz="1400" dirty="0">
                <a:solidFill>
                  <a:schemeClr val="bg1"/>
                </a:solidFill>
              </a:rPr>
              <a:t>in the</a:t>
            </a:r>
            <a:r>
              <a:rPr lang="en-US" sz="1400" b="1" dirty="0">
                <a:solidFill>
                  <a:schemeClr val="bg1"/>
                </a:solidFill>
              </a:rPr>
              <a:t> U.S. </a:t>
            </a:r>
            <a:r>
              <a:rPr lang="en-US" sz="1400" dirty="0">
                <a:solidFill>
                  <a:schemeClr val="bg1"/>
                </a:solidFill>
              </a:rPr>
              <a:t>or </a:t>
            </a:r>
            <a:r>
              <a:rPr lang="en-US" sz="1400" b="1" dirty="0">
                <a:solidFill>
                  <a:schemeClr val="bg1"/>
                </a:solidFill>
              </a:rPr>
              <a:t>abroad </a:t>
            </a:r>
            <a:r>
              <a:rPr lang="en-US" sz="1400" dirty="0">
                <a:solidFill>
                  <a:schemeClr val="bg1"/>
                </a:solidFill>
              </a:rPr>
              <a:t>as a math or science teacher.</a:t>
            </a:r>
          </a:p>
        </p:txBody>
      </p:sp>
      <p:cxnSp>
        <p:nvCxnSpPr>
          <p:cNvPr id="16" name="Straight Connector 15">
            <a:extLst>
              <a:ext uri="{FF2B5EF4-FFF2-40B4-BE49-F238E27FC236}">
                <a16:creationId xmlns:a16="http://schemas.microsoft.com/office/drawing/2014/main" id="{DF451D0C-16A1-4E14-8073-AB05B8168720}"/>
              </a:ext>
            </a:extLst>
          </p:cNvPr>
          <p:cNvCxnSpPr/>
          <p:nvPr/>
        </p:nvCxnSpPr>
        <p:spPr>
          <a:xfrm>
            <a:off x="715825" y="9042805"/>
            <a:ext cx="6219412" cy="0"/>
          </a:xfrm>
          <a:prstGeom prst="line">
            <a:avLst/>
          </a:prstGeom>
          <a:ln w="19050">
            <a:solidFill>
              <a:srgbClr val="874B9A"/>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FFA960C-30B5-49FA-ABFB-333EA3F5BE97}"/>
              </a:ext>
            </a:extLst>
          </p:cNvPr>
          <p:cNvSpPr txBox="1"/>
          <p:nvPr/>
        </p:nvSpPr>
        <p:spPr>
          <a:xfrm>
            <a:off x="3363560" y="8466538"/>
            <a:ext cx="4057865" cy="523220"/>
          </a:xfrm>
          <a:prstGeom prst="rect">
            <a:avLst/>
          </a:prstGeom>
          <a:noFill/>
        </p:spPr>
        <p:txBody>
          <a:bodyPr wrap="square" rtlCol="0">
            <a:spAutoFit/>
          </a:bodyPr>
          <a:lstStyle/>
          <a:p>
            <a:r>
              <a:rPr lang="en-US" sz="2800" b="1" dirty="0">
                <a:solidFill>
                  <a:srgbClr val="874B9A"/>
                </a:solidFill>
              </a:rPr>
              <a:t>www.GettheFactsOut.org</a:t>
            </a:r>
          </a:p>
        </p:txBody>
      </p:sp>
      <p:pic>
        <p:nvPicPr>
          <p:cNvPr id="2054" name="Picture 6" descr="Image result for nsf logo">
            <a:extLst>
              <a:ext uri="{FF2B5EF4-FFF2-40B4-BE49-F238E27FC236}">
                <a16:creationId xmlns:a16="http://schemas.microsoft.com/office/drawing/2014/main" id="{B435AA5D-7CC6-4CA0-A4B5-E131E278AE0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13775" y="9139224"/>
            <a:ext cx="475212" cy="477334"/>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61;p1">
            <a:extLst>
              <a:ext uri="{FF2B5EF4-FFF2-40B4-BE49-F238E27FC236}">
                <a16:creationId xmlns:a16="http://schemas.microsoft.com/office/drawing/2014/main" id="{2B6EF0F6-D1DE-4D7E-9160-12B6D66B9948}"/>
              </a:ext>
            </a:extLst>
          </p:cNvPr>
          <p:cNvSpPr/>
          <p:nvPr/>
        </p:nvSpPr>
        <p:spPr>
          <a:xfrm>
            <a:off x="3625" y="9665972"/>
            <a:ext cx="7772400" cy="400069"/>
          </a:xfrm>
          <a:prstGeom prst="rect">
            <a:avLst/>
          </a:prstGeom>
          <a:solidFill>
            <a:srgbClr val="874B9A"/>
          </a:solidFill>
          <a:ln>
            <a:noFill/>
          </a:ln>
        </p:spPr>
        <p:txBody>
          <a:bodyPr spcFirstLastPara="1" wrap="square" lIns="91425" tIns="45700" rIns="91425" bIns="45700" anchor="t" anchorCtr="0">
            <a:spAutoFit/>
          </a:bodyPr>
          <a:lstStyle/>
          <a:p>
            <a:pPr algn="ctr"/>
            <a:r>
              <a:rPr lang="en-US" sz="1000" dirty="0">
                <a:solidFill>
                  <a:schemeClr val="bg1"/>
                </a:solidFill>
                <a:latin typeface="Calibri"/>
                <a:ea typeface="Calibri"/>
                <a:cs typeface="Calibri"/>
                <a:sym typeface="Calibri"/>
              </a:rPr>
              <a:t>Any opinions, findings, and conclusions or recommendations expressed in this material are those of the author(s) </a:t>
            </a:r>
          </a:p>
          <a:p>
            <a:pPr algn="ctr"/>
            <a:r>
              <a:rPr lang="en-US" sz="1000" dirty="0">
                <a:solidFill>
                  <a:schemeClr val="bg1"/>
                </a:solidFill>
                <a:latin typeface="Calibri"/>
                <a:ea typeface="Calibri"/>
                <a:cs typeface="Calibri"/>
                <a:sym typeface="Calibri"/>
              </a:rPr>
              <a:t>and do not necessarily reflect the views of the National Science Foundation. NSF DUE #1821710 &amp; 1821462. </a:t>
            </a:r>
            <a:endParaRPr sz="1000" dirty="0">
              <a:solidFill>
                <a:schemeClr val="bg1"/>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F40CCBD2-D2E5-4E2F-AB35-1AE6817831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85492" y="9114819"/>
            <a:ext cx="445622" cy="524522"/>
          </a:xfrm>
          <a:prstGeom prst="rect">
            <a:avLst/>
          </a:prstGeom>
        </p:spPr>
      </p:pic>
      <p:sp>
        <p:nvSpPr>
          <p:cNvPr id="32" name="TextBox 31">
            <a:extLst>
              <a:ext uri="{FF2B5EF4-FFF2-40B4-BE49-F238E27FC236}">
                <a16:creationId xmlns:a16="http://schemas.microsoft.com/office/drawing/2014/main" id="{51E4F97B-5BCC-415E-B0CE-764491AC38F1}"/>
              </a:ext>
            </a:extLst>
          </p:cNvPr>
          <p:cNvSpPr txBox="1"/>
          <p:nvPr/>
        </p:nvSpPr>
        <p:spPr>
          <a:xfrm>
            <a:off x="3997472" y="2592857"/>
            <a:ext cx="3725412" cy="738664"/>
          </a:xfrm>
          <a:prstGeom prst="rect">
            <a:avLst/>
          </a:prstGeom>
          <a:solidFill>
            <a:schemeClr val="bg1">
              <a:alpha val="95000"/>
            </a:schemeClr>
          </a:solidFill>
          <a:effectLst/>
        </p:spPr>
        <p:txBody>
          <a:bodyPr wrap="square" tIns="0" bIns="0" rtlCol="0">
            <a:spAutoFit/>
          </a:bodyPr>
          <a:lstStyle/>
          <a:p>
            <a:r>
              <a:rPr lang="en-US" sz="4800" b="1" dirty="0">
                <a:solidFill>
                  <a:srgbClr val="006F91"/>
                </a:solidFill>
                <a:ea typeface="Tahoma" panose="020B0604030504040204" pitchFamily="34" charset="0"/>
                <a:cs typeface="Sanskrit Text" panose="020B0502040204020203" pitchFamily="18" charset="0"/>
              </a:rPr>
              <a:t>TEACH MATH!</a:t>
            </a:r>
          </a:p>
        </p:txBody>
      </p:sp>
      <p:sp>
        <p:nvSpPr>
          <p:cNvPr id="33" name="TextBox 32">
            <a:extLst>
              <a:ext uri="{FF2B5EF4-FFF2-40B4-BE49-F238E27FC236}">
                <a16:creationId xmlns:a16="http://schemas.microsoft.com/office/drawing/2014/main" id="{7CE5C83A-61EE-4522-BD63-9E292B44F33E}"/>
              </a:ext>
            </a:extLst>
          </p:cNvPr>
          <p:cNvSpPr txBox="1"/>
          <p:nvPr/>
        </p:nvSpPr>
        <p:spPr>
          <a:xfrm>
            <a:off x="4121803" y="3460179"/>
            <a:ext cx="3594200" cy="492443"/>
          </a:xfrm>
          <a:prstGeom prst="rect">
            <a:avLst/>
          </a:prstGeom>
          <a:solidFill>
            <a:srgbClr val="874B9A"/>
          </a:solidFill>
          <a:effectLst>
            <a:outerShdw blurRad="50800" dist="38100" dir="2700000" algn="tl" rotWithShape="0">
              <a:prstClr val="black">
                <a:alpha val="40000"/>
              </a:prstClr>
            </a:outerShdw>
          </a:effectLst>
        </p:spPr>
        <p:txBody>
          <a:bodyPr wrap="square" tIns="0" bIns="0" rtlCol="0">
            <a:spAutoFit/>
          </a:bodyPr>
          <a:lstStyle/>
          <a:p>
            <a:pPr algn="ctr"/>
            <a:r>
              <a:rPr lang="en-US" sz="3200" dirty="0">
                <a:solidFill>
                  <a:schemeClr val="bg1"/>
                </a:solidFill>
              </a:rPr>
              <a:t>Inspire Young Minds </a:t>
            </a:r>
          </a:p>
        </p:txBody>
      </p:sp>
      <p:pic>
        <p:nvPicPr>
          <p:cNvPr id="4" name="Picture 3" descr="Graphical user interface&#10;&#10;Description automatically generated">
            <a:extLst>
              <a:ext uri="{FF2B5EF4-FFF2-40B4-BE49-F238E27FC236}">
                <a16:creationId xmlns:a16="http://schemas.microsoft.com/office/drawing/2014/main" id="{B3D7DEA8-8285-4221-8587-60D3613D6C5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9111" y="8357251"/>
            <a:ext cx="2303815" cy="632507"/>
          </a:xfrm>
          <a:prstGeom prst="rect">
            <a:avLst/>
          </a:prstGeom>
        </p:spPr>
      </p:pic>
      <p:pic>
        <p:nvPicPr>
          <p:cNvPr id="37" name="Picture 14" descr="Image result for west virginia university logo">
            <a:extLst>
              <a:ext uri="{FF2B5EF4-FFF2-40B4-BE49-F238E27FC236}">
                <a16:creationId xmlns:a16="http://schemas.microsoft.com/office/drawing/2014/main" id="{B562EA50-BED0-401A-BE87-B4878A222F2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624179" y="9155195"/>
            <a:ext cx="430863" cy="444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logo&#10;&#10;Description automatically generated">
            <a:extLst>
              <a:ext uri="{FF2B5EF4-FFF2-40B4-BE49-F238E27FC236}">
                <a16:creationId xmlns:a16="http://schemas.microsoft.com/office/drawing/2014/main" id="{75010C0D-48C3-4282-B67E-A4A736525AA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70211" y="9144296"/>
            <a:ext cx="556548" cy="478572"/>
          </a:xfrm>
          <a:prstGeom prst="rect">
            <a:avLst/>
          </a:prstGeom>
        </p:spPr>
      </p:pic>
      <p:cxnSp>
        <p:nvCxnSpPr>
          <p:cNvPr id="40" name="Straight Connector 39">
            <a:extLst>
              <a:ext uri="{FF2B5EF4-FFF2-40B4-BE49-F238E27FC236}">
                <a16:creationId xmlns:a16="http://schemas.microsoft.com/office/drawing/2014/main" id="{F4B457B6-6624-457B-8326-F67E3C1CE6B6}"/>
              </a:ext>
            </a:extLst>
          </p:cNvPr>
          <p:cNvCxnSpPr/>
          <p:nvPr/>
        </p:nvCxnSpPr>
        <p:spPr>
          <a:xfrm>
            <a:off x="868225" y="5802831"/>
            <a:ext cx="621941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Wave 40">
            <a:extLst>
              <a:ext uri="{FF2B5EF4-FFF2-40B4-BE49-F238E27FC236}">
                <a16:creationId xmlns:a16="http://schemas.microsoft.com/office/drawing/2014/main" id="{5982DA29-5EA4-4F5D-927A-FD850F3DAF45}"/>
              </a:ext>
            </a:extLst>
          </p:cNvPr>
          <p:cNvSpPr/>
          <p:nvPr/>
        </p:nvSpPr>
        <p:spPr>
          <a:xfrm flipH="1">
            <a:off x="-7754" y="4242864"/>
            <a:ext cx="7772400" cy="639012"/>
          </a:xfrm>
          <a:prstGeom prst="wave">
            <a:avLst>
              <a:gd name="adj1" fmla="val 12500"/>
              <a:gd name="adj2" fmla="val -10000"/>
            </a:avLst>
          </a:prstGeom>
          <a:gradFill>
            <a:gsLst>
              <a:gs pos="0">
                <a:srgbClr val="874B9A"/>
              </a:gs>
              <a:gs pos="100000">
                <a:srgbClr val="AA73BB"/>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3AD59DF-F8BA-44C8-9193-13A627E4B7D7}"/>
              </a:ext>
            </a:extLst>
          </p:cNvPr>
          <p:cNvSpPr txBox="1"/>
          <p:nvPr/>
        </p:nvSpPr>
        <p:spPr>
          <a:xfrm>
            <a:off x="2379362" y="4273576"/>
            <a:ext cx="3046078" cy="584775"/>
          </a:xfrm>
          <a:prstGeom prst="rect">
            <a:avLst/>
          </a:prstGeom>
          <a:noFill/>
        </p:spPr>
        <p:txBody>
          <a:bodyPr wrap="square" rtlCol="0">
            <a:spAutoFit/>
          </a:bodyPr>
          <a:lstStyle/>
          <a:p>
            <a:r>
              <a:rPr lang="en-US" sz="3200" b="1" dirty="0">
                <a:solidFill>
                  <a:schemeClr val="bg1"/>
                </a:solidFill>
                <a:effectLst>
                  <a:innerShdw blurRad="63500" dist="50800" dir="13500000">
                    <a:prstClr val="black">
                      <a:alpha val="50000"/>
                    </a:prstClr>
                  </a:innerShdw>
                </a:effectLst>
              </a:rPr>
              <a:t>DID YOU KNOW?</a:t>
            </a:r>
          </a:p>
        </p:txBody>
      </p:sp>
      <p:pic>
        <p:nvPicPr>
          <p:cNvPr id="42" name="Picture 4" descr="Image result for amte math logo">
            <a:extLst>
              <a:ext uri="{FF2B5EF4-FFF2-40B4-BE49-F238E27FC236}">
                <a16:creationId xmlns:a16="http://schemas.microsoft.com/office/drawing/2014/main" id="{C05521C4-E582-4710-9E85-8B3FD6799C08}"/>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212913" y="9163752"/>
            <a:ext cx="696350" cy="41596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Image result for american physical society logo">
            <a:extLst>
              <a:ext uri="{FF2B5EF4-FFF2-40B4-BE49-F238E27FC236}">
                <a16:creationId xmlns:a16="http://schemas.microsoft.com/office/drawing/2014/main" id="{18EB910B-803B-412C-A92B-B8DBE0AB94D6}"/>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24069" y="9090698"/>
            <a:ext cx="582465" cy="5114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for american chemical society logo">
            <a:extLst>
              <a:ext uri="{FF2B5EF4-FFF2-40B4-BE49-F238E27FC236}">
                <a16:creationId xmlns:a16="http://schemas.microsoft.com/office/drawing/2014/main" id="{96181A9A-5F60-4683-AAEF-6193B49B2E0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224381" y="9135138"/>
            <a:ext cx="972982" cy="43250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PhysTEC Large White Logo">
            <a:extLst>
              <a:ext uri="{FF2B5EF4-FFF2-40B4-BE49-F238E27FC236}">
                <a16:creationId xmlns:a16="http://schemas.microsoft.com/office/drawing/2014/main" id="{89EE2514-B9BC-4E76-8124-E5EEFD0199B6}"/>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03742" y="9096988"/>
            <a:ext cx="987460" cy="5298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38C1F304-DA20-4374-A4F4-1BE37CA5B32E}"/>
              </a:ext>
            </a:extLst>
          </p:cNvPr>
          <p:cNvSpPr/>
          <p:nvPr/>
        </p:nvSpPr>
        <p:spPr>
          <a:xfrm>
            <a:off x="925071" y="6033595"/>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48" name="Picture 2047" descr="Background pattern&#10;&#10;Description automatically generated">
            <a:extLst>
              <a:ext uri="{FF2B5EF4-FFF2-40B4-BE49-F238E27FC236}">
                <a16:creationId xmlns:a16="http://schemas.microsoft.com/office/drawing/2014/main" id="{4A8A0B8E-CEFB-40CC-9433-86969DB1CDA1}"/>
              </a:ext>
            </a:extLst>
          </p:cNvPr>
          <p:cNvPicPr>
            <a:picLocks noChangeAspect="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06064" y="6197395"/>
            <a:ext cx="549890" cy="549890"/>
          </a:xfrm>
          <a:prstGeom prst="rect">
            <a:avLst/>
          </a:prstGeom>
        </p:spPr>
      </p:pic>
      <p:sp>
        <p:nvSpPr>
          <p:cNvPr id="56" name="Oval 55">
            <a:extLst>
              <a:ext uri="{FF2B5EF4-FFF2-40B4-BE49-F238E27FC236}">
                <a16:creationId xmlns:a16="http://schemas.microsoft.com/office/drawing/2014/main" id="{9D544C6E-D504-420E-AB02-0F81466DA8AF}"/>
              </a:ext>
            </a:extLst>
          </p:cNvPr>
          <p:cNvSpPr/>
          <p:nvPr/>
        </p:nvSpPr>
        <p:spPr>
          <a:xfrm>
            <a:off x="5796067" y="60773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9A2F582-C89A-4DFC-AD8C-AA8C13CC53F4}"/>
              </a:ext>
            </a:extLst>
          </p:cNvPr>
          <p:cNvSpPr/>
          <p:nvPr/>
        </p:nvSpPr>
        <p:spPr>
          <a:xfrm>
            <a:off x="3360569"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Loan, education, student, loans icon - Download on Iconfinder">
            <a:extLst>
              <a:ext uri="{FF2B5EF4-FFF2-40B4-BE49-F238E27FC236}">
                <a16:creationId xmlns:a16="http://schemas.microsoft.com/office/drawing/2014/main" id="{B39B9C76-0477-41AF-8E48-E67E88B893F4}"/>
              </a:ext>
            </a:extLst>
          </p:cNvPr>
          <p:cNvPicPr>
            <a:picLocks noChangeAspect="1" noChangeArrowheads="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3742" y="6214195"/>
            <a:ext cx="600851" cy="6008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2055" descr="A picture containing sitting, photo, light, phone&#10;&#10;Description automatically generated">
            <a:extLst>
              <a:ext uri="{FF2B5EF4-FFF2-40B4-BE49-F238E27FC236}">
                <a16:creationId xmlns:a16="http://schemas.microsoft.com/office/drawing/2014/main" id="{28C8E329-C2FC-4848-B9F7-93C0EDF93EB3}"/>
              </a:ext>
            </a:extLst>
          </p:cNvPr>
          <p:cNvPicPr>
            <a:picLocks noChangeAspect="1"/>
          </p:cNvPicPr>
          <p:nvPr/>
        </p:nvPicPr>
        <p:blipFill>
          <a:blip r:embed="rId16"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918903" y="6212614"/>
            <a:ext cx="596051" cy="596051"/>
          </a:xfrm>
          <a:prstGeom prst="rect">
            <a:avLst/>
          </a:prstGeom>
        </p:spPr>
      </p:pic>
      <p:grpSp>
        <p:nvGrpSpPr>
          <p:cNvPr id="2" name="Group 1">
            <a:extLst>
              <a:ext uri="{FF2B5EF4-FFF2-40B4-BE49-F238E27FC236}">
                <a16:creationId xmlns:a16="http://schemas.microsoft.com/office/drawing/2014/main" id="{DBE0AE0F-9CFC-4E6D-AAEE-65F21DF3FABB}"/>
              </a:ext>
            </a:extLst>
          </p:cNvPr>
          <p:cNvGrpSpPr/>
          <p:nvPr/>
        </p:nvGrpSpPr>
        <p:grpSpPr>
          <a:xfrm>
            <a:off x="0" y="-1265"/>
            <a:ext cx="7795158" cy="567764"/>
            <a:chOff x="0" y="-1265"/>
            <a:chExt cx="7795158" cy="567764"/>
          </a:xfrm>
        </p:grpSpPr>
        <p:sp>
          <p:nvSpPr>
            <p:cNvPr id="36" name="Rectangle 35">
              <a:extLst>
                <a:ext uri="{FF2B5EF4-FFF2-40B4-BE49-F238E27FC236}">
                  <a16:creationId xmlns:a16="http://schemas.microsoft.com/office/drawing/2014/main" id="{B6384F25-D4EF-4235-BE76-5A8BF8A52CF3}"/>
                </a:ext>
              </a:extLst>
            </p:cNvPr>
            <p:cNvSpPr/>
            <p:nvPr/>
          </p:nvSpPr>
          <p:spPr>
            <a:xfrm>
              <a:off x="0" y="-1264"/>
              <a:ext cx="7795158" cy="229334"/>
            </a:xfrm>
            <a:prstGeom prst="rect">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Wave 33">
              <a:extLst>
                <a:ext uri="{FF2B5EF4-FFF2-40B4-BE49-F238E27FC236}">
                  <a16:creationId xmlns:a16="http://schemas.microsoft.com/office/drawing/2014/main" id="{A9AD1C87-EA99-4D79-85C1-CB40E157BA22}"/>
                </a:ext>
              </a:extLst>
            </p:cNvPr>
            <p:cNvSpPr/>
            <p:nvPr/>
          </p:nvSpPr>
          <p:spPr>
            <a:xfrm flipH="1">
              <a:off x="3625" y="-1265"/>
              <a:ext cx="7772400" cy="567764"/>
            </a:xfrm>
            <a:prstGeom prst="wave">
              <a:avLst>
                <a:gd name="adj1" fmla="val 20000"/>
                <a:gd name="adj2" fmla="val 0"/>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184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automatically generated">
            <a:extLst>
              <a:ext uri="{FF2B5EF4-FFF2-40B4-BE49-F238E27FC236}">
                <a16:creationId xmlns:a16="http://schemas.microsoft.com/office/drawing/2014/main" id="{49D7632E-16C2-4D99-964C-F78DCE474E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9144"/>
            <a:ext cx="7781544" cy="5188664"/>
          </a:xfrm>
          <a:prstGeom prst="rect">
            <a:avLst/>
          </a:prstGeom>
        </p:spPr>
      </p:pic>
      <p:pic>
        <p:nvPicPr>
          <p:cNvPr id="3" name="Picture 2">
            <a:extLst>
              <a:ext uri="{FF2B5EF4-FFF2-40B4-BE49-F238E27FC236}">
                <a16:creationId xmlns:a16="http://schemas.microsoft.com/office/drawing/2014/main" id="{161A982F-AE5F-4F8C-AECE-B9EC4B3765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25" y="4580656"/>
            <a:ext cx="7768775" cy="3579700"/>
          </a:xfrm>
          <a:prstGeom prst="rect">
            <a:avLst/>
          </a:prstGeom>
        </p:spPr>
      </p:pic>
      <p:sp>
        <p:nvSpPr>
          <p:cNvPr id="7" name="Rectangle 6">
            <a:extLst>
              <a:ext uri="{FF2B5EF4-FFF2-40B4-BE49-F238E27FC236}">
                <a16:creationId xmlns:a16="http://schemas.microsoft.com/office/drawing/2014/main" id="{967769E6-EBE0-48F5-B059-D32ED3532E27}"/>
              </a:ext>
            </a:extLst>
          </p:cNvPr>
          <p:cNvSpPr/>
          <p:nvPr/>
        </p:nvSpPr>
        <p:spPr>
          <a:xfrm>
            <a:off x="3625" y="4571691"/>
            <a:ext cx="7772400" cy="3579700"/>
          </a:xfrm>
          <a:prstGeom prst="rect">
            <a:avLst/>
          </a:prstGeom>
          <a:gradFill flip="none" rotWithShape="1">
            <a:gsLst>
              <a:gs pos="2000">
                <a:srgbClr val="006F91">
                  <a:alpha val="71765"/>
                </a:srgbClr>
              </a:gs>
              <a:gs pos="99000">
                <a:srgbClr val="0095C4"/>
              </a:gs>
              <a:gs pos="57000">
                <a:srgbClr val="0086B0"/>
              </a:gs>
            </a:gsLst>
            <a:lin ang="18900000" scaled="1"/>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ABFEB79-671F-477A-981C-826921AB99E4}"/>
              </a:ext>
            </a:extLst>
          </p:cNvPr>
          <p:cNvSpPr txBox="1"/>
          <p:nvPr/>
        </p:nvSpPr>
        <p:spPr>
          <a:xfrm>
            <a:off x="1381009" y="4982310"/>
            <a:ext cx="5795340" cy="707886"/>
          </a:xfrm>
          <a:prstGeom prst="rect">
            <a:avLst/>
          </a:prstGeom>
          <a:noFill/>
        </p:spPr>
        <p:txBody>
          <a:bodyPr wrap="square" rtlCol="0">
            <a:spAutoFit/>
          </a:bodyPr>
          <a:lstStyle/>
          <a:p>
            <a:r>
              <a:rPr lang="en-US" sz="2000" b="1" dirty="0">
                <a:solidFill>
                  <a:schemeClr val="bg1"/>
                </a:solidFill>
                <a:effectLst>
                  <a:innerShdw blurRad="63500" dist="50800" dir="13500000">
                    <a:prstClr val="black">
                      <a:alpha val="50000"/>
                    </a:prstClr>
                  </a:innerShdw>
                </a:effectLst>
              </a:rPr>
              <a:t>Teachers in the U.S. rate their lives better than all other occupation groups, trailing only physicians.</a:t>
            </a:r>
          </a:p>
        </p:txBody>
      </p:sp>
      <p:sp>
        <p:nvSpPr>
          <p:cNvPr id="12" name="TextBox 11">
            <a:extLst>
              <a:ext uri="{FF2B5EF4-FFF2-40B4-BE49-F238E27FC236}">
                <a16:creationId xmlns:a16="http://schemas.microsoft.com/office/drawing/2014/main" id="{0EE06E92-6D34-4851-878B-8FFF5047B76C}"/>
              </a:ext>
            </a:extLst>
          </p:cNvPr>
          <p:cNvSpPr txBox="1"/>
          <p:nvPr/>
        </p:nvSpPr>
        <p:spPr>
          <a:xfrm>
            <a:off x="287026" y="6947006"/>
            <a:ext cx="2423846" cy="954107"/>
          </a:xfrm>
          <a:prstGeom prst="rect">
            <a:avLst/>
          </a:prstGeom>
          <a:noFill/>
        </p:spPr>
        <p:txBody>
          <a:bodyPr wrap="square" rtlCol="0">
            <a:spAutoFit/>
          </a:bodyPr>
          <a:lstStyle/>
          <a:p>
            <a:r>
              <a:rPr lang="en-US" sz="1400" dirty="0">
                <a:solidFill>
                  <a:schemeClr val="bg1"/>
                </a:solidFill>
              </a:rPr>
              <a:t>Most teaching jobs have better </a:t>
            </a:r>
            <a:r>
              <a:rPr lang="en-US" sz="1400" b="1" dirty="0">
                <a:solidFill>
                  <a:schemeClr val="bg1"/>
                </a:solidFill>
              </a:rPr>
              <a:t>retirement benefits</a:t>
            </a:r>
            <a:r>
              <a:rPr lang="en-US" sz="1400" dirty="0">
                <a:solidFill>
                  <a:schemeClr val="bg1"/>
                </a:solidFill>
              </a:rPr>
              <a:t> than other jobs you can get with the same degree.</a:t>
            </a:r>
          </a:p>
        </p:txBody>
      </p:sp>
      <p:sp>
        <p:nvSpPr>
          <p:cNvPr id="13" name="TextBox 12">
            <a:extLst>
              <a:ext uri="{FF2B5EF4-FFF2-40B4-BE49-F238E27FC236}">
                <a16:creationId xmlns:a16="http://schemas.microsoft.com/office/drawing/2014/main" id="{609EAC05-C62A-40D2-9637-F5F3D7B9EABD}"/>
              </a:ext>
            </a:extLst>
          </p:cNvPr>
          <p:cNvSpPr txBox="1"/>
          <p:nvPr/>
        </p:nvSpPr>
        <p:spPr>
          <a:xfrm>
            <a:off x="2787905" y="6955845"/>
            <a:ext cx="2219786" cy="954107"/>
          </a:xfrm>
          <a:prstGeom prst="rect">
            <a:avLst/>
          </a:prstGeom>
          <a:noFill/>
        </p:spPr>
        <p:txBody>
          <a:bodyPr wrap="square" rtlCol="0">
            <a:spAutoFit/>
          </a:bodyPr>
          <a:lstStyle/>
          <a:p>
            <a:r>
              <a:rPr lang="en-US" sz="1400" dirty="0">
                <a:solidFill>
                  <a:schemeClr val="bg1"/>
                </a:solidFill>
              </a:rPr>
              <a:t>There are student </a:t>
            </a:r>
            <a:r>
              <a:rPr lang="en-US" sz="1400" b="1" dirty="0">
                <a:solidFill>
                  <a:schemeClr val="bg1"/>
                </a:solidFill>
              </a:rPr>
              <a:t>loan forgiveness </a:t>
            </a:r>
            <a:r>
              <a:rPr lang="en-US" sz="1400" dirty="0">
                <a:solidFill>
                  <a:schemeClr val="bg1"/>
                </a:solidFill>
              </a:rPr>
              <a:t>programs and </a:t>
            </a:r>
            <a:r>
              <a:rPr lang="en-US" sz="1400" b="1" dirty="0">
                <a:solidFill>
                  <a:schemeClr val="bg1"/>
                </a:solidFill>
              </a:rPr>
              <a:t>scholarships</a:t>
            </a:r>
            <a:r>
              <a:rPr lang="en-US" sz="1400" dirty="0">
                <a:solidFill>
                  <a:srgbClr val="EF643E"/>
                </a:solidFill>
              </a:rPr>
              <a:t> </a:t>
            </a:r>
            <a:r>
              <a:rPr lang="en-US" sz="1400" dirty="0">
                <a:solidFill>
                  <a:schemeClr val="bg1"/>
                </a:solidFill>
              </a:rPr>
              <a:t>for math and science teachers</a:t>
            </a:r>
          </a:p>
        </p:txBody>
      </p:sp>
      <p:sp>
        <p:nvSpPr>
          <p:cNvPr id="14" name="TextBox 13">
            <a:extLst>
              <a:ext uri="{FF2B5EF4-FFF2-40B4-BE49-F238E27FC236}">
                <a16:creationId xmlns:a16="http://schemas.microsoft.com/office/drawing/2014/main" id="{CB679542-A63E-4BAC-8DAB-D086A925A49A}"/>
              </a:ext>
            </a:extLst>
          </p:cNvPr>
          <p:cNvSpPr txBox="1"/>
          <p:nvPr/>
        </p:nvSpPr>
        <p:spPr>
          <a:xfrm>
            <a:off x="5326759" y="6951864"/>
            <a:ext cx="2208489" cy="954107"/>
          </a:xfrm>
          <a:prstGeom prst="rect">
            <a:avLst/>
          </a:prstGeom>
          <a:noFill/>
        </p:spPr>
        <p:txBody>
          <a:bodyPr wrap="square" rtlCol="0">
            <a:spAutoFit/>
          </a:bodyPr>
          <a:lstStyle/>
          <a:p>
            <a:r>
              <a:rPr lang="en-US" sz="1400" dirty="0">
                <a:solidFill>
                  <a:schemeClr val="bg1"/>
                </a:solidFill>
              </a:rPr>
              <a:t>You can get a job </a:t>
            </a:r>
            <a:r>
              <a:rPr lang="en-US" sz="1400" b="1" dirty="0">
                <a:solidFill>
                  <a:schemeClr val="bg1"/>
                </a:solidFill>
              </a:rPr>
              <a:t>almost anywhere </a:t>
            </a:r>
            <a:r>
              <a:rPr lang="en-US" sz="1400" dirty="0">
                <a:solidFill>
                  <a:schemeClr val="bg1"/>
                </a:solidFill>
              </a:rPr>
              <a:t>in the</a:t>
            </a:r>
            <a:r>
              <a:rPr lang="en-US" sz="1400" b="1" dirty="0">
                <a:solidFill>
                  <a:schemeClr val="bg1"/>
                </a:solidFill>
              </a:rPr>
              <a:t> U.S. </a:t>
            </a:r>
            <a:r>
              <a:rPr lang="en-US" sz="1400" dirty="0">
                <a:solidFill>
                  <a:schemeClr val="bg1"/>
                </a:solidFill>
              </a:rPr>
              <a:t>or </a:t>
            </a:r>
            <a:r>
              <a:rPr lang="en-US" sz="1400" b="1" dirty="0">
                <a:solidFill>
                  <a:schemeClr val="bg1"/>
                </a:solidFill>
              </a:rPr>
              <a:t>abroad </a:t>
            </a:r>
            <a:r>
              <a:rPr lang="en-US" sz="1400" dirty="0">
                <a:solidFill>
                  <a:schemeClr val="bg1"/>
                </a:solidFill>
              </a:rPr>
              <a:t>as a math or science teacher.</a:t>
            </a:r>
          </a:p>
        </p:txBody>
      </p:sp>
      <p:cxnSp>
        <p:nvCxnSpPr>
          <p:cNvPr id="16" name="Straight Connector 15">
            <a:extLst>
              <a:ext uri="{FF2B5EF4-FFF2-40B4-BE49-F238E27FC236}">
                <a16:creationId xmlns:a16="http://schemas.microsoft.com/office/drawing/2014/main" id="{DF451D0C-16A1-4E14-8073-AB05B8168720}"/>
              </a:ext>
            </a:extLst>
          </p:cNvPr>
          <p:cNvCxnSpPr/>
          <p:nvPr/>
        </p:nvCxnSpPr>
        <p:spPr>
          <a:xfrm>
            <a:off x="715825" y="9042805"/>
            <a:ext cx="6219412" cy="0"/>
          </a:xfrm>
          <a:prstGeom prst="line">
            <a:avLst/>
          </a:prstGeom>
          <a:ln w="19050">
            <a:solidFill>
              <a:srgbClr val="874B9A"/>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FFA960C-30B5-49FA-ABFB-333EA3F5BE97}"/>
              </a:ext>
            </a:extLst>
          </p:cNvPr>
          <p:cNvSpPr txBox="1"/>
          <p:nvPr/>
        </p:nvSpPr>
        <p:spPr>
          <a:xfrm>
            <a:off x="3363560" y="8466538"/>
            <a:ext cx="4057865" cy="523220"/>
          </a:xfrm>
          <a:prstGeom prst="rect">
            <a:avLst/>
          </a:prstGeom>
          <a:noFill/>
        </p:spPr>
        <p:txBody>
          <a:bodyPr wrap="square" rtlCol="0">
            <a:spAutoFit/>
          </a:bodyPr>
          <a:lstStyle/>
          <a:p>
            <a:r>
              <a:rPr lang="en-US" sz="2800" b="1" dirty="0">
                <a:solidFill>
                  <a:srgbClr val="874B9A"/>
                </a:solidFill>
              </a:rPr>
              <a:t>www.GettheFactsOut.org</a:t>
            </a:r>
          </a:p>
        </p:txBody>
      </p:sp>
      <p:pic>
        <p:nvPicPr>
          <p:cNvPr id="2054" name="Picture 6" descr="Image result for nsf logo">
            <a:extLst>
              <a:ext uri="{FF2B5EF4-FFF2-40B4-BE49-F238E27FC236}">
                <a16:creationId xmlns:a16="http://schemas.microsoft.com/office/drawing/2014/main" id="{B435AA5D-7CC6-4CA0-A4B5-E131E278AE0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13775" y="9139224"/>
            <a:ext cx="475212" cy="477334"/>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61;p1">
            <a:extLst>
              <a:ext uri="{FF2B5EF4-FFF2-40B4-BE49-F238E27FC236}">
                <a16:creationId xmlns:a16="http://schemas.microsoft.com/office/drawing/2014/main" id="{2B6EF0F6-D1DE-4D7E-9160-12B6D66B9948}"/>
              </a:ext>
            </a:extLst>
          </p:cNvPr>
          <p:cNvSpPr/>
          <p:nvPr/>
        </p:nvSpPr>
        <p:spPr>
          <a:xfrm>
            <a:off x="3625" y="9665972"/>
            <a:ext cx="7772400" cy="400069"/>
          </a:xfrm>
          <a:prstGeom prst="rect">
            <a:avLst/>
          </a:prstGeom>
          <a:solidFill>
            <a:srgbClr val="874B9A"/>
          </a:solidFill>
          <a:ln>
            <a:noFill/>
          </a:ln>
        </p:spPr>
        <p:txBody>
          <a:bodyPr spcFirstLastPara="1" wrap="square" lIns="91425" tIns="45700" rIns="91425" bIns="45700" anchor="t" anchorCtr="0">
            <a:spAutoFit/>
          </a:bodyPr>
          <a:lstStyle/>
          <a:p>
            <a:pPr algn="ctr"/>
            <a:r>
              <a:rPr lang="en-US" sz="1000" dirty="0">
                <a:solidFill>
                  <a:schemeClr val="bg1"/>
                </a:solidFill>
                <a:latin typeface="Calibri"/>
                <a:ea typeface="Calibri"/>
                <a:cs typeface="Calibri"/>
                <a:sym typeface="Calibri"/>
              </a:rPr>
              <a:t>Any opinions, findings, and conclusions or recommendations expressed in this material are those of the author(s) </a:t>
            </a:r>
          </a:p>
          <a:p>
            <a:pPr algn="ctr"/>
            <a:r>
              <a:rPr lang="en-US" sz="1000" dirty="0">
                <a:solidFill>
                  <a:schemeClr val="bg1"/>
                </a:solidFill>
                <a:latin typeface="Calibri"/>
                <a:ea typeface="Calibri"/>
                <a:cs typeface="Calibri"/>
                <a:sym typeface="Calibri"/>
              </a:rPr>
              <a:t>and do not necessarily reflect the views of the National Science Foundation. NSF DUE #1821710 &amp; 1821462. </a:t>
            </a:r>
            <a:endParaRPr sz="1000" dirty="0">
              <a:solidFill>
                <a:schemeClr val="bg1"/>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F40CCBD2-D2E5-4E2F-AB35-1AE6817831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85492" y="9114819"/>
            <a:ext cx="445622" cy="524522"/>
          </a:xfrm>
          <a:prstGeom prst="rect">
            <a:avLst/>
          </a:prstGeom>
        </p:spPr>
      </p:pic>
      <p:sp>
        <p:nvSpPr>
          <p:cNvPr id="32" name="TextBox 31">
            <a:extLst>
              <a:ext uri="{FF2B5EF4-FFF2-40B4-BE49-F238E27FC236}">
                <a16:creationId xmlns:a16="http://schemas.microsoft.com/office/drawing/2014/main" id="{51E4F97B-5BCC-415E-B0CE-764491AC38F1}"/>
              </a:ext>
            </a:extLst>
          </p:cNvPr>
          <p:cNvSpPr txBox="1"/>
          <p:nvPr/>
        </p:nvSpPr>
        <p:spPr>
          <a:xfrm>
            <a:off x="3997472" y="2592857"/>
            <a:ext cx="3725412" cy="738664"/>
          </a:xfrm>
          <a:prstGeom prst="rect">
            <a:avLst/>
          </a:prstGeom>
          <a:solidFill>
            <a:schemeClr val="bg1">
              <a:alpha val="95000"/>
            </a:schemeClr>
          </a:solidFill>
          <a:effectLst/>
        </p:spPr>
        <p:txBody>
          <a:bodyPr wrap="square" tIns="0" bIns="0" rtlCol="0">
            <a:spAutoFit/>
          </a:bodyPr>
          <a:lstStyle/>
          <a:p>
            <a:r>
              <a:rPr lang="en-US" sz="4800" b="1" dirty="0">
                <a:solidFill>
                  <a:srgbClr val="006F91"/>
                </a:solidFill>
                <a:ea typeface="Tahoma" panose="020B0604030504040204" pitchFamily="34" charset="0"/>
                <a:cs typeface="Sanskrit Text" panose="020B0502040204020203" pitchFamily="18" charset="0"/>
              </a:rPr>
              <a:t>TEACH MATH!</a:t>
            </a:r>
          </a:p>
        </p:txBody>
      </p:sp>
      <p:sp>
        <p:nvSpPr>
          <p:cNvPr id="33" name="TextBox 32">
            <a:extLst>
              <a:ext uri="{FF2B5EF4-FFF2-40B4-BE49-F238E27FC236}">
                <a16:creationId xmlns:a16="http://schemas.microsoft.com/office/drawing/2014/main" id="{7CE5C83A-61EE-4522-BD63-9E292B44F33E}"/>
              </a:ext>
            </a:extLst>
          </p:cNvPr>
          <p:cNvSpPr txBox="1"/>
          <p:nvPr/>
        </p:nvSpPr>
        <p:spPr>
          <a:xfrm>
            <a:off x="4121803" y="3460179"/>
            <a:ext cx="3594200" cy="492443"/>
          </a:xfrm>
          <a:prstGeom prst="rect">
            <a:avLst/>
          </a:prstGeom>
          <a:solidFill>
            <a:srgbClr val="874B9A"/>
          </a:solidFill>
          <a:effectLst>
            <a:outerShdw blurRad="50800" dist="38100" dir="2700000" algn="tl" rotWithShape="0">
              <a:prstClr val="black">
                <a:alpha val="40000"/>
              </a:prstClr>
            </a:outerShdw>
          </a:effectLst>
        </p:spPr>
        <p:txBody>
          <a:bodyPr wrap="square" tIns="0" bIns="0" rtlCol="0">
            <a:spAutoFit/>
          </a:bodyPr>
          <a:lstStyle/>
          <a:p>
            <a:pPr algn="ctr"/>
            <a:r>
              <a:rPr lang="en-US" sz="3200" dirty="0">
                <a:solidFill>
                  <a:schemeClr val="bg1"/>
                </a:solidFill>
              </a:rPr>
              <a:t>Inspire Young Minds </a:t>
            </a:r>
          </a:p>
        </p:txBody>
      </p:sp>
      <p:pic>
        <p:nvPicPr>
          <p:cNvPr id="4" name="Picture 3" descr="Graphical user interface&#10;&#10;Description automatically generated">
            <a:extLst>
              <a:ext uri="{FF2B5EF4-FFF2-40B4-BE49-F238E27FC236}">
                <a16:creationId xmlns:a16="http://schemas.microsoft.com/office/drawing/2014/main" id="{B3D7DEA8-8285-4221-8587-60D3613D6C5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9111" y="8357251"/>
            <a:ext cx="2303815" cy="632507"/>
          </a:xfrm>
          <a:prstGeom prst="rect">
            <a:avLst/>
          </a:prstGeom>
        </p:spPr>
      </p:pic>
      <p:pic>
        <p:nvPicPr>
          <p:cNvPr id="37" name="Picture 14" descr="Image result for west virginia university logo">
            <a:extLst>
              <a:ext uri="{FF2B5EF4-FFF2-40B4-BE49-F238E27FC236}">
                <a16:creationId xmlns:a16="http://schemas.microsoft.com/office/drawing/2014/main" id="{B562EA50-BED0-401A-BE87-B4878A222F2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624179" y="9155195"/>
            <a:ext cx="430863" cy="444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logo&#10;&#10;Description automatically generated">
            <a:extLst>
              <a:ext uri="{FF2B5EF4-FFF2-40B4-BE49-F238E27FC236}">
                <a16:creationId xmlns:a16="http://schemas.microsoft.com/office/drawing/2014/main" id="{75010C0D-48C3-4282-B67E-A4A736525AA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70211" y="9144296"/>
            <a:ext cx="556548" cy="478572"/>
          </a:xfrm>
          <a:prstGeom prst="rect">
            <a:avLst/>
          </a:prstGeom>
        </p:spPr>
      </p:pic>
      <p:cxnSp>
        <p:nvCxnSpPr>
          <p:cNvPr id="40" name="Straight Connector 39">
            <a:extLst>
              <a:ext uri="{FF2B5EF4-FFF2-40B4-BE49-F238E27FC236}">
                <a16:creationId xmlns:a16="http://schemas.microsoft.com/office/drawing/2014/main" id="{F4B457B6-6624-457B-8326-F67E3C1CE6B6}"/>
              </a:ext>
            </a:extLst>
          </p:cNvPr>
          <p:cNvCxnSpPr/>
          <p:nvPr/>
        </p:nvCxnSpPr>
        <p:spPr>
          <a:xfrm>
            <a:off x="868225" y="5802831"/>
            <a:ext cx="621941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Wave 40">
            <a:extLst>
              <a:ext uri="{FF2B5EF4-FFF2-40B4-BE49-F238E27FC236}">
                <a16:creationId xmlns:a16="http://schemas.microsoft.com/office/drawing/2014/main" id="{5982DA29-5EA4-4F5D-927A-FD850F3DAF45}"/>
              </a:ext>
            </a:extLst>
          </p:cNvPr>
          <p:cNvSpPr/>
          <p:nvPr/>
        </p:nvSpPr>
        <p:spPr>
          <a:xfrm flipH="1">
            <a:off x="-7754" y="4242864"/>
            <a:ext cx="7772400" cy="639012"/>
          </a:xfrm>
          <a:prstGeom prst="wave">
            <a:avLst>
              <a:gd name="adj1" fmla="val 12500"/>
              <a:gd name="adj2" fmla="val -10000"/>
            </a:avLst>
          </a:prstGeom>
          <a:gradFill>
            <a:gsLst>
              <a:gs pos="0">
                <a:srgbClr val="874B9A"/>
              </a:gs>
              <a:gs pos="100000">
                <a:srgbClr val="AA73BB"/>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3AD59DF-F8BA-44C8-9193-13A627E4B7D7}"/>
              </a:ext>
            </a:extLst>
          </p:cNvPr>
          <p:cNvSpPr txBox="1"/>
          <p:nvPr/>
        </p:nvSpPr>
        <p:spPr>
          <a:xfrm>
            <a:off x="2379362" y="4273576"/>
            <a:ext cx="3046078" cy="584775"/>
          </a:xfrm>
          <a:prstGeom prst="rect">
            <a:avLst/>
          </a:prstGeom>
          <a:noFill/>
        </p:spPr>
        <p:txBody>
          <a:bodyPr wrap="square" rtlCol="0">
            <a:spAutoFit/>
          </a:bodyPr>
          <a:lstStyle/>
          <a:p>
            <a:r>
              <a:rPr lang="en-US" sz="3200" b="1" dirty="0">
                <a:solidFill>
                  <a:schemeClr val="bg1"/>
                </a:solidFill>
                <a:effectLst>
                  <a:innerShdw blurRad="63500" dist="50800" dir="13500000">
                    <a:prstClr val="black">
                      <a:alpha val="50000"/>
                    </a:prstClr>
                  </a:innerShdw>
                </a:effectLst>
              </a:rPr>
              <a:t>DID YOU KNOW?</a:t>
            </a:r>
          </a:p>
        </p:txBody>
      </p:sp>
      <p:pic>
        <p:nvPicPr>
          <p:cNvPr id="42" name="Picture 4" descr="Image result for amte math logo">
            <a:extLst>
              <a:ext uri="{FF2B5EF4-FFF2-40B4-BE49-F238E27FC236}">
                <a16:creationId xmlns:a16="http://schemas.microsoft.com/office/drawing/2014/main" id="{C05521C4-E582-4710-9E85-8B3FD6799C08}"/>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212913" y="9163752"/>
            <a:ext cx="696350" cy="41596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Image result for american physical society logo">
            <a:extLst>
              <a:ext uri="{FF2B5EF4-FFF2-40B4-BE49-F238E27FC236}">
                <a16:creationId xmlns:a16="http://schemas.microsoft.com/office/drawing/2014/main" id="{18EB910B-803B-412C-A92B-B8DBE0AB94D6}"/>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24069" y="9090698"/>
            <a:ext cx="582465" cy="5114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for american chemical society logo">
            <a:extLst>
              <a:ext uri="{FF2B5EF4-FFF2-40B4-BE49-F238E27FC236}">
                <a16:creationId xmlns:a16="http://schemas.microsoft.com/office/drawing/2014/main" id="{96181A9A-5F60-4683-AAEF-6193B49B2E0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224381" y="9135138"/>
            <a:ext cx="972982" cy="43250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PhysTEC Large White Logo">
            <a:extLst>
              <a:ext uri="{FF2B5EF4-FFF2-40B4-BE49-F238E27FC236}">
                <a16:creationId xmlns:a16="http://schemas.microsoft.com/office/drawing/2014/main" id="{89EE2514-B9BC-4E76-8124-E5EEFD0199B6}"/>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03742" y="9096988"/>
            <a:ext cx="987460" cy="5298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38C1F304-DA20-4374-A4F4-1BE37CA5B32E}"/>
              </a:ext>
            </a:extLst>
          </p:cNvPr>
          <p:cNvSpPr/>
          <p:nvPr/>
        </p:nvSpPr>
        <p:spPr>
          <a:xfrm>
            <a:off x="925071" y="6033595"/>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48" name="Picture 2047" descr="Background pattern&#10;&#10;Description automatically generated">
            <a:extLst>
              <a:ext uri="{FF2B5EF4-FFF2-40B4-BE49-F238E27FC236}">
                <a16:creationId xmlns:a16="http://schemas.microsoft.com/office/drawing/2014/main" id="{4A8A0B8E-CEFB-40CC-9433-86969DB1CDA1}"/>
              </a:ext>
            </a:extLst>
          </p:cNvPr>
          <p:cNvPicPr>
            <a:picLocks noChangeAspect="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06064" y="6197395"/>
            <a:ext cx="549890" cy="549890"/>
          </a:xfrm>
          <a:prstGeom prst="rect">
            <a:avLst/>
          </a:prstGeom>
        </p:spPr>
      </p:pic>
      <p:sp>
        <p:nvSpPr>
          <p:cNvPr id="56" name="Oval 55">
            <a:extLst>
              <a:ext uri="{FF2B5EF4-FFF2-40B4-BE49-F238E27FC236}">
                <a16:creationId xmlns:a16="http://schemas.microsoft.com/office/drawing/2014/main" id="{9D544C6E-D504-420E-AB02-0F81466DA8AF}"/>
              </a:ext>
            </a:extLst>
          </p:cNvPr>
          <p:cNvSpPr/>
          <p:nvPr/>
        </p:nvSpPr>
        <p:spPr>
          <a:xfrm>
            <a:off x="5796067" y="60773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9A2F582-C89A-4DFC-AD8C-AA8C13CC53F4}"/>
              </a:ext>
            </a:extLst>
          </p:cNvPr>
          <p:cNvSpPr/>
          <p:nvPr/>
        </p:nvSpPr>
        <p:spPr>
          <a:xfrm>
            <a:off x="3360569"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Loan, education, student, loans icon - Download on Iconfinder">
            <a:extLst>
              <a:ext uri="{FF2B5EF4-FFF2-40B4-BE49-F238E27FC236}">
                <a16:creationId xmlns:a16="http://schemas.microsoft.com/office/drawing/2014/main" id="{B39B9C76-0477-41AF-8E48-E67E88B893F4}"/>
              </a:ext>
            </a:extLst>
          </p:cNvPr>
          <p:cNvPicPr>
            <a:picLocks noChangeAspect="1" noChangeArrowheads="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3742" y="6214195"/>
            <a:ext cx="600851" cy="6008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2055" descr="A picture containing sitting, photo, light, phone&#10;&#10;Description automatically generated">
            <a:extLst>
              <a:ext uri="{FF2B5EF4-FFF2-40B4-BE49-F238E27FC236}">
                <a16:creationId xmlns:a16="http://schemas.microsoft.com/office/drawing/2014/main" id="{28C8E329-C2FC-4848-B9F7-93C0EDF93EB3}"/>
              </a:ext>
            </a:extLst>
          </p:cNvPr>
          <p:cNvPicPr>
            <a:picLocks noChangeAspect="1"/>
          </p:cNvPicPr>
          <p:nvPr/>
        </p:nvPicPr>
        <p:blipFill>
          <a:blip r:embed="rId16"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918903" y="6212614"/>
            <a:ext cx="596051" cy="596051"/>
          </a:xfrm>
          <a:prstGeom prst="rect">
            <a:avLst/>
          </a:prstGeom>
        </p:spPr>
      </p:pic>
      <p:grpSp>
        <p:nvGrpSpPr>
          <p:cNvPr id="2" name="Group 1">
            <a:extLst>
              <a:ext uri="{FF2B5EF4-FFF2-40B4-BE49-F238E27FC236}">
                <a16:creationId xmlns:a16="http://schemas.microsoft.com/office/drawing/2014/main" id="{DBE0AE0F-9CFC-4E6D-AAEE-65F21DF3FABB}"/>
              </a:ext>
            </a:extLst>
          </p:cNvPr>
          <p:cNvGrpSpPr/>
          <p:nvPr/>
        </p:nvGrpSpPr>
        <p:grpSpPr>
          <a:xfrm>
            <a:off x="0" y="-1265"/>
            <a:ext cx="7795158" cy="567764"/>
            <a:chOff x="0" y="-1265"/>
            <a:chExt cx="7795158" cy="567764"/>
          </a:xfrm>
        </p:grpSpPr>
        <p:sp>
          <p:nvSpPr>
            <p:cNvPr id="36" name="Rectangle 35">
              <a:extLst>
                <a:ext uri="{FF2B5EF4-FFF2-40B4-BE49-F238E27FC236}">
                  <a16:creationId xmlns:a16="http://schemas.microsoft.com/office/drawing/2014/main" id="{B6384F25-D4EF-4235-BE76-5A8BF8A52CF3}"/>
                </a:ext>
              </a:extLst>
            </p:cNvPr>
            <p:cNvSpPr/>
            <p:nvPr/>
          </p:nvSpPr>
          <p:spPr>
            <a:xfrm>
              <a:off x="0" y="-1264"/>
              <a:ext cx="7795158" cy="229334"/>
            </a:xfrm>
            <a:prstGeom prst="rect">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Wave 33">
              <a:extLst>
                <a:ext uri="{FF2B5EF4-FFF2-40B4-BE49-F238E27FC236}">
                  <a16:creationId xmlns:a16="http://schemas.microsoft.com/office/drawing/2014/main" id="{A9AD1C87-EA99-4D79-85C1-CB40E157BA22}"/>
                </a:ext>
              </a:extLst>
            </p:cNvPr>
            <p:cNvSpPr/>
            <p:nvPr/>
          </p:nvSpPr>
          <p:spPr>
            <a:xfrm flipH="1">
              <a:off x="3625" y="-1265"/>
              <a:ext cx="7772400" cy="567764"/>
            </a:xfrm>
            <a:prstGeom prst="wave">
              <a:avLst>
                <a:gd name="adj1" fmla="val 20000"/>
                <a:gd name="adj2" fmla="val 0"/>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990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itting at a table&#10;&#10;Description automatically generated">
            <a:extLst>
              <a:ext uri="{FF2B5EF4-FFF2-40B4-BE49-F238E27FC236}">
                <a16:creationId xmlns:a16="http://schemas.microsoft.com/office/drawing/2014/main" id="{618437AA-1621-40F1-8042-128BED0E17A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95"/>
          <a:stretch/>
        </p:blipFill>
        <p:spPr>
          <a:xfrm>
            <a:off x="-1721" y="-6041"/>
            <a:ext cx="7790688" cy="4597490"/>
          </a:xfrm>
          <a:prstGeom prst="rect">
            <a:avLst/>
          </a:prstGeom>
        </p:spPr>
      </p:pic>
      <p:pic>
        <p:nvPicPr>
          <p:cNvPr id="3" name="Picture 2">
            <a:extLst>
              <a:ext uri="{FF2B5EF4-FFF2-40B4-BE49-F238E27FC236}">
                <a16:creationId xmlns:a16="http://schemas.microsoft.com/office/drawing/2014/main" id="{161A982F-AE5F-4F8C-AECE-B9EC4B3765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25" y="4580656"/>
            <a:ext cx="7768775" cy="3579700"/>
          </a:xfrm>
          <a:prstGeom prst="rect">
            <a:avLst/>
          </a:prstGeom>
        </p:spPr>
      </p:pic>
      <p:sp>
        <p:nvSpPr>
          <p:cNvPr id="7" name="Rectangle 6">
            <a:extLst>
              <a:ext uri="{FF2B5EF4-FFF2-40B4-BE49-F238E27FC236}">
                <a16:creationId xmlns:a16="http://schemas.microsoft.com/office/drawing/2014/main" id="{967769E6-EBE0-48F5-B059-D32ED3532E27}"/>
              </a:ext>
            </a:extLst>
          </p:cNvPr>
          <p:cNvSpPr/>
          <p:nvPr/>
        </p:nvSpPr>
        <p:spPr>
          <a:xfrm>
            <a:off x="3625" y="4571691"/>
            <a:ext cx="7772400" cy="3579700"/>
          </a:xfrm>
          <a:prstGeom prst="rect">
            <a:avLst/>
          </a:prstGeom>
          <a:gradFill flip="none" rotWithShape="1">
            <a:gsLst>
              <a:gs pos="2000">
                <a:srgbClr val="006F91">
                  <a:alpha val="71765"/>
                </a:srgbClr>
              </a:gs>
              <a:gs pos="99000">
                <a:srgbClr val="0095C4"/>
              </a:gs>
              <a:gs pos="57000">
                <a:srgbClr val="0086B0"/>
              </a:gs>
            </a:gsLst>
            <a:lin ang="18900000" scaled="1"/>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ABFEB79-671F-477A-981C-826921AB99E4}"/>
              </a:ext>
            </a:extLst>
          </p:cNvPr>
          <p:cNvSpPr txBox="1"/>
          <p:nvPr/>
        </p:nvSpPr>
        <p:spPr>
          <a:xfrm>
            <a:off x="1381009" y="4982310"/>
            <a:ext cx="5795340" cy="707886"/>
          </a:xfrm>
          <a:prstGeom prst="rect">
            <a:avLst/>
          </a:prstGeom>
          <a:noFill/>
        </p:spPr>
        <p:txBody>
          <a:bodyPr wrap="square" rtlCol="0">
            <a:spAutoFit/>
          </a:bodyPr>
          <a:lstStyle/>
          <a:p>
            <a:r>
              <a:rPr lang="en-US" sz="2000" b="1" dirty="0">
                <a:solidFill>
                  <a:schemeClr val="bg1"/>
                </a:solidFill>
                <a:effectLst>
                  <a:innerShdw blurRad="63500" dist="50800" dir="13500000">
                    <a:prstClr val="black">
                      <a:alpha val="50000"/>
                    </a:prstClr>
                  </a:innerShdw>
                </a:effectLst>
              </a:rPr>
              <a:t>Teachers in the U.S. rate their lives better than all other occupation groups, trailing only physicians.</a:t>
            </a:r>
          </a:p>
        </p:txBody>
      </p:sp>
      <p:sp>
        <p:nvSpPr>
          <p:cNvPr id="12" name="TextBox 11">
            <a:extLst>
              <a:ext uri="{FF2B5EF4-FFF2-40B4-BE49-F238E27FC236}">
                <a16:creationId xmlns:a16="http://schemas.microsoft.com/office/drawing/2014/main" id="{0EE06E92-6D34-4851-878B-8FFF5047B76C}"/>
              </a:ext>
            </a:extLst>
          </p:cNvPr>
          <p:cNvSpPr txBox="1"/>
          <p:nvPr/>
        </p:nvSpPr>
        <p:spPr>
          <a:xfrm>
            <a:off x="287026" y="6947006"/>
            <a:ext cx="2423846" cy="954107"/>
          </a:xfrm>
          <a:prstGeom prst="rect">
            <a:avLst/>
          </a:prstGeom>
          <a:noFill/>
        </p:spPr>
        <p:txBody>
          <a:bodyPr wrap="square" rtlCol="0">
            <a:spAutoFit/>
          </a:bodyPr>
          <a:lstStyle/>
          <a:p>
            <a:r>
              <a:rPr lang="en-US" sz="1400" dirty="0">
                <a:solidFill>
                  <a:schemeClr val="bg1"/>
                </a:solidFill>
              </a:rPr>
              <a:t>Most teaching jobs have better </a:t>
            </a:r>
            <a:r>
              <a:rPr lang="en-US" sz="1400" b="1" dirty="0">
                <a:solidFill>
                  <a:schemeClr val="bg1"/>
                </a:solidFill>
              </a:rPr>
              <a:t>retirement benefits</a:t>
            </a:r>
            <a:r>
              <a:rPr lang="en-US" sz="1400" dirty="0">
                <a:solidFill>
                  <a:schemeClr val="bg1"/>
                </a:solidFill>
              </a:rPr>
              <a:t> than other jobs you can get with the same degree.</a:t>
            </a:r>
          </a:p>
        </p:txBody>
      </p:sp>
      <p:sp>
        <p:nvSpPr>
          <p:cNvPr id="13" name="TextBox 12">
            <a:extLst>
              <a:ext uri="{FF2B5EF4-FFF2-40B4-BE49-F238E27FC236}">
                <a16:creationId xmlns:a16="http://schemas.microsoft.com/office/drawing/2014/main" id="{609EAC05-C62A-40D2-9637-F5F3D7B9EABD}"/>
              </a:ext>
            </a:extLst>
          </p:cNvPr>
          <p:cNvSpPr txBox="1"/>
          <p:nvPr/>
        </p:nvSpPr>
        <p:spPr>
          <a:xfrm>
            <a:off x="2787905" y="6955845"/>
            <a:ext cx="2219786" cy="954107"/>
          </a:xfrm>
          <a:prstGeom prst="rect">
            <a:avLst/>
          </a:prstGeom>
          <a:noFill/>
        </p:spPr>
        <p:txBody>
          <a:bodyPr wrap="square" rtlCol="0">
            <a:spAutoFit/>
          </a:bodyPr>
          <a:lstStyle/>
          <a:p>
            <a:r>
              <a:rPr lang="en-US" sz="1400" dirty="0">
                <a:solidFill>
                  <a:schemeClr val="bg1"/>
                </a:solidFill>
              </a:rPr>
              <a:t>There are student </a:t>
            </a:r>
            <a:r>
              <a:rPr lang="en-US" sz="1400" b="1" dirty="0">
                <a:solidFill>
                  <a:schemeClr val="bg1"/>
                </a:solidFill>
              </a:rPr>
              <a:t>loan forgiveness </a:t>
            </a:r>
            <a:r>
              <a:rPr lang="en-US" sz="1400" dirty="0">
                <a:solidFill>
                  <a:schemeClr val="bg1"/>
                </a:solidFill>
              </a:rPr>
              <a:t>programs and </a:t>
            </a:r>
            <a:r>
              <a:rPr lang="en-US" sz="1400" b="1" dirty="0">
                <a:solidFill>
                  <a:schemeClr val="bg1"/>
                </a:solidFill>
              </a:rPr>
              <a:t>scholarships</a:t>
            </a:r>
            <a:r>
              <a:rPr lang="en-US" sz="1400" dirty="0">
                <a:solidFill>
                  <a:srgbClr val="EF643E"/>
                </a:solidFill>
              </a:rPr>
              <a:t> </a:t>
            </a:r>
            <a:r>
              <a:rPr lang="en-US" sz="1400" dirty="0">
                <a:solidFill>
                  <a:schemeClr val="bg1"/>
                </a:solidFill>
              </a:rPr>
              <a:t>for math and science teachers</a:t>
            </a:r>
          </a:p>
        </p:txBody>
      </p:sp>
      <p:sp>
        <p:nvSpPr>
          <p:cNvPr id="14" name="TextBox 13">
            <a:extLst>
              <a:ext uri="{FF2B5EF4-FFF2-40B4-BE49-F238E27FC236}">
                <a16:creationId xmlns:a16="http://schemas.microsoft.com/office/drawing/2014/main" id="{CB679542-A63E-4BAC-8DAB-D086A925A49A}"/>
              </a:ext>
            </a:extLst>
          </p:cNvPr>
          <p:cNvSpPr txBox="1"/>
          <p:nvPr/>
        </p:nvSpPr>
        <p:spPr>
          <a:xfrm>
            <a:off x="5326759" y="6951864"/>
            <a:ext cx="2208489" cy="954107"/>
          </a:xfrm>
          <a:prstGeom prst="rect">
            <a:avLst/>
          </a:prstGeom>
          <a:noFill/>
        </p:spPr>
        <p:txBody>
          <a:bodyPr wrap="square" rtlCol="0">
            <a:spAutoFit/>
          </a:bodyPr>
          <a:lstStyle/>
          <a:p>
            <a:r>
              <a:rPr lang="en-US" sz="1400" dirty="0">
                <a:solidFill>
                  <a:schemeClr val="bg1"/>
                </a:solidFill>
              </a:rPr>
              <a:t>You can get a job </a:t>
            </a:r>
            <a:r>
              <a:rPr lang="en-US" sz="1400" b="1" dirty="0">
                <a:solidFill>
                  <a:schemeClr val="bg1"/>
                </a:solidFill>
              </a:rPr>
              <a:t>almost anywhere </a:t>
            </a:r>
            <a:r>
              <a:rPr lang="en-US" sz="1400" dirty="0">
                <a:solidFill>
                  <a:schemeClr val="bg1"/>
                </a:solidFill>
              </a:rPr>
              <a:t>in the</a:t>
            </a:r>
            <a:r>
              <a:rPr lang="en-US" sz="1400" b="1" dirty="0">
                <a:solidFill>
                  <a:schemeClr val="bg1"/>
                </a:solidFill>
              </a:rPr>
              <a:t> U.S. </a:t>
            </a:r>
            <a:r>
              <a:rPr lang="en-US" sz="1400" dirty="0">
                <a:solidFill>
                  <a:schemeClr val="bg1"/>
                </a:solidFill>
              </a:rPr>
              <a:t>or </a:t>
            </a:r>
            <a:r>
              <a:rPr lang="en-US" sz="1400" b="1" dirty="0">
                <a:solidFill>
                  <a:schemeClr val="bg1"/>
                </a:solidFill>
              </a:rPr>
              <a:t>abroad </a:t>
            </a:r>
            <a:r>
              <a:rPr lang="en-US" sz="1400" dirty="0">
                <a:solidFill>
                  <a:schemeClr val="bg1"/>
                </a:solidFill>
              </a:rPr>
              <a:t>as a math or science teacher.</a:t>
            </a:r>
          </a:p>
        </p:txBody>
      </p:sp>
      <p:cxnSp>
        <p:nvCxnSpPr>
          <p:cNvPr id="16" name="Straight Connector 15">
            <a:extLst>
              <a:ext uri="{FF2B5EF4-FFF2-40B4-BE49-F238E27FC236}">
                <a16:creationId xmlns:a16="http://schemas.microsoft.com/office/drawing/2014/main" id="{DF451D0C-16A1-4E14-8073-AB05B8168720}"/>
              </a:ext>
            </a:extLst>
          </p:cNvPr>
          <p:cNvCxnSpPr/>
          <p:nvPr/>
        </p:nvCxnSpPr>
        <p:spPr>
          <a:xfrm>
            <a:off x="715825" y="9042805"/>
            <a:ext cx="6219412" cy="0"/>
          </a:xfrm>
          <a:prstGeom prst="line">
            <a:avLst/>
          </a:prstGeom>
          <a:ln w="19050">
            <a:solidFill>
              <a:srgbClr val="874B9A"/>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FFA960C-30B5-49FA-ABFB-333EA3F5BE97}"/>
              </a:ext>
            </a:extLst>
          </p:cNvPr>
          <p:cNvSpPr txBox="1"/>
          <p:nvPr/>
        </p:nvSpPr>
        <p:spPr>
          <a:xfrm>
            <a:off x="3363560" y="8466538"/>
            <a:ext cx="4057865" cy="523220"/>
          </a:xfrm>
          <a:prstGeom prst="rect">
            <a:avLst/>
          </a:prstGeom>
          <a:noFill/>
        </p:spPr>
        <p:txBody>
          <a:bodyPr wrap="square" rtlCol="0">
            <a:spAutoFit/>
          </a:bodyPr>
          <a:lstStyle/>
          <a:p>
            <a:r>
              <a:rPr lang="en-US" sz="2800" b="1" dirty="0">
                <a:solidFill>
                  <a:srgbClr val="874B9A"/>
                </a:solidFill>
              </a:rPr>
              <a:t>www.GettheFactsOut.org</a:t>
            </a:r>
          </a:p>
        </p:txBody>
      </p:sp>
      <p:pic>
        <p:nvPicPr>
          <p:cNvPr id="2054" name="Picture 6" descr="Image result for nsf logo">
            <a:extLst>
              <a:ext uri="{FF2B5EF4-FFF2-40B4-BE49-F238E27FC236}">
                <a16:creationId xmlns:a16="http://schemas.microsoft.com/office/drawing/2014/main" id="{B435AA5D-7CC6-4CA0-A4B5-E131E278AE0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13775" y="9139224"/>
            <a:ext cx="475212" cy="477334"/>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61;p1">
            <a:extLst>
              <a:ext uri="{FF2B5EF4-FFF2-40B4-BE49-F238E27FC236}">
                <a16:creationId xmlns:a16="http://schemas.microsoft.com/office/drawing/2014/main" id="{2B6EF0F6-D1DE-4D7E-9160-12B6D66B9948}"/>
              </a:ext>
            </a:extLst>
          </p:cNvPr>
          <p:cNvSpPr/>
          <p:nvPr/>
        </p:nvSpPr>
        <p:spPr>
          <a:xfrm>
            <a:off x="3625" y="9665972"/>
            <a:ext cx="7772400" cy="400069"/>
          </a:xfrm>
          <a:prstGeom prst="rect">
            <a:avLst/>
          </a:prstGeom>
          <a:solidFill>
            <a:srgbClr val="874B9A"/>
          </a:solidFill>
          <a:ln>
            <a:noFill/>
          </a:ln>
        </p:spPr>
        <p:txBody>
          <a:bodyPr spcFirstLastPara="1" wrap="square" lIns="91425" tIns="45700" rIns="91425" bIns="45700" anchor="t" anchorCtr="0">
            <a:spAutoFit/>
          </a:bodyPr>
          <a:lstStyle/>
          <a:p>
            <a:pPr algn="ctr"/>
            <a:r>
              <a:rPr lang="en-US" sz="1000" dirty="0">
                <a:solidFill>
                  <a:schemeClr val="bg1"/>
                </a:solidFill>
                <a:latin typeface="Calibri"/>
                <a:ea typeface="Calibri"/>
                <a:cs typeface="Calibri"/>
                <a:sym typeface="Calibri"/>
              </a:rPr>
              <a:t>Any opinions, findings, and conclusions or recommendations expressed in this material are those of the author(s) </a:t>
            </a:r>
          </a:p>
          <a:p>
            <a:pPr algn="ctr"/>
            <a:r>
              <a:rPr lang="en-US" sz="1000" dirty="0">
                <a:solidFill>
                  <a:schemeClr val="bg1"/>
                </a:solidFill>
                <a:latin typeface="Calibri"/>
                <a:ea typeface="Calibri"/>
                <a:cs typeface="Calibri"/>
                <a:sym typeface="Calibri"/>
              </a:rPr>
              <a:t>and do not necessarily reflect the views of the National Science Foundation. NSF DUE #1821710 &amp; 1821462. </a:t>
            </a:r>
            <a:endParaRPr sz="1000" dirty="0">
              <a:solidFill>
                <a:schemeClr val="bg1"/>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F40CCBD2-D2E5-4E2F-AB35-1AE6817831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85492" y="9114819"/>
            <a:ext cx="445622" cy="524522"/>
          </a:xfrm>
          <a:prstGeom prst="rect">
            <a:avLst/>
          </a:prstGeom>
        </p:spPr>
      </p:pic>
      <p:sp>
        <p:nvSpPr>
          <p:cNvPr id="32" name="TextBox 31">
            <a:extLst>
              <a:ext uri="{FF2B5EF4-FFF2-40B4-BE49-F238E27FC236}">
                <a16:creationId xmlns:a16="http://schemas.microsoft.com/office/drawing/2014/main" id="{51E4F97B-5BCC-415E-B0CE-764491AC38F1}"/>
              </a:ext>
            </a:extLst>
          </p:cNvPr>
          <p:cNvSpPr txBox="1"/>
          <p:nvPr/>
        </p:nvSpPr>
        <p:spPr>
          <a:xfrm>
            <a:off x="3625" y="2553963"/>
            <a:ext cx="3725412" cy="738664"/>
          </a:xfrm>
          <a:prstGeom prst="rect">
            <a:avLst/>
          </a:prstGeom>
          <a:solidFill>
            <a:schemeClr val="bg1">
              <a:alpha val="95000"/>
            </a:schemeClr>
          </a:solidFill>
          <a:effectLst/>
        </p:spPr>
        <p:txBody>
          <a:bodyPr wrap="square" tIns="0" bIns="0" rtlCol="0">
            <a:spAutoFit/>
          </a:bodyPr>
          <a:lstStyle/>
          <a:p>
            <a:r>
              <a:rPr lang="en-US" sz="4800" b="1" dirty="0">
                <a:solidFill>
                  <a:srgbClr val="006F91"/>
                </a:solidFill>
                <a:ea typeface="Tahoma" panose="020B0604030504040204" pitchFamily="34" charset="0"/>
                <a:cs typeface="Sanskrit Text" panose="020B0502040204020203" pitchFamily="18" charset="0"/>
              </a:rPr>
              <a:t>TEACH MATH!</a:t>
            </a:r>
          </a:p>
        </p:txBody>
      </p:sp>
      <p:sp>
        <p:nvSpPr>
          <p:cNvPr id="33" name="TextBox 32">
            <a:extLst>
              <a:ext uri="{FF2B5EF4-FFF2-40B4-BE49-F238E27FC236}">
                <a16:creationId xmlns:a16="http://schemas.microsoft.com/office/drawing/2014/main" id="{7CE5C83A-61EE-4522-BD63-9E292B44F33E}"/>
              </a:ext>
            </a:extLst>
          </p:cNvPr>
          <p:cNvSpPr txBox="1"/>
          <p:nvPr/>
        </p:nvSpPr>
        <p:spPr>
          <a:xfrm>
            <a:off x="3625" y="3438838"/>
            <a:ext cx="3594200" cy="492443"/>
          </a:xfrm>
          <a:prstGeom prst="rect">
            <a:avLst/>
          </a:prstGeom>
          <a:solidFill>
            <a:srgbClr val="874B9A"/>
          </a:solidFill>
          <a:effectLst>
            <a:outerShdw blurRad="50800" dist="38100" dir="2700000" algn="tl" rotWithShape="0">
              <a:prstClr val="black">
                <a:alpha val="40000"/>
              </a:prstClr>
            </a:outerShdw>
          </a:effectLst>
        </p:spPr>
        <p:txBody>
          <a:bodyPr wrap="square" tIns="0" bIns="0" rtlCol="0">
            <a:spAutoFit/>
          </a:bodyPr>
          <a:lstStyle/>
          <a:p>
            <a:pPr algn="ctr"/>
            <a:r>
              <a:rPr lang="en-US" sz="3200" dirty="0">
                <a:solidFill>
                  <a:schemeClr val="bg1"/>
                </a:solidFill>
              </a:rPr>
              <a:t>Inspire Young Minds </a:t>
            </a:r>
          </a:p>
        </p:txBody>
      </p:sp>
      <p:pic>
        <p:nvPicPr>
          <p:cNvPr id="4" name="Picture 3" descr="Graphical user interface&#10;&#10;Description automatically generated">
            <a:extLst>
              <a:ext uri="{FF2B5EF4-FFF2-40B4-BE49-F238E27FC236}">
                <a16:creationId xmlns:a16="http://schemas.microsoft.com/office/drawing/2014/main" id="{B3D7DEA8-8285-4221-8587-60D3613D6C5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9111" y="8357251"/>
            <a:ext cx="2303815" cy="632507"/>
          </a:xfrm>
          <a:prstGeom prst="rect">
            <a:avLst/>
          </a:prstGeom>
        </p:spPr>
      </p:pic>
      <p:pic>
        <p:nvPicPr>
          <p:cNvPr id="37" name="Picture 14" descr="Image result for west virginia university logo">
            <a:extLst>
              <a:ext uri="{FF2B5EF4-FFF2-40B4-BE49-F238E27FC236}">
                <a16:creationId xmlns:a16="http://schemas.microsoft.com/office/drawing/2014/main" id="{B562EA50-BED0-401A-BE87-B4878A222F2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624179" y="9155195"/>
            <a:ext cx="430863" cy="444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logo&#10;&#10;Description automatically generated">
            <a:extLst>
              <a:ext uri="{FF2B5EF4-FFF2-40B4-BE49-F238E27FC236}">
                <a16:creationId xmlns:a16="http://schemas.microsoft.com/office/drawing/2014/main" id="{75010C0D-48C3-4282-B67E-A4A736525AA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70211" y="9144296"/>
            <a:ext cx="556548" cy="478572"/>
          </a:xfrm>
          <a:prstGeom prst="rect">
            <a:avLst/>
          </a:prstGeom>
        </p:spPr>
      </p:pic>
      <p:cxnSp>
        <p:nvCxnSpPr>
          <p:cNvPr id="40" name="Straight Connector 39">
            <a:extLst>
              <a:ext uri="{FF2B5EF4-FFF2-40B4-BE49-F238E27FC236}">
                <a16:creationId xmlns:a16="http://schemas.microsoft.com/office/drawing/2014/main" id="{F4B457B6-6624-457B-8326-F67E3C1CE6B6}"/>
              </a:ext>
            </a:extLst>
          </p:cNvPr>
          <p:cNvCxnSpPr/>
          <p:nvPr/>
        </p:nvCxnSpPr>
        <p:spPr>
          <a:xfrm>
            <a:off x="868225" y="5802831"/>
            <a:ext cx="621941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Wave 40">
            <a:extLst>
              <a:ext uri="{FF2B5EF4-FFF2-40B4-BE49-F238E27FC236}">
                <a16:creationId xmlns:a16="http://schemas.microsoft.com/office/drawing/2014/main" id="{5982DA29-5EA4-4F5D-927A-FD850F3DAF45}"/>
              </a:ext>
            </a:extLst>
          </p:cNvPr>
          <p:cNvSpPr/>
          <p:nvPr/>
        </p:nvSpPr>
        <p:spPr>
          <a:xfrm flipH="1">
            <a:off x="-7754" y="4242864"/>
            <a:ext cx="7772400" cy="639012"/>
          </a:xfrm>
          <a:prstGeom prst="wave">
            <a:avLst>
              <a:gd name="adj1" fmla="val 12500"/>
              <a:gd name="adj2" fmla="val -10000"/>
            </a:avLst>
          </a:prstGeom>
          <a:gradFill>
            <a:gsLst>
              <a:gs pos="0">
                <a:srgbClr val="874B9A"/>
              </a:gs>
              <a:gs pos="100000">
                <a:srgbClr val="AA73BB"/>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3AD59DF-F8BA-44C8-9193-13A627E4B7D7}"/>
              </a:ext>
            </a:extLst>
          </p:cNvPr>
          <p:cNvSpPr txBox="1"/>
          <p:nvPr/>
        </p:nvSpPr>
        <p:spPr>
          <a:xfrm>
            <a:off x="2379362" y="4273576"/>
            <a:ext cx="3046078" cy="584775"/>
          </a:xfrm>
          <a:prstGeom prst="rect">
            <a:avLst/>
          </a:prstGeom>
          <a:noFill/>
        </p:spPr>
        <p:txBody>
          <a:bodyPr wrap="square" rtlCol="0">
            <a:spAutoFit/>
          </a:bodyPr>
          <a:lstStyle/>
          <a:p>
            <a:r>
              <a:rPr lang="en-US" sz="3200" b="1" dirty="0">
                <a:solidFill>
                  <a:schemeClr val="bg1"/>
                </a:solidFill>
                <a:effectLst>
                  <a:innerShdw blurRad="63500" dist="50800" dir="13500000">
                    <a:prstClr val="black">
                      <a:alpha val="50000"/>
                    </a:prstClr>
                  </a:innerShdw>
                </a:effectLst>
              </a:rPr>
              <a:t>DID YOU KNOW?</a:t>
            </a:r>
          </a:p>
        </p:txBody>
      </p:sp>
      <p:pic>
        <p:nvPicPr>
          <p:cNvPr id="42" name="Picture 4" descr="Image result for amte math logo">
            <a:extLst>
              <a:ext uri="{FF2B5EF4-FFF2-40B4-BE49-F238E27FC236}">
                <a16:creationId xmlns:a16="http://schemas.microsoft.com/office/drawing/2014/main" id="{C05521C4-E582-4710-9E85-8B3FD6799C08}"/>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212913" y="9163752"/>
            <a:ext cx="696350" cy="41596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Image result for american physical society logo">
            <a:extLst>
              <a:ext uri="{FF2B5EF4-FFF2-40B4-BE49-F238E27FC236}">
                <a16:creationId xmlns:a16="http://schemas.microsoft.com/office/drawing/2014/main" id="{18EB910B-803B-412C-A92B-B8DBE0AB94D6}"/>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24069" y="9090698"/>
            <a:ext cx="582465" cy="5114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for american chemical society logo">
            <a:extLst>
              <a:ext uri="{FF2B5EF4-FFF2-40B4-BE49-F238E27FC236}">
                <a16:creationId xmlns:a16="http://schemas.microsoft.com/office/drawing/2014/main" id="{96181A9A-5F60-4683-AAEF-6193B49B2E0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224381" y="9135138"/>
            <a:ext cx="972982" cy="43250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PhysTEC Large White Logo">
            <a:extLst>
              <a:ext uri="{FF2B5EF4-FFF2-40B4-BE49-F238E27FC236}">
                <a16:creationId xmlns:a16="http://schemas.microsoft.com/office/drawing/2014/main" id="{89EE2514-B9BC-4E76-8124-E5EEFD0199B6}"/>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03742" y="9096988"/>
            <a:ext cx="987460" cy="5298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38C1F304-DA20-4374-A4F4-1BE37CA5B32E}"/>
              </a:ext>
            </a:extLst>
          </p:cNvPr>
          <p:cNvSpPr/>
          <p:nvPr/>
        </p:nvSpPr>
        <p:spPr>
          <a:xfrm>
            <a:off x="925071" y="6033595"/>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48" name="Picture 2047" descr="Background pattern&#10;&#10;Description automatically generated">
            <a:extLst>
              <a:ext uri="{FF2B5EF4-FFF2-40B4-BE49-F238E27FC236}">
                <a16:creationId xmlns:a16="http://schemas.microsoft.com/office/drawing/2014/main" id="{4A8A0B8E-CEFB-40CC-9433-86969DB1CDA1}"/>
              </a:ext>
            </a:extLst>
          </p:cNvPr>
          <p:cNvPicPr>
            <a:picLocks noChangeAspect="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06064" y="6197395"/>
            <a:ext cx="549890" cy="549890"/>
          </a:xfrm>
          <a:prstGeom prst="rect">
            <a:avLst/>
          </a:prstGeom>
        </p:spPr>
      </p:pic>
      <p:sp>
        <p:nvSpPr>
          <p:cNvPr id="56" name="Oval 55">
            <a:extLst>
              <a:ext uri="{FF2B5EF4-FFF2-40B4-BE49-F238E27FC236}">
                <a16:creationId xmlns:a16="http://schemas.microsoft.com/office/drawing/2014/main" id="{9D544C6E-D504-420E-AB02-0F81466DA8AF}"/>
              </a:ext>
            </a:extLst>
          </p:cNvPr>
          <p:cNvSpPr/>
          <p:nvPr/>
        </p:nvSpPr>
        <p:spPr>
          <a:xfrm>
            <a:off x="5796067" y="60773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9A2F582-C89A-4DFC-AD8C-AA8C13CC53F4}"/>
              </a:ext>
            </a:extLst>
          </p:cNvPr>
          <p:cNvSpPr/>
          <p:nvPr/>
        </p:nvSpPr>
        <p:spPr>
          <a:xfrm>
            <a:off x="3360569"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Loan, education, student, loans icon - Download on Iconfinder">
            <a:extLst>
              <a:ext uri="{FF2B5EF4-FFF2-40B4-BE49-F238E27FC236}">
                <a16:creationId xmlns:a16="http://schemas.microsoft.com/office/drawing/2014/main" id="{B39B9C76-0477-41AF-8E48-E67E88B893F4}"/>
              </a:ext>
            </a:extLst>
          </p:cNvPr>
          <p:cNvPicPr>
            <a:picLocks noChangeAspect="1" noChangeArrowheads="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3742" y="6214195"/>
            <a:ext cx="600851" cy="6008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2055" descr="A picture containing sitting, photo, light, phone&#10;&#10;Description automatically generated">
            <a:extLst>
              <a:ext uri="{FF2B5EF4-FFF2-40B4-BE49-F238E27FC236}">
                <a16:creationId xmlns:a16="http://schemas.microsoft.com/office/drawing/2014/main" id="{28C8E329-C2FC-4848-B9F7-93C0EDF93EB3}"/>
              </a:ext>
            </a:extLst>
          </p:cNvPr>
          <p:cNvPicPr>
            <a:picLocks noChangeAspect="1"/>
          </p:cNvPicPr>
          <p:nvPr/>
        </p:nvPicPr>
        <p:blipFill>
          <a:blip r:embed="rId16"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918903" y="6212614"/>
            <a:ext cx="596051" cy="596051"/>
          </a:xfrm>
          <a:prstGeom prst="rect">
            <a:avLst/>
          </a:prstGeom>
        </p:spPr>
      </p:pic>
      <p:grpSp>
        <p:nvGrpSpPr>
          <p:cNvPr id="2" name="Group 1">
            <a:extLst>
              <a:ext uri="{FF2B5EF4-FFF2-40B4-BE49-F238E27FC236}">
                <a16:creationId xmlns:a16="http://schemas.microsoft.com/office/drawing/2014/main" id="{DBE0AE0F-9CFC-4E6D-AAEE-65F21DF3FABB}"/>
              </a:ext>
            </a:extLst>
          </p:cNvPr>
          <p:cNvGrpSpPr/>
          <p:nvPr/>
        </p:nvGrpSpPr>
        <p:grpSpPr>
          <a:xfrm>
            <a:off x="0" y="-1265"/>
            <a:ext cx="7795158" cy="567764"/>
            <a:chOff x="0" y="-1265"/>
            <a:chExt cx="7795158" cy="567764"/>
          </a:xfrm>
        </p:grpSpPr>
        <p:sp>
          <p:nvSpPr>
            <p:cNvPr id="36" name="Rectangle 35">
              <a:extLst>
                <a:ext uri="{FF2B5EF4-FFF2-40B4-BE49-F238E27FC236}">
                  <a16:creationId xmlns:a16="http://schemas.microsoft.com/office/drawing/2014/main" id="{B6384F25-D4EF-4235-BE76-5A8BF8A52CF3}"/>
                </a:ext>
              </a:extLst>
            </p:cNvPr>
            <p:cNvSpPr/>
            <p:nvPr/>
          </p:nvSpPr>
          <p:spPr>
            <a:xfrm>
              <a:off x="0" y="-1264"/>
              <a:ext cx="7795158" cy="229334"/>
            </a:xfrm>
            <a:prstGeom prst="rect">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Wave 33">
              <a:extLst>
                <a:ext uri="{FF2B5EF4-FFF2-40B4-BE49-F238E27FC236}">
                  <a16:creationId xmlns:a16="http://schemas.microsoft.com/office/drawing/2014/main" id="{A9AD1C87-EA99-4D79-85C1-CB40E157BA22}"/>
                </a:ext>
              </a:extLst>
            </p:cNvPr>
            <p:cNvSpPr/>
            <p:nvPr/>
          </p:nvSpPr>
          <p:spPr>
            <a:xfrm flipH="1">
              <a:off x="3625" y="-1265"/>
              <a:ext cx="7772400" cy="567764"/>
            </a:xfrm>
            <a:prstGeom prst="wave">
              <a:avLst>
                <a:gd name="adj1" fmla="val 20000"/>
                <a:gd name="adj2" fmla="val 0"/>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6635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49889</TotalTime>
  <Words>702</Words>
  <Application>Microsoft Macintosh PowerPoint</Application>
  <PresentationFormat>Custom</PresentationFormat>
  <Paragraphs>44</Paragraphs>
  <Slides>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Instructions</vt:lpstr>
      <vt:lpstr>PowerPoint Presentation</vt:lpstr>
      <vt:lpstr>PowerPoint Presentation</vt:lpstr>
      <vt:lpstr>PowerPoint Presentation</vt:lpstr>
    </vt:vector>
  </TitlesOfParts>
  <Company>University of Oregon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Savannah Logan</dc:creator>
  <cp:lastModifiedBy>David May</cp:lastModifiedBy>
  <cp:revision>85</cp:revision>
  <cp:lastPrinted>2020-11-07T00:17:25Z</cp:lastPrinted>
  <dcterms:created xsi:type="dcterms:W3CDTF">2019-08-22T19:57:51Z</dcterms:created>
  <dcterms:modified xsi:type="dcterms:W3CDTF">2022-02-09T15:41:30Z</dcterms:modified>
</cp:coreProperties>
</file>